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44" r:id="rId3"/>
    <p:sldId id="418" r:id="rId4"/>
    <p:sldId id="419" r:id="rId5"/>
    <p:sldId id="366" r:id="rId6"/>
    <p:sldId id="367" r:id="rId7"/>
    <p:sldId id="368" r:id="rId8"/>
    <p:sldId id="375" r:id="rId9"/>
    <p:sldId id="376" r:id="rId10"/>
    <p:sldId id="421" r:id="rId11"/>
    <p:sldId id="378" r:id="rId12"/>
    <p:sldId id="380" r:id="rId13"/>
    <p:sldId id="381" r:id="rId14"/>
    <p:sldId id="420" r:id="rId15"/>
    <p:sldId id="422" r:id="rId16"/>
    <p:sldId id="407" r:id="rId17"/>
    <p:sldId id="415" r:id="rId18"/>
    <p:sldId id="403" r:id="rId19"/>
    <p:sldId id="408" r:id="rId20"/>
    <p:sldId id="411" r:id="rId21"/>
    <p:sldId id="412" r:id="rId22"/>
    <p:sldId id="423" r:id="rId23"/>
    <p:sldId id="413" r:id="rId24"/>
    <p:sldId id="323" r:id="rId25"/>
    <p:sldId id="406" r:id="rId26"/>
    <p:sldId id="416" r:id="rId27"/>
    <p:sldId id="405" r:id="rId28"/>
    <p:sldId id="328" r:id="rId29"/>
    <p:sldId id="329" r:id="rId30"/>
    <p:sldId id="330" r:id="rId31"/>
    <p:sldId id="331" r:id="rId32"/>
    <p:sldId id="332" r:id="rId33"/>
    <p:sldId id="33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3055A-1311-4303-B649-07F389ABD48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4EF06-13C9-4D40-B92E-FD35E21E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5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BMOLE 425-625 Biomolecular Engineering</a:t>
            </a:r>
            <a:br>
              <a:rPr lang="en-US">
                <a:latin typeface="Times New Roman" pitchFamily="18" charset="0"/>
              </a:rPr>
            </a:br>
            <a:r>
              <a:rPr lang="en-US" i="1">
                <a:latin typeface="Times New Roman" pitchFamily="18" charset="0"/>
              </a:rPr>
              <a:t>Engineering in the Life Sciences Era</a:t>
            </a:r>
            <a:r>
              <a:rPr lang="en-US">
                <a:latin typeface="Times New Roman" pitchFamily="18" charset="0"/>
              </a:rPr>
              <a:t>	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2008  Prof. Anthony Guiseppi-Elie; guiseppi@clemson.edu; T: 001 864 656 1712 F: 001 864 656 1713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2D7B1-A797-4F82-BECE-2B005A4EBE4E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5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2F3-C2E5-461E-88D7-BBCEDED8CC7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8E7B-3050-4781-9FF0-82B0E7C6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7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2F3-C2E5-461E-88D7-BBCEDED8CC7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8E7B-3050-4781-9FF0-82B0E7C6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2F3-C2E5-461E-88D7-BBCEDED8CC7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8E7B-3050-4781-9FF0-82B0E7C6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6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2F3-C2E5-461E-88D7-BBCEDED8CC7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8E7B-3050-4781-9FF0-82B0E7C6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2F3-C2E5-461E-88D7-BBCEDED8CC7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8E7B-3050-4781-9FF0-82B0E7C6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5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2F3-C2E5-461E-88D7-BBCEDED8CC7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8E7B-3050-4781-9FF0-82B0E7C6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2F3-C2E5-461E-88D7-BBCEDED8CC7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8E7B-3050-4781-9FF0-82B0E7C6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0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2F3-C2E5-461E-88D7-BBCEDED8CC7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8E7B-3050-4781-9FF0-82B0E7C6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8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2F3-C2E5-461E-88D7-BBCEDED8CC7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8E7B-3050-4781-9FF0-82B0E7C6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2F3-C2E5-461E-88D7-BBCEDED8CC7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8E7B-3050-4781-9FF0-82B0E7C6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2F3-C2E5-461E-88D7-BBCEDED8CC7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8E7B-3050-4781-9FF0-82B0E7C6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0F2F3-C2E5-461E-88D7-BBCEDED8CC7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8E7B-3050-4781-9FF0-82B0E7C6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harmacoengineering.wordpres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bishop@tam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4286" y="3714751"/>
            <a:ext cx="8636000" cy="2143125"/>
          </a:xfrm>
          <a:noFill/>
        </p:spPr>
        <p:txBody>
          <a:bodyPr vert="horz" lIns="87536" tIns="42999" rIns="87536" bIns="42999" rtlCol="0" anchor="b">
            <a:normAutofit/>
          </a:bodyPr>
          <a:lstStyle/>
          <a:p>
            <a:r>
              <a:rPr lang="en-US" sz="2400" dirty="0">
                <a:latin typeface="Book Antiqua" pitchFamily="18" charset="0"/>
              </a:rPr>
              <a:t>Dr. Corey J. Bishop</a:t>
            </a:r>
            <a:br>
              <a:rPr lang="en-US" sz="2400" dirty="0">
                <a:latin typeface="Book Antiqua" pitchFamily="18" charset="0"/>
              </a:rPr>
            </a:br>
            <a:r>
              <a:rPr lang="en-US" sz="1300" dirty="0"/>
              <a:t>Assistant Professor of Biomedical Engineering</a:t>
            </a:r>
            <a:br>
              <a:rPr lang="en-US" sz="1300" dirty="0"/>
            </a:br>
            <a:r>
              <a:rPr lang="en-US" sz="1300" dirty="0"/>
              <a:t>Principal Investigator of the </a:t>
            </a:r>
            <a:r>
              <a:rPr lang="en-US" sz="1300" dirty="0" err="1"/>
              <a:t>Pharmacoengineering</a:t>
            </a:r>
            <a:r>
              <a:rPr lang="en-US" sz="1300" dirty="0"/>
              <a:t> Laboratory:</a:t>
            </a:r>
            <a:br>
              <a:rPr lang="en-US" sz="1300" dirty="0"/>
            </a:br>
            <a:r>
              <a:rPr lang="en-US" sz="1300" dirty="0">
                <a:hlinkClick r:id="rId3"/>
              </a:rPr>
              <a:t>pharmacoengineering.com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/>
              <a:t>Dwight Look College of Engineering</a:t>
            </a:r>
            <a:br>
              <a:rPr lang="en-US" sz="1300" dirty="0"/>
            </a:br>
            <a:r>
              <a:rPr lang="en-US" sz="1300" dirty="0"/>
              <a:t>Texas A&amp;M University</a:t>
            </a:r>
            <a:br>
              <a:rPr lang="en-US" sz="1300" dirty="0"/>
            </a:br>
            <a:r>
              <a:rPr lang="en-US" sz="1300" dirty="0"/>
              <a:t>Emerging Technologies Building Room 5016</a:t>
            </a:r>
            <a:br>
              <a:rPr lang="en-US" sz="1300" dirty="0"/>
            </a:br>
            <a:r>
              <a:rPr lang="en-US" sz="1300" dirty="0"/>
              <a:t>College Station, TX 77843</a:t>
            </a:r>
            <a:br>
              <a:rPr lang="en-US" sz="1300" dirty="0"/>
            </a:br>
            <a:r>
              <a:rPr lang="en-US" sz="1300" dirty="0">
                <a:hlinkClick r:id="rId4"/>
              </a:rPr>
              <a:t>cbishop@tamu.edu</a:t>
            </a:r>
            <a:endParaRPr lang="en-US" sz="1800" b="1" i="1" dirty="0">
              <a:latin typeface="Book Antiqua" pitchFamily="18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3991430" y="3400723"/>
            <a:ext cx="449489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1" y="285750"/>
            <a:ext cx="899885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86" tIns="43243" rIns="86486" bIns="43243">
            <a:spAutoFit/>
          </a:bodyPr>
          <a:lstStyle/>
          <a:p>
            <a:pPr algn="ctr"/>
            <a:r>
              <a:rPr lang="en-US" sz="3000" b="1" dirty="0"/>
              <a:t>BMOLE 452-689 – Transport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524000" y="1643063"/>
            <a:ext cx="9144000" cy="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 lIns="86493" tIns="43247" rIns="86493" bIns="43247"/>
          <a:lstStyle/>
          <a:p>
            <a:endParaRPr 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1441709" y="649980"/>
            <a:ext cx="9247224" cy="13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</a:rPr>
              <a:t>Chapter 10. Mass Transport and Biochemical Interactions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Text Book: Transport Phenomena in Biological Systems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Authors: </a:t>
            </a:r>
            <a:r>
              <a:rPr lang="en-US" b="1" dirty="0" err="1">
                <a:solidFill>
                  <a:schemeClr val="tx2"/>
                </a:solidFill>
              </a:rPr>
              <a:t>Truskey</a:t>
            </a:r>
            <a:r>
              <a:rPr lang="en-US" b="1" dirty="0">
                <a:solidFill>
                  <a:schemeClr val="tx2"/>
                </a:solidFill>
              </a:rPr>
              <a:t>, Yuan, Katz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Focus on what is presented in class and problems…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6CC5-6183-431D-B47E-017232906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94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Given: K = [1 -1; 2 4]; what is D and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Caclulate</a:t>
            </a:r>
            <a:r>
              <a:rPr lang="en-US" dirty="0" smtClean="0"/>
              <a:t> compartments CA(t) and CB(t) using: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5535" y="1775114"/>
            <a:ext cx="2949715" cy="57851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656022" y="1197033"/>
            <a:ext cx="2053243" cy="773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994371" y="1221971"/>
            <a:ext cx="74814" cy="748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9135" y="4049094"/>
            <a:ext cx="11050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 able to get to this end stage from knowing a  compartmental scheme… i.e.,</a:t>
            </a:r>
          </a:p>
          <a:p>
            <a:r>
              <a:rPr lang="en-US" dirty="0" smtClean="0"/>
              <a:t>I want you to be able to know every step for a simple 2x2 matrix (use numbers instead of </a:t>
            </a:r>
            <a:r>
              <a:rPr lang="en-US" dirty="0" err="1" smtClean="0"/>
              <a:t>ks</a:t>
            </a:r>
            <a:r>
              <a:rPr lang="en-US" dirty="0" smtClean="0"/>
              <a:t>, however) to get to C(t).</a:t>
            </a:r>
          </a:p>
          <a:p>
            <a:r>
              <a:rPr lang="en-US" dirty="0"/>
              <a:t>I </a:t>
            </a:r>
            <a:r>
              <a:rPr lang="en-US" dirty="0" smtClean="0"/>
              <a:t>do want </a:t>
            </a:r>
            <a:r>
              <a:rPr lang="en-US" dirty="0"/>
              <a:t>you to solve the rate matrix using a scheme such as the one shown</a:t>
            </a:r>
            <a:r>
              <a:rPr lang="en-US" dirty="0" smtClean="0"/>
              <a:t>…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2839" y="3350836"/>
            <a:ext cx="3619655" cy="1061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71" y="2653355"/>
            <a:ext cx="11048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should know though that to make sense there should be rate constants (and/or numbers) in the matrix K but for </a:t>
            </a:r>
          </a:p>
          <a:p>
            <a:r>
              <a:rPr lang="en-US" dirty="0" smtClean="0"/>
              <a:t>Simplicity to show the math process K is a function of numbers only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= </a:t>
            </a:r>
            <a:r>
              <a:rPr lang="en-US" dirty="0" err="1" smtClean="0"/>
              <a:t>randn</a:t>
            </a:r>
            <a:r>
              <a:rPr lang="en-US" dirty="0" smtClean="0"/>
              <a:t>(3,3);</a:t>
            </a:r>
          </a:p>
          <a:p>
            <a:r>
              <a:rPr lang="en-US" dirty="0" smtClean="0"/>
              <a:t>[V,D]=</a:t>
            </a:r>
            <a:r>
              <a:rPr lang="en-US" dirty="0" err="1" smtClean="0"/>
              <a:t>eig</a:t>
            </a:r>
            <a:r>
              <a:rPr lang="en-US" dirty="0" smtClean="0"/>
              <a:t>(A); V = 3x3 and D = a diagonal 3x3 with eigenvalues on diag.</a:t>
            </a:r>
          </a:p>
          <a:p>
            <a:r>
              <a:rPr lang="en-US" dirty="0" smtClean="0"/>
              <a:t>A*V = V*D and A*V(:,1)=V(:,1)*D(1,1)</a:t>
            </a:r>
          </a:p>
          <a:p>
            <a:r>
              <a:rPr lang="en-US" dirty="0" smtClean="0"/>
              <a:t>If A = symmetric then there are 3 eigenvalues (not necessarily distinct) and 3 orthogonal eigenvectors…</a:t>
            </a:r>
          </a:p>
          <a:p>
            <a:r>
              <a:rPr lang="en-US" dirty="0" smtClean="0"/>
              <a:t>How to from A calculate eigenvalues and eigenvectors.</a:t>
            </a:r>
          </a:p>
          <a:p>
            <a:r>
              <a:rPr lang="en-US" dirty="0" smtClean="0"/>
              <a:t>To do manually:</a:t>
            </a:r>
          </a:p>
          <a:p>
            <a:r>
              <a:rPr lang="en-US" dirty="0" smtClean="0"/>
              <a:t>Ex: from A= [3 0 0; 0 3 0; 0 0 3] or any A… making it simple for example… </a:t>
            </a:r>
          </a:p>
          <a:p>
            <a:r>
              <a:rPr lang="en-US" dirty="0" smtClean="0"/>
              <a:t>A-lambda*I = 0; solve for lambdas; each root is a lambda i.e., (</a:t>
            </a:r>
            <a:r>
              <a:rPr lang="el-GR" dirty="0" smtClean="0"/>
              <a:t>λ</a:t>
            </a:r>
            <a:r>
              <a:rPr lang="en-US" dirty="0" smtClean="0"/>
              <a:t>-3)*(</a:t>
            </a:r>
            <a:r>
              <a:rPr lang="el-GR" dirty="0" smtClean="0"/>
              <a:t>λ</a:t>
            </a:r>
            <a:r>
              <a:rPr lang="en-US" dirty="0"/>
              <a:t>-3</a:t>
            </a:r>
            <a:r>
              <a:rPr lang="en-US" dirty="0" smtClean="0"/>
              <a:t>)*</a:t>
            </a:r>
            <a:r>
              <a:rPr lang="en-US" dirty="0"/>
              <a:t>(</a:t>
            </a:r>
            <a:r>
              <a:rPr lang="el-GR" dirty="0"/>
              <a:t>λ</a:t>
            </a:r>
            <a:r>
              <a:rPr lang="en-US" dirty="0"/>
              <a:t>-3</a:t>
            </a:r>
            <a:r>
              <a:rPr lang="en-US" dirty="0" smtClean="0"/>
              <a:t>)=0</a:t>
            </a:r>
          </a:p>
          <a:p>
            <a:r>
              <a:rPr lang="en-US" dirty="0" smtClean="0"/>
              <a:t>Then solve for V1 by A*V</a:t>
            </a:r>
            <a:r>
              <a:rPr lang="en-US" dirty="0"/>
              <a:t>(:,1)=V(:,1)*D(1,1)</a:t>
            </a:r>
          </a:p>
          <a:p>
            <a:r>
              <a:rPr lang="en-US" dirty="0"/>
              <a:t>Then solve for </a:t>
            </a:r>
            <a:r>
              <a:rPr lang="en-US" dirty="0" smtClean="0"/>
              <a:t>V2 </a:t>
            </a:r>
            <a:r>
              <a:rPr lang="en-US" dirty="0"/>
              <a:t>by A*V</a:t>
            </a:r>
            <a:r>
              <a:rPr lang="en-US" dirty="0" smtClean="0"/>
              <a:t>(:,2)=</a:t>
            </a:r>
            <a:r>
              <a:rPr lang="en-US" dirty="0"/>
              <a:t>V</a:t>
            </a:r>
            <a:r>
              <a:rPr lang="en-US" dirty="0" smtClean="0"/>
              <a:t>(:,2)*D(2,2)</a:t>
            </a:r>
            <a:endParaRPr lang="en-US" dirty="0"/>
          </a:p>
          <a:p>
            <a:r>
              <a:rPr lang="en-US" dirty="0"/>
              <a:t>Then solve for </a:t>
            </a:r>
            <a:r>
              <a:rPr lang="en-US" dirty="0" smtClean="0"/>
              <a:t>V3 </a:t>
            </a:r>
            <a:r>
              <a:rPr lang="en-US" dirty="0"/>
              <a:t>by A*V</a:t>
            </a:r>
            <a:r>
              <a:rPr lang="en-US" dirty="0" smtClean="0"/>
              <a:t>(:,3)=</a:t>
            </a:r>
            <a:r>
              <a:rPr lang="en-US" dirty="0"/>
              <a:t>V</a:t>
            </a:r>
            <a:r>
              <a:rPr lang="en-US" dirty="0" smtClean="0"/>
              <a:t>(:,3)*D(3,3);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35" y="6226233"/>
            <a:ext cx="293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let’s convince ourselves: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9796" y="5972175"/>
            <a:ext cx="3162300" cy="8858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285038" y="6288183"/>
            <a:ext cx="722475" cy="293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0902" y="6080010"/>
            <a:ext cx="2949715" cy="57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12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this equal to </a:t>
            </a:r>
            <a:r>
              <a:rPr lang="en-US" dirty="0" err="1" smtClean="0"/>
              <a:t>exp</a:t>
            </a:r>
            <a:r>
              <a:rPr lang="en-US" dirty="0" smtClean="0"/>
              <a:t>(V*D*m*</a:t>
            </a:r>
            <a:r>
              <a:rPr lang="en-US" dirty="0" err="1" smtClean="0"/>
              <a:t>inv</a:t>
            </a:r>
            <a:r>
              <a:rPr lang="en-US" dirty="0" smtClean="0"/>
              <a:t>(D))C</a:t>
            </a:r>
            <a:r>
              <a:rPr lang="en-US" baseline="-25000" dirty="0" smtClean="0"/>
              <a:t>o</a:t>
            </a:r>
            <a:r>
              <a:rPr lang="en-US" dirty="0" smtClean="0"/>
              <a:t> in </a:t>
            </a:r>
            <a:r>
              <a:rPr lang="en-US" dirty="0" err="1" smtClean="0"/>
              <a:t>matlab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Is this equal to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o</a:t>
            </a:r>
            <a:r>
              <a:rPr lang="en-US" dirty="0" err="1" smtClean="0"/>
              <a:t>exp</a:t>
            </a:r>
            <a:r>
              <a:rPr lang="en-US" dirty="0" smtClean="0"/>
              <a:t>(</a:t>
            </a:r>
            <a:r>
              <a:rPr lang="en-US" dirty="0" err="1" smtClean="0"/>
              <a:t>Kt</a:t>
            </a:r>
            <a:r>
              <a:rPr lang="en-US" dirty="0" smtClean="0"/>
              <a:t>)? </a:t>
            </a:r>
            <a:r>
              <a:rPr lang="en-US" dirty="0" err="1" smtClean="0"/>
              <a:t>Matlab</a:t>
            </a:r>
            <a:r>
              <a:rPr lang="en-US" dirty="0" smtClean="0"/>
              <a:t> won’t let you use symbolic math with t; reserved for other things…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MatLab</a:t>
            </a:r>
            <a:r>
              <a:rPr lang="en-US" dirty="0" smtClean="0"/>
              <a:t> has a hard time simplifying: V*</a:t>
            </a:r>
            <a:r>
              <a:rPr lang="en-US" dirty="0" err="1" smtClean="0"/>
              <a:t>exp</a:t>
            </a:r>
            <a:r>
              <a:rPr lang="en-US" dirty="0" smtClean="0"/>
              <a:t>(D*t)*</a:t>
            </a:r>
            <a:r>
              <a:rPr lang="en-US" dirty="0" err="1" smtClean="0"/>
              <a:t>inv</a:t>
            </a:r>
            <a:r>
              <a:rPr lang="en-US" dirty="0" smtClean="0"/>
              <a:t>(V)*C</a:t>
            </a:r>
            <a:r>
              <a:rPr lang="en-US" baseline="-25000" dirty="0" smtClean="0"/>
              <a:t>o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127" y="155374"/>
            <a:ext cx="2949715" cy="57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6836" y="45652"/>
            <a:ext cx="5435164" cy="107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0188"/>
            <a:ext cx="3162300" cy="8858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895242" y="546196"/>
            <a:ext cx="722475" cy="293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1106" y="338023"/>
            <a:ext cx="2949715" cy="578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25041" y="1026976"/>
            <a:ext cx="2325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k*C = </a:t>
            </a:r>
            <a:r>
              <a:rPr lang="en-US" dirty="0" err="1" smtClean="0"/>
              <a:t>dC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 smtClean="0"/>
          </a:p>
          <a:p>
            <a:r>
              <a:rPr lang="en-US" dirty="0"/>
              <a:t>k</a:t>
            </a:r>
            <a:r>
              <a:rPr lang="en-US" dirty="0" smtClean="0"/>
              <a:t>*</a:t>
            </a:r>
            <a:r>
              <a:rPr lang="en-US" dirty="0" err="1" smtClean="0"/>
              <a:t>dt</a:t>
            </a:r>
            <a:r>
              <a:rPr lang="en-US" dirty="0" smtClean="0"/>
              <a:t> = 1/C </a:t>
            </a:r>
            <a:r>
              <a:rPr lang="en-US" dirty="0" err="1" smtClean="0"/>
              <a:t>dC</a:t>
            </a:r>
            <a:endParaRPr lang="en-US" dirty="0" smtClean="0"/>
          </a:p>
          <a:p>
            <a:r>
              <a:rPr lang="en-US" dirty="0" err="1" smtClean="0"/>
              <a:t>exp</a:t>
            </a:r>
            <a:r>
              <a:rPr lang="en-US" dirty="0" smtClean="0"/>
              <a:t>(</a:t>
            </a:r>
            <a:r>
              <a:rPr lang="en-US" dirty="0" err="1" smtClean="0"/>
              <a:t>kt</a:t>
            </a:r>
            <a:r>
              <a:rPr lang="en-US" dirty="0" smtClean="0"/>
              <a:t>)+constant = C(t)</a:t>
            </a:r>
          </a:p>
          <a:p>
            <a:r>
              <a:rPr lang="en-US" dirty="0" err="1" smtClean="0"/>
              <a:t>exp</a:t>
            </a:r>
            <a:r>
              <a:rPr lang="en-US" dirty="0" smtClean="0"/>
              <a:t>(</a:t>
            </a:r>
            <a:r>
              <a:rPr lang="en-US" dirty="0" err="1" smtClean="0"/>
              <a:t>kt</a:t>
            </a:r>
            <a:r>
              <a:rPr lang="en-US" dirty="0" smtClean="0"/>
              <a:t>)*constant=C(t)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/>
          <a:srcRect l="463" t="19883" r="67083" b="6993"/>
          <a:stretch/>
        </p:blipFill>
        <p:spPr>
          <a:xfrm>
            <a:off x="296335" y="1435487"/>
            <a:ext cx="8465280" cy="5364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131" y="1116013"/>
            <a:ext cx="19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syms</a:t>
            </a:r>
            <a:r>
              <a:rPr lang="en-US" dirty="0" smtClean="0"/>
              <a:t> k1, k2, k3, k4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75862" y="2851265"/>
            <a:ext cx="465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you solve for V and D manually from 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9975" y="91448"/>
            <a:ext cx="3932025" cy="1153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70" y="522954"/>
            <a:ext cx="5601838" cy="2811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411" y="4891247"/>
            <a:ext cx="8240775" cy="1622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9876" y="3466164"/>
            <a:ext cx="2032247" cy="858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15963" y="3302193"/>
            <a:ext cx="2628900" cy="923925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6200000">
            <a:off x="4249404" y="3447075"/>
            <a:ext cx="858578" cy="7985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3701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Another example: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19186" y="3362912"/>
            <a:ext cx="3162300" cy="885825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6200000">
            <a:off x="7431396" y="3422269"/>
            <a:ext cx="858578" cy="7985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14600" y="2618545"/>
            <a:ext cx="2747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by </a:t>
            </a:r>
            <a:r>
              <a:rPr lang="en-US" dirty="0" err="1" smtClean="0"/>
              <a:t>dt</a:t>
            </a:r>
            <a:endParaRPr lang="en-US" dirty="0" smtClean="0"/>
          </a:p>
          <a:p>
            <a:r>
              <a:rPr lang="en-US" dirty="0" smtClean="0"/>
              <a:t>Separate variables properly</a:t>
            </a:r>
          </a:p>
          <a:p>
            <a:r>
              <a:rPr lang="en-US" dirty="0" smtClean="0"/>
              <a:t>integrate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57"/>
            <a:ext cx="3932025" cy="1153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80266" y="57841"/>
                <a:ext cx="6096000" cy="27563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266" y="57841"/>
                <a:ext cx="6096000" cy="27563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203200" y="2692653"/>
                <a:ext cx="12598400" cy="2414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𝓛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𝒅𝒕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b="1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b="1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𝓛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𝒅𝒕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200" y="2692653"/>
                <a:ext cx="12598400" cy="2414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99111" y="4850375"/>
                <a:ext cx="5858270" cy="1849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𝒔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−(−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𝓛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𝓛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−(−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11" y="4850375"/>
                <a:ext cx="5858270" cy="1849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4378" y="3586025"/>
                <a:ext cx="8967776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𝓛</m:t>
                          </m:r>
                        </m:e>
                        <m: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𝓛</m:t>
                          </m:r>
                        </m:e>
                        <m: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den>
                          </m:f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78" y="3586025"/>
                <a:ext cx="8967776" cy="708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9400" y="1027906"/>
            <a:ext cx="270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solve for </a:t>
            </a:r>
            <a:r>
              <a:rPr lang="en-US" dirty="0" err="1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dirty="0" smtClean="0"/>
              <a:t> and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20351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Pharmacokinetics (PK) and Pharmacodynamics (PD)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Pharmacokinetics (PK) and Pharmacodynamics (PD)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5" r="6791" b="18273"/>
          <a:stretch/>
        </p:blipFill>
        <p:spPr>
          <a:xfrm>
            <a:off x="89202" y="2809240"/>
            <a:ext cx="7850827" cy="3182937"/>
          </a:xfrm>
          <a:prstGeom prst="rect">
            <a:avLst/>
          </a:prstGeom>
        </p:spPr>
      </p:pic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89" y="2410777"/>
            <a:ext cx="33718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5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variables for PK/PD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1080663" cy="368458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=plasma concentration of drug</a:t>
            </a:r>
            <a:endParaRPr lang="en-US" baseline="-25000" dirty="0" smtClean="0"/>
          </a:p>
          <a:p>
            <a:r>
              <a:rPr lang="en-US" dirty="0" smtClean="0"/>
              <a:t>D</a:t>
            </a:r>
            <a:r>
              <a:rPr lang="en-US" baseline="-25000" dirty="0" smtClean="0"/>
              <a:t>B,</a:t>
            </a:r>
            <a:r>
              <a:rPr lang="en-US" dirty="0" smtClean="0"/>
              <a:t> D</a:t>
            </a:r>
            <a:r>
              <a:rPr lang="en-US" baseline="-25000" dirty="0" smtClean="0"/>
              <a:t>0</a:t>
            </a:r>
            <a:r>
              <a:rPr lang="en-US" dirty="0" smtClean="0"/>
              <a:t>=drug amount in body, initial drug concentration</a:t>
            </a:r>
            <a:endParaRPr lang="en-US" baseline="-25000" dirty="0" smtClean="0"/>
          </a:p>
          <a:p>
            <a:r>
              <a:rPr lang="en-US" dirty="0" smtClean="0"/>
              <a:t>Cl, 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R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H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T</a:t>
            </a:r>
            <a:r>
              <a:rPr lang="en-US" dirty="0"/>
              <a:t> , 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NR</a:t>
            </a:r>
            <a:r>
              <a:rPr lang="en-US" dirty="0" smtClean="0"/>
              <a:t>=clearance, renal clearance, hepatic, total body, non-renal</a:t>
            </a:r>
            <a:endParaRPr lang="en-US" baseline="-25000" dirty="0" smtClean="0"/>
          </a:p>
          <a:p>
            <a:r>
              <a:rPr lang="en-US" dirty="0" smtClean="0"/>
              <a:t>V</a:t>
            </a:r>
            <a:r>
              <a:rPr lang="en-US" baseline="-25000" dirty="0" smtClean="0"/>
              <a:t>D</a:t>
            </a:r>
            <a:r>
              <a:rPr lang="en-US" dirty="0" smtClean="0"/>
              <a:t>= volume distribution of drug</a:t>
            </a:r>
            <a:endParaRPr lang="en-US" baseline="-25000" dirty="0"/>
          </a:p>
          <a:p>
            <a:r>
              <a:rPr lang="en-US" dirty="0" smtClean="0"/>
              <a:t>R = rate of infusion into systemic circulation</a:t>
            </a:r>
          </a:p>
          <a:p>
            <a:r>
              <a:rPr lang="en-US" dirty="0" smtClean="0"/>
              <a:t>k, k</a:t>
            </a:r>
            <a:r>
              <a:rPr lang="en-US" baseline="-25000" dirty="0" smtClean="0"/>
              <a:t>m</a:t>
            </a:r>
            <a:r>
              <a:rPr lang="en-US" dirty="0" smtClean="0"/>
              <a:t>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</a:t>
            </a:r>
            <a:r>
              <a:rPr lang="en-US" dirty="0" smtClean="0"/>
              <a:t>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=degradation rate, metabolism rate, excretion rate, absorption rate</a:t>
            </a:r>
            <a:endParaRPr lang="en-US" baseline="-25000" dirty="0" smtClean="0"/>
          </a:p>
          <a:p>
            <a:r>
              <a:rPr lang="en-US" dirty="0" smtClean="0"/>
              <a:t>AUC = area under the curve 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(t))</a:t>
            </a:r>
          </a:p>
          <a:p>
            <a:r>
              <a:rPr lang="en-US" dirty="0" smtClean="0"/>
              <a:t>F= bioavailability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u</a:t>
            </a:r>
            <a:r>
              <a:rPr lang="en-US" dirty="0" smtClean="0"/>
              <a:t>= drug amount in urine</a:t>
            </a:r>
            <a:endParaRPr lang="en-US" baseline="-25000" dirty="0" smtClean="0"/>
          </a:p>
          <a:p>
            <a:r>
              <a:rPr lang="en-US" dirty="0" smtClean="0"/>
              <a:t>Ab = absorption</a:t>
            </a:r>
          </a:p>
          <a:p>
            <a:endParaRPr lang="en-US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987" y="2505075"/>
            <a:ext cx="5157787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Volume of dist. (</a:t>
            </a:r>
            <a:r>
              <a:rPr lang="en-US" dirty="0" err="1"/>
              <a:t>Vd</a:t>
            </a:r>
            <a:r>
              <a:rPr lang="en-US" dirty="0"/>
              <a:t>)?</a:t>
            </a:r>
          </a:p>
          <a:p>
            <a:pPr lvl="1"/>
            <a:r>
              <a:rPr lang="en-US" dirty="0" smtClean="0"/>
              <a:t>D</a:t>
            </a:r>
            <a:r>
              <a:rPr lang="en-US" baseline="-25000" dirty="0" smtClean="0"/>
              <a:t>o</a:t>
            </a:r>
            <a:r>
              <a:rPr lang="en-US" dirty="0" smtClean="0"/>
              <a:t>/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endParaRPr lang="en-US" dirty="0" smtClean="0"/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o</a:t>
            </a:r>
            <a:endParaRPr lang="en-US" baseline="-25000" dirty="0" smtClean="0"/>
          </a:p>
          <a:p>
            <a:r>
              <a:rPr lang="en-US" dirty="0" smtClean="0"/>
              <a:t>k</a:t>
            </a:r>
          </a:p>
          <a:p>
            <a:pPr lvl="1"/>
            <a:r>
              <a:rPr lang="en-US" dirty="0" smtClean="0"/>
              <a:t>Cl/</a:t>
            </a:r>
            <a:r>
              <a:rPr lang="en-US" dirty="0" err="1" smtClean="0"/>
              <a:t>Vd</a:t>
            </a:r>
            <a:endParaRPr lang="en-US" dirty="0" smtClean="0"/>
          </a:p>
          <a:p>
            <a:pPr lvl="2"/>
            <a:r>
              <a:rPr lang="en-US" dirty="0" err="1"/>
              <a:t>k</a:t>
            </a:r>
            <a:r>
              <a:rPr lang="en-US" baseline="-25000" dirty="0" err="1" smtClean="0"/>
              <a:t>renal</a:t>
            </a:r>
            <a:r>
              <a:rPr lang="en-US" dirty="0" smtClean="0"/>
              <a:t> 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renal</a:t>
            </a:r>
            <a:r>
              <a:rPr lang="en-US" dirty="0" smtClean="0"/>
              <a:t>/</a:t>
            </a:r>
            <a:r>
              <a:rPr lang="en-US" dirty="0" err="1" smtClean="0"/>
              <a:t>Vd</a:t>
            </a:r>
            <a:endParaRPr lang="en-US" dirty="0" smtClean="0"/>
          </a:p>
          <a:p>
            <a:pPr lvl="1"/>
            <a:r>
              <a:rPr lang="en-US" dirty="0" err="1" smtClean="0"/>
              <a:t>k</a:t>
            </a:r>
            <a:r>
              <a:rPr lang="en-US" baseline="-25000" dirty="0" err="1" smtClean="0"/>
              <a:t>metabolism</a:t>
            </a:r>
            <a:r>
              <a:rPr lang="en-US" dirty="0" err="1" smtClean="0"/>
              <a:t>+k</a:t>
            </a:r>
            <a:r>
              <a:rPr lang="en-US" baseline="-25000" dirty="0" err="1" smtClean="0"/>
              <a:t>renal</a:t>
            </a:r>
            <a:r>
              <a:rPr lang="en-US" dirty="0" err="1" smtClean="0"/>
              <a:t>+k</a:t>
            </a:r>
            <a:r>
              <a:rPr lang="en-US" baseline="-25000" dirty="0" err="1" smtClean="0"/>
              <a:t>hepatic</a:t>
            </a:r>
            <a:endParaRPr lang="en-US" baseline="-25000" dirty="0" smtClean="0"/>
          </a:p>
          <a:p>
            <a:r>
              <a:rPr lang="en-US" dirty="0" err="1" smtClean="0"/>
              <a:t>Cl</a:t>
            </a:r>
            <a:r>
              <a:rPr lang="en-US" baseline="-25000" dirty="0" err="1" smtClean="0"/>
              <a:t>Hepatic</a:t>
            </a:r>
            <a:r>
              <a:rPr lang="en-US" baseline="-25000" dirty="0" smtClean="0"/>
              <a:t>, renal, total</a:t>
            </a:r>
          </a:p>
          <a:p>
            <a:pPr lvl="1"/>
            <a:r>
              <a:rPr lang="en-US" dirty="0" smtClean="0"/>
              <a:t>Clearances also sum</a:t>
            </a:r>
          </a:p>
          <a:p>
            <a:pPr lvl="2"/>
            <a:r>
              <a:rPr lang="en-US" dirty="0" err="1" smtClean="0"/>
              <a:t>Cl</a:t>
            </a:r>
            <a:r>
              <a:rPr lang="en-US" baseline="-25000" dirty="0" err="1" smtClean="0"/>
              <a:t>total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renal</a:t>
            </a:r>
            <a:r>
              <a:rPr lang="en-US" baseline="-25000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non</a:t>
            </a:r>
            <a:r>
              <a:rPr lang="en-US" baseline="-25000" dirty="0" smtClean="0"/>
              <a:t>-renal</a:t>
            </a:r>
            <a:endParaRPr lang="en-US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baseline="-25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261991" y="365125"/>
            <a:ext cx="7930009" cy="5845895"/>
            <a:chOff x="4093557" y="83820"/>
            <a:chExt cx="7930009" cy="58458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11"/>
            <a:stretch/>
          </p:blipFill>
          <p:spPr>
            <a:xfrm>
              <a:off x="4093557" y="83820"/>
              <a:ext cx="7930009" cy="5845895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11017726" y="1950244"/>
              <a:ext cx="76200" cy="297180"/>
            </a:xfrm>
            <a:custGeom>
              <a:avLst/>
              <a:gdLst>
                <a:gd name="connsiteX0" fmla="*/ 53340 w 76200"/>
                <a:gd name="connsiteY0" fmla="*/ 0 h 297180"/>
                <a:gd name="connsiteX1" fmla="*/ 15240 w 76200"/>
                <a:gd name="connsiteY1" fmla="*/ 30480 h 297180"/>
                <a:gd name="connsiteX2" fmla="*/ 7620 w 76200"/>
                <a:gd name="connsiteY2" fmla="*/ 68580 h 297180"/>
                <a:gd name="connsiteX3" fmla="*/ 0 w 76200"/>
                <a:gd name="connsiteY3" fmla="*/ 114300 h 297180"/>
                <a:gd name="connsiteX4" fmla="*/ 7620 w 76200"/>
                <a:gd name="connsiteY4" fmla="*/ 220980 h 297180"/>
                <a:gd name="connsiteX5" fmla="*/ 38100 w 76200"/>
                <a:gd name="connsiteY5" fmla="*/ 259080 h 297180"/>
                <a:gd name="connsiteX6" fmla="*/ 76200 w 76200"/>
                <a:gd name="connsiteY6" fmla="*/ 29718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97180">
                  <a:moveTo>
                    <a:pt x="53340" y="0"/>
                  </a:moveTo>
                  <a:cubicBezTo>
                    <a:pt x="40640" y="10160"/>
                    <a:pt x="24262" y="16948"/>
                    <a:pt x="15240" y="30480"/>
                  </a:cubicBezTo>
                  <a:cubicBezTo>
                    <a:pt x="8056" y="41256"/>
                    <a:pt x="9937" y="55837"/>
                    <a:pt x="7620" y="68580"/>
                  </a:cubicBezTo>
                  <a:cubicBezTo>
                    <a:pt x="4856" y="83781"/>
                    <a:pt x="2540" y="99060"/>
                    <a:pt x="0" y="114300"/>
                  </a:cubicBezTo>
                  <a:cubicBezTo>
                    <a:pt x="2540" y="149860"/>
                    <a:pt x="3455" y="185574"/>
                    <a:pt x="7620" y="220980"/>
                  </a:cubicBezTo>
                  <a:cubicBezTo>
                    <a:pt x="11155" y="251029"/>
                    <a:pt x="16516" y="241093"/>
                    <a:pt x="38100" y="259080"/>
                  </a:cubicBezTo>
                  <a:lnTo>
                    <a:pt x="76200" y="29718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11444437" y="1950244"/>
              <a:ext cx="99060" cy="297180"/>
            </a:xfrm>
            <a:custGeom>
              <a:avLst/>
              <a:gdLst>
                <a:gd name="connsiteX0" fmla="*/ 53340 w 76200"/>
                <a:gd name="connsiteY0" fmla="*/ 0 h 297180"/>
                <a:gd name="connsiteX1" fmla="*/ 15240 w 76200"/>
                <a:gd name="connsiteY1" fmla="*/ 30480 h 297180"/>
                <a:gd name="connsiteX2" fmla="*/ 7620 w 76200"/>
                <a:gd name="connsiteY2" fmla="*/ 68580 h 297180"/>
                <a:gd name="connsiteX3" fmla="*/ 0 w 76200"/>
                <a:gd name="connsiteY3" fmla="*/ 114300 h 297180"/>
                <a:gd name="connsiteX4" fmla="*/ 7620 w 76200"/>
                <a:gd name="connsiteY4" fmla="*/ 220980 h 297180"/>
                <a:gd name="connsiteX5" fmla="*/ 38100 w 76200"/>
                <a:gd name="connsiteY5" fmla="*/ 259080 h 297180"/>
                <a:gd name="connsiteX6" fmla="*/ 76200 w 76200"/>
                <a:gd name="connsiteY6" fmla="*/ 29718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97180">
                  <a:moveTo>
                    <a:pt x="53340" y="0"/>
                  </a:moveTo>
                  <a:cubicBezTo>
                    <a:pt x="40640" y="10160"/>
                    <a:pt x="24262" y="16948"/>
                    <a:pt x="15240" y="30480"/>
                  </a:cubicBezTo>
                  <a:cubicBezTo>
                    <a:pt x="8056" y="41256"/>
                    <a:pt x="9937" y="55837"/>
                    <a:pt x="7620" y="68580"/>
                  </a:cubicBezTo>
                  <a:cubicBezTo>
                    <a:pt x="4856" y="83781"/>
                    <a:pt x="2540" y="99060"/>
                    <a:pt x="0" y="114300"/>
                  </a:cubicBezTo>
                  <a:cubicBezTo>
                    <a:pt x="2540" y="149860"/>
                    <a:pt x="3455" y="185574"/>
                    <a:pt x="7620" y="220980"/>
                  </a:cubicBezTo>
                  <a:cubicBezTo>
                    <a:pt x="11155" y="251029"/>
                    <a:pt x="16516" y="241093"/>
                    <a:pt x="38100" y="259080"/>
                  </a:cubicBezTo>
                  <a:lnTo>
                    <a:pt x="76200" y="29718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507980" y="1844040"/>
              <a:ext cx="1295400" cy="49815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1017726" y="1404939"/>
              <a:ext cx="76200" cy="297180"/>
            </a:xfrm>
            <a:custGeom>
              <a:avLst/>
              <a:gdLst>
                <a:gd name="connsiteX0" fmla="*/ 53340 w 76200"/>
                <a:gd name="connsiteY0" fmla="*/ 0 h 297180"/>
                <a:gd name="connsiteX1" fmla="*/ 15240 w 76200"/>
                <a:gd name="connsiteY1" fmla="*/ 30480 h 297180"/>
                <a:gd name="connsiteX2" fmla="*/ 7620 w 76200"/>
                <a:gd name="connsiteY2" fmla="*/ 68580 h 297180"/>
                <a:gd name="connsiteX3" fmla="*/ 0 w 76200"/>
                <a:gd name="connsiteY3" fmla="*/ 114300 h 297180"/>
                <a:gd name="connsiteX4" fmla="*/ 7620 w 76200"/>
                <a:gd name="connsiteY4" fmla="*/ 220980 h 297180"/>
                <a:gd name="connsiteX5" fmla="*/ 38100 w 76200"/>
                <a:gd name="connsiteY5" fmla="*/ 259080 h 297180"/>
                <a:gd name="connsiteX6" fmla="*/ 76200 w 76200"/>
                <a:gd name="connsiteY6" fmla="*/ 29718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97180">
                  <a:moveTo>
                    <a:pt x="53340" y="0"/>
                  </a:moveTo>
                  <a:cubicBezTo>
                    <a:pt x="40640" y="10160"/>
                    <a:pt x="24262" y="16948"/>
                    <a:pt x="15240" y="30480"/>
                  </a:cubicBezTo>
                  <a:cubicBezTo>
                    <a:pt x="8056" y="41256"/>
                    <a:pt x="9937" y="55837"/>
                    <a:pt x="7620" y="68580"/>
                  </a:cubicBezTo>
                  <a:cubicBezTo>
                    <a:pt x="4856" y="83781"/>
                    <a:pt x="2540" y="99060"/>
                    <a:pt x="0" y="114300"/>
                  </a:cubicBezTo>
                  <a:cubicBezTo>
                    <a:pt x="2540" y="149860"/>
                    <a:pt x="3455" y="185574"/>
                    <a:pt x="7620" y="220980"/>
                  </a:cubicBezTo>
                  <a:cubicBezTo>
                    <a:pt x="11155" y="251029"/>
                    <a:pt x="16516" y="241093"/>
                    <a:pt x="38100" y="259080"/>
                  </a:cubicBezTo>
                  <a:lnTo>
                    <a:pt x="76200" y="29718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11444437" y="1404939"/>
              <a:ext cx="99060" cy="297180"/>
            </a:xfrm>
            <a:custGeom>
              <a:avLst/>
              <a:gdLst>
                <a:gd name="connsiteX0" fmla="*/ 53340 w 76200"/>
                <a:gd name="connsiteY0" fmla="*/ 0 h 297180"/>
                <a:gd name="connsiteX1" fmla="*/ 15240 w 76200"/>
                <a:gd name="connsiteY1" fmla="*/ 30480 h 297180"/>
                <a:gd name="connsiteX2" fmla="*/ 7620 w 76200"/>
                <a:gd name="connsiteY2" fmla="*/ 68580 h 297180"/>
                <a:gd name="connsiteX3" fmla="*/ 0 w 76200"/>
                <a:gd name="connsiteY3" fmla="*/ 114300 h 297180"/>
                <a:gd name="connsiteX4" fmla="*/ 7620 w 76200"/>
                <a:gd name="connsiteY4" fmla="*/ 220980 h 297180"/>
                <a:gd name="connsiteX5" fmla="*/ 38100 w 76200"/>
                <a:gd name="connsiteY5" fmla="*/ 259080 h 297180"/>
                <a:gd name="connsiteX6" fmla="*/ 76200 w 76200"/>
                <a:gd name="connsiteY6" fmla="*/ 29718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97180">
                  <a:moveTo>
                    <a:pt x="53340" y="0"/>
                  </a:moveTo>
                  <a:cubicBezTo>
                    <a:pt x="40640" y="10160"/>
                    <a:pt x="24262" y="16948"/>
                    <a:pt x="15240" y="30480"/>
                  </a:cubicBezTo>
                  <a:cubicBezTo>
                    <a:pt x="8056" y="41256"/>
                    <a:pt x="9937" y="55837"/>
                    <a:pt x="7620" y="68580"/>
                  </a:cubicBezTo>
                  <a:cubicBezTo>
                    <a:pt x="4856" y="83781"/>
                    <a:pt x="2540" y="99060"/>
                    <a:pt x="0" y="114300"/>
                  </a:cubicBezTo>
                  <a:cubicBezTo>
                    <a:pt x="2540" y="149860"/>
                    <a:pt x="3455" y="185574"/>
                    <a:pt x="7620" y="220980"/>
                  </a:cubicBezTo>
                  <a:cubicBezTo>
                    <a:pt x="11155" y="251029"/>
                    <a:pt x="16516" y="241093"/>
                    <a:pt x="38100" y="259080"/>
                  </a:cubicBezTo>
                  <a:lnTo>
                    <a:pt x="76200" y="29718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0507980" y="1298735"/>
              <a:ext cx="1295400" cy="49815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38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mechanisms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2547" y="1590299"/>
                <a:ext cx="2412648" cy="393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𝒔𝒊𝒈𝒏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𝒌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bSup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bSup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47" y="1590299"/>
                <a:ext cx="2412648" cy="393441"/>
              </a:xfrm>
              <a:prstGeom prst="rect">
                <a:avLst/>
              </a:prstGeom>
              <a:blipFill>
                <a:blip r:embed="rId2" cstate="print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49388" y="1479176"/>
            <a:ext cx="803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Generally, Rates = constant * (reactants or products) </a:t>
            </a:r>
          </a:p>
          <a:p>
            <a:r>
              <a:rPr lang="en-US" dirty="0" smtClean="0"/>
              <a:t>If disappearing or appearing dictates the sign</a:t>
            </a:r>
          </a:p>
          <a:p>
            <a:r>
              <a:rPr lang="en-US" dirty="0" smtClean="0"/>
              <a:t>Reaction orders of individual reactants or products (a +b +c) = overall reaction order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0659" y="2402506"/>
            <a:ext cx="2527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k actually a constant?</a:t>
            </a:r>
          </a:p>
          <a:p>
            <a:r>
              <a:rPr lang="en-US" dirty="0" smtClean="0"/>
              <a:t>What affects k the most?</a:t>
            </a:r>
          </a:p>
          <a:p>
            <a:r>
              <a:rPr lang="en-US" dirty="0" smtClean="0"/>
              <a:t>Arrhenius equation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1086" y="3892529"/>
            <a:ext cx="94198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Ea</a:t>
            </a:r>
            <a:r>
              <a:rPr lang="en-US" dirty="0" smtClean="0"/>
              <a:t> = energy of activation (Joules)</a:t>
            </a:r>
          </a:p>
          <a:p>
            <a:r>
              <a:rPr lang="en-US" dirty="0" smtClean="0"/>
              <a:t>A = a constant for each chemical reaction defining the frequency of collisions in correct orientation</a:t>
            </a:r>
          </a:p>
          <a:p>
            <a:r>
              <a:rPr lang="en-US" dirty="0" smtClean="0"/>
              <a:t>Units of exponent?</a:t>
            </a:r>
          </a:p>
          <a:p>
            <a:r>
              <a:rPr lang="en-US" dirty="0" smtClean="0"/>
              <a:t>Units of k?</a:t>
            </a:r>
          </a:p>
          <a:p>
            <a:r>
              <a:rPr lang="en-US" dirty="0" smtClean="0"/>
              <a:t>How do you know the units of k?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63645" y="3325836"/>
                <a:ext cx="1432315" cy="535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45" y="3325836"/>
                <a:ext cx="1432315" cy="53521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1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Cp</a:t>
            </a:r>
            <a:r>
              <a:rPr lang="en-US" dirty="0" smtClean="0"/>
              <a:t> as a function of clearance, volume of distribution, and initial drug amount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0119" y="2073237"/>
                <a:ext cx="6096000" cy="43876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sub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bSup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𝒌𝒕</m:t>
                          </m:r>
                        </m:sup>
                      </m:sSup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𝑪𝒍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119" y="2073237"/>
                <a:ext cx="6096000" cy="43876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5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Vd</a:t>
            </a:r>
            <a:r>
              <a:rPr lang="en-US" dirty="0" smtClean="0"/>
              <a:t> as a function of k, the initial drug amount, and the AUC (</a:t>
            </a:r>
            <a:r>
              <a:rPr lang="en-US" dirty="0" err="1" smtClean="0"/>
              <a:t>Cp</a:t>
            </a:r>
            <a:r>
              <a:rPr lang="en-US" dirty="0" smtClean="0"/>
              <a:t> vs 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49588" y="2017115"/>
                <a:ext cx="6096000" cy="48453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𝒅𝒕</m:t>
                      </m:r>
                    </m:oMath>
                  </m:oMathPara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</m:sup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nary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sub>
                      </m:sSub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𝑨𝑼𝑪</m:t>
                              </m:r>
                            </m:e>
                          </m:d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105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𝒌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𝑨𝑼𝑪</m:t>
                              </m:r>
                            </m:e>
                          </m:d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𝑨𝑼𝑪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88" y="2017115"/>
                <a:ext cx="6096000" cy="4845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249056" y="4893012"/>
            <a:ext cx="32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Including Bioavailability: F*Do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81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Endeavoring to use easy-access variables to characterize clearance for a patient (to cater drug regimen) or drug for healthy patients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48000" y="2263745"/>
                <a:ext cx="6096000" cy="293977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𝑬𝒍𝒊𝒎𝒊𝒏𝒂𝒕𝒊𝒐𝒏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𝑪𝒍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𝑬𝒍𝒊𝒎𝒊𝒏𝒂𝒕𝒆𝒅</m:t>
                              </m:r>
                            </m:sub>
                          </m:sSub>
                        </m:sup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𝑬𝒍𝒊𝒎𝒊𝒏𝒂𝒕𝒊𝒐𝒏</m:t>
                              </m:r>
                            </m:sub>
                          </m:sSub>
                        </m:e>
                      </m:nary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𝑪𝒍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𝑬𝒍𝒊𝒎𝒊𝒏𝒂𝒕𝒊𝒐𝒏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𝑪𝒍</m:t>
                      </m:r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𝑨𝑼𝑪</m:t>
                              </m:r>
                            </m:e>
                          </m:d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𝑹𝒆𝒏𝒂𝒍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𝒓𝒆𝒏𝒂𝒍</m:t>
                          </m:r>
                        </m:sub>
                      </m:sSub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𝑨𝑼𝑪</m:t>
                              </m:r>
                            </m:e>
                          </m:d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263745"/>
                <a:ext cx="6096000" cy="29397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02604" y="462063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Sub-portion: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02604" y="4149445"/>
            <a:ext cx="69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useful, non-invasive way to quantify 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renal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40198" y="3218569"/>
                <a:ext cx="3497752" cy="628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𝒓𝒆𝒏𝒂𝒍</m:t>
                          </m:r>
                        </m:sub>
                      </m:sSub>
                      <m:r>
                        <a:rPr lang="en-US" sz="32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198" y="3218569"/>
                <a:ext cx="3497752" cy="6288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66179" y="4661782"/>
                <a:ext cx="264578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  <m:sup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en-US" sz="28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𝒓𝒆𝒏𝒂𝒍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79" y="4661782"/>
                <a:ext cx="2645789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8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or Dermal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684588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many exponentials are describing this </a:t>
            </a:r>
            <a:r>
              <a:rPr lang="en-US" dirty="0" err="1" smtClean="0"/>
              <a:t>Cp</a:t>
            </a:r>
            <a:r>
              <a:rPr lang="en-US" dirty="0" smtClean="0"/>
              <a:t>(t) profile? How many compartments are here?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Is this for dermal or GI delivery? How would this be modified if it were IV?</a:t>
            </a:r>
          </a:p>
          <a:p>
            <a:pPr marL="0" indent="0">
              <a:buNone/>
            </a:pPr>
            <a:r>
              <a:rPr lang="en-US" dirty="0" smtClean="0"/>
              <a:t>How does the first-pass effect come into play?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t="5514" r="12935"/>
          <a:stretch/>
        </p:blipFill>
        <p:spPr>
          <a:xfrm>
            <a:off x="4739373" y="227248"/>
            <a:ext cx="4817604" cy="4803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9429" y="6318796"/>
            <a:ext cx="330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BOARD LAPLACE EXAMPLE…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Infusion pumps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iv p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01" y="0"/>
            <a:ext cx="7124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10647" y="3092688"/>
                <a:ext cx="5734070" cy="1203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𝒕𝒆𝒂𝒅𝒚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𝒕𝒂𝒕𝒆</m:t>
                          </m:r>
                        </m:sub>
                      </m:sSub>
                      <m:r>
                        <a:rPr lang="en-US" sz="32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𝑰𝒏𝒇𝒖𝒔𝒊𝒐𝒏</m:t>
                          </m:r>
                          <m:r>
                            <a:rPr lang="en-US" sz="3200" b="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𝑹𝒂𝒕𝒆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en-US" sz="3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3200" b="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𝑪𝒍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47" y="3092688"/>
                <a:ext cx="5734070" cy="12034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0647" y="4451932"/>
                <a:ext cx="6831294" cy="9530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𝒕𝒆𝒂𝒅𝒚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𝒕𝒂𝒕𝒆</m:t>
                              </m:r>
                            </m:sub>
                          </m:s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𝑰𝒏𝒇𝒖𝒔𝒊𝒐𝒏</m:t>
                              </m:r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𝑹𝒂𝒕𝒆</m:t>
                              </m:r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endChr m:val=""/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𝑽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2400" b="0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𝑪𝒍</m:t>
                                  </m:r>
                                </m:e>
                              </m:d>
                            </m:den>
                          </m:f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𝒌𝒕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47" y="4451932"/>
                <a:ext cx="6831294" cy="9530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40004" y="5778572"/>
                <a:ext cx="5763373" cy="793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𝑰𝒏𝒇𝒖𝒔𝒊𝒐𝒏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𝑹𝒂𝒕𝒆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𝒌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endChr m:val="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04" y="5778572"/>
                <a:ext cx="5763373" cy="793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3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quantifying kinetics from my own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76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1114" y="1"/>
            <a:ext cx="46017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46377" y="658100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http://www.sciencedirect.com/science/article/pii/S1742706116301325</a:t>
            </a:r>
          </a:p>
        </p:txBody>
      </p:sp>
    </p:spTree>
    <p:extLst>
      <p:ext uri="{BB962C8B-B14F-4D97-AF65-F5344CB8AC3E}">
        <p14:creationId xmlns:p14="http://schemas.microsoft.com/office/powerpoint/2010/main" val="1272031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683" y="1"/>
            <a:ext cx="46017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46377" y="658100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http://www.sciencedirect.com/science/article/pii/S1742706116301325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7374" y="509208"/>
            <a:ext cx="5483866" cy="524329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372100" y="2338754"/>
            <a:ext cx="1586837" cy="14507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172"/>
            <a:ext cx="11828834" cy="132556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equation for the general half-life of any nth order differential equation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44302" y="232258"/>
                <a:ext cx="6903396" cy="6535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𝑟𝑎𝑡𝑒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𝑐𝑜𝑛𝑠𝑡𝑎𝑛𝑡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𝑘𝐴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𝑘𝐴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𝑘𝑑𝑡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𝑑𝐴</m:t>
                      </m:r>
                    </m:oMath>
                  </m:oMathPara>
                </a14:m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𝑘𝑑𝑡</m:t>
                          </m:r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𝑘𝑡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𝑘𝑡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bSup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𝑘𝑡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𝑘𝑡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0.5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𝑘𝑡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0.5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−1)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0.5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302" y="232258"/>
                <a:ext cx="6903396" cy="65352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71" y="1379646"/>
            <a:ext cx="5483866" cy="52432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2526" y="394723"/>
            <a:ext cx="59711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Use: </a:t>
            </a:r>
            <a:r>
              <a:rPr lang="en-US" dirty="0" err="1"/>
              <a:t>kcell</a:t>
            </a:r>
            <a:r>
              <a:rPr lang="en-US" dirty="0"/>
              <a:t>, </a:t>
            </a:r>
            <a:r>
              <a:rPr lang="en-US" dirty="0" err="1"/>
              <a:t>kne</a:t>
            </a:r>
            <a:r>
              <a:rPr lang="en-US" dirty="0"/>
              <a:t>, </a:t>
            </a:r>
            <a:r>
              <a:rPr lang="en-US" dirty="0" err="1"/>
              <a:t>kni</a:t>
            </a:r>
            <a:r>
              <a:rPr lang="en-US" dirty="0"/>
              <a:t>, </a:t>
            </a:r>
            <a:r>
              <a:rPr lang="en-US" dirty="0" err="1"/>
              <a:t>kbd</a:t>
            </a:r>
            <a:r>
              <a:rPr lang="en-US" dirty="0"/>
              <a:t> equal to 7.5e-4, 0.72, 1.1, and 1.8 hr</a:t>
            </a:r>
            <a:r>
              <a:rPr lang="en-US" baseline="30000" dirty="0"/>
              <a:t>-1</a:t>
            </a:r>
          </a:p>
          <a:p>
            <a:endParaRPr lang="en-US" baseline="30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469" y="845143"/>
            <a:ext cx="3449744" cy="9731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85638" y="529382"/>
            <a:ext cx="4121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kdeg1 and kdeg2 equal to 0.62 </a:t>
            </a:r>
          </a:p>
          <a:p>
            <a:r>
              <a:rPr lang="en-US" dirty="0"/>
              <a:t>And 0.084 hr</a:t>
            </a:r>
            <a:r>
              <a:rPr lang="en-US" baseline="30000" dirty="0"/>
              <a:t>-1</a:t>
            </a:r>
          </a:p>
          <a:p>
            <a:r>
              <a:rPr lang="en-US" dirty="0"/>
              <a:t>Where A+B at t=2 hours is total plasmid # </a:t>
            </a:r>
          </a:p>
          <a:p>
            <a:r>
              <a:rPr lang="en-US" dirty="0"/>
              <a:t>in cell. i.e.,  6500 plasmids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471" y="657273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http://www.sciencedirect.com/science/article/pii/S1742706116301325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68" y="54214"/>
            <a:ext cx="1185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= plasmid # (note that volume is not taken into account); simply # of plasmids in a given compartment at any given time 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2526" y="757717"/>
            <a:ext cx="545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2 degradation rates of plasmids (</a:t>
            </a:r>
            <a:r>
              <a:rPr lang="en-US" dirty="0" err="1"/>
              <a:t>polyplex</a:t>
            </a:r>
            <a:r>
              <a:rPr lang="en-US" dirty="0"/>
              <a:t> context)?</a:t>
            </a:r>
          </a:p>
        </p:txBody>
      </p:sp>
    </p:spTree>
    <p:extLst>
      <p:ext uri="{BB962C8B-B14F-4D97-AF65-F5344CB8AC3E}">
        <p14:creationId xmlns:p14="http://schemas.microsoft.com/office/powerpoint/2010/main" val="1611342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71" y="1379646"/>
            <a:ext cx="5483866" cy="5243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6829" y="2631603"/>
            <a:ext cx="6227700" cy="218195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54415" y="3481754"/>
            <a:ext cx="1016922" cy="9935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8779" y="2835423"/>
            <a:ext cx="118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 able to </a:t>
            </a:r>
          </a:p>
          <a:p>
            <a:r>
              <a:rPr lang="en-US" dirty="0"/>
              <a:t>do this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4617" y="2386409"/>
            <a:ext cx="378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a Heaviside step function (HSSF)?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2526" y="394723"/>
            <a:ext cx="59711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Use: </a:t>
            </a:r>
            <a:r>
              <a:rPr lang="en-US" dirty="0" err="1"/>
              <a:t>kcell</a:t>
            </a:r>
            <a:r>
              <a:rPr lang="en-US" dirty="0"/>
              <a:t>, </a:t>
            </a:r>
            <a:r>
              <a:rPr lang="en-US" dirty="0" err="1"/>
              <a:t>kne</a:t>
            </a:r>
            <a:r>
              <a:rPr lang="en-US" dirty="0"/>
              <a:t>, </a:t>
            </a:r>
            <a:r>
              <a:rPr lang="en-US" dirty="0" err="1"/>
              <a:t>kni</a:t>
            </a:r>
            <a:r>
              <a:rPr lang="en-US" dirty="0"/>
              <a:t>, </a:t>
            </a:r>
            <a:r>
              <a:rPr lang="en-US" dirty="0" err="1"/>
              <a:t>kbd</a:t>
            </a:r>
            <a:r>
              <a:rPr lang="en-US" dirty="0"/>
              <a:t> equal to 7.5e-4, 0.72, 1.1, and 1.8 hr</a:t>
            </a:r>
            <a:r>
              <a:rPr lang="en-US" baseline="30000" dirty="0"/>
              <a:t>-1</a:t>
            </a:r>
          </a:p>
          <a:p>
            <a:endParaRPr lang="en-US" baseline="30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2469" y="845143"/>
            <a:ext cx="3449744" cy="9731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85638" y="529382"/>
            <a:ext cx="4121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kdeg1 and kdeg2 equal to 0.62 </a:t>
            </a:r>
          </a:p>
          <a:p>
            <a:r>
              <a:rPr lang="en-US" dirty="0"/>
              <a:t>And 0.084 hr</a:t>
            </a:r>
            <a:r>
              <a:rPr lang="en-US" baseline="30000" dirty="0"/>
              <a:t>-1</a:t>
            </a:r>
          </a:p>
          <a:p>
            <a:r>
              <a:rPr lang="en-US" dirty="0"/>
              <a:t>Where A+B at t=2 hours is total plasmid # </a:t>
            </a:r>
          </a:p>
          <a:p>
            <a:r>
              <a:rPr lang="en-US" dirty="0"/>
              <a:t>in cell. i.e.,  6500 plasmids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471" y="657273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http://www.sciencedirect.com/science/article/pii/S1742706116301325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5821" y="1840254"/>
            <a:ext cx="7688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rate limiting step? Why is it what it is and not perhaps the expected </a:t>
            </a:r>
          </a:p>
          <a:p>
            <a:r>
              <a:rPr lang="en-US" dirty="0"/>
              <a:t>nuclear uptake step?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68" y="54214"/>
            <a:ext cx="1185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= plasmid # (note that volume is not taken into account); simply # of plasmids in a given compartment at any given time 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2526" y="757717"/>
            <a:ext cx="545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2 degradation rates of plasmids (</a:t>
            </a:r>
            <a:r>
              <a:rPr lang="en-US" dirty="0" err="1"/>
              <a:t>polyplex</a:t>
            </a:r>
            <a:r>
              <a:rPr lang="en-US" dirty="0"/>
              <a:t> context)?</a:t>
            </a:r>
          </a:p>
        </p:txBody>
      </p:sp>
    </p:spTree>
    <p:extLst>
      <p:ext uri="{BB962C8B-B14F-4D97-AF65-F5344CB8AC3E}">
        <p14:creationId xmlns:p14="http://schemas.microsoft.com/office/powerpoint/2010/main" val="973538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71" y="1379646"/>
            <a:ext cx="5483866" cy="5243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6829" y="2631603"/>
            <a:ext cx="6227700" cy="218195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54415" y="3481754"/>
            <a:ext cx="1016922" cy="9935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8779" y="2835423"/>
            <a:ext cx="118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 able to </a:t>
            </a:r>
          </a:p>
          <a:p>
            <a:r>
              <a:rPr lang="en-US" dirty="0"/>
              <a:t>do this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4617" y="2386409"/>
            <a:ext cx="378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a Heaviside step function (HSSF)?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789985" y="5055577"/>
            <a:ext cx="1371600" cy="5890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29239" y="5683154"/>
            <a:ext cx="4242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 Laplace to solve… </a:t>
            </a:r>
          </a:p>
          <a:p>
            <a:r>
              <a:rPr lang="en-US" dirty="0"/>
              <a:t>How would you do this?</a:t>
            </a:r>
          </a:p>
          <a:p>
            <a:r>
              <a:rPr lang="en-US" dirty="0"/>
              <a:t>How would you deal with the HSSF without</a:t>
            </a:r>
          </a:p>
          <a:p>
            <a:r>
              <a:rPr lang="en-US" dirty="0"/>
              <a:t>Taking the </a:t>
            </a:r>
            <a:r>
              <a:rPr lang="en-US" dirty="0" err="1"/>
              <a:t>laplace</a:t>
            </a:r>
            <a:r>
              <a:rPr lang="en-US" dirty="0"/>
              <a:t> of the HSSF.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37197" y="4998331"/>
            <a:ext cx="118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 able to </a:t>
            </a:r>
          </a:p>
          <a:p>
            <a:r>
              <a:rPr lang="en-US" dirty="0"/>
              <a:t>do this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2526" y="394723"/>
            <a:ext cx="59711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Use: </a:t>
            </a:r>
            <a:r>
              <a:rPr lang="en-US" dirty="0" err="1"/>
              <a:t>kcell</a:t>
            </a:r>
            <a:r>
              <a:rPr lang="en-US" dirty="0"/>
              <a:t>, </a:t>
            </a:r>
            <a:r>
              <a:rPr lang="en-US" dirty="0" err="1"/>
              <a:t>kne</a:t>
            </a:r>
            <a:r>
              <a:rPr lang="en-US" dirty="0"/>
              <a:t>, </a:t>
            </a:r>
            <a:r>
              <a:rPr lang="en-US" dirty="0" err="1"/>
              <a:t>kni</a:t>
            </a:r>
            <a:r>
              <a:rPr lang="en-US" dirty="0"/>
              <a:t>, </a:t>
            </a:r>
            <a:r>
              <a:rPr lang="en-US" dirty="0" err="1"/>
              <a:t>kbd</a:t>
            </a:r>
            <a:r>
              <a:rPr lang="en-US" dirty="0"/>
              <a:t> equal to 7.5e-4, 0.72, 1.1, and 1.8 hr</a:t>
            </a:r>
            <a:r>
              <a:rPr lang="en-US" baseline="30000" dirty="0"/>
              <a:t>-1</a:t>
            </a:r>
          </a:p>
          <a:p>
            <a:endParaRPr lang="en-US" baseline="30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2469" y="845143"/>
            <a:ext cx="3449744" cy="9731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85638" y="529382"/>
            <a:ext cx="4121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kdeg1 and kdeg2 equal to 0.62 </a:t>
            </a:r>
          </a:p>
          <a:p>
            <a:r>
              <a:rPr lang="en-US" dirty="0"/>
              <a:t>And 0.084 hr</a:t>
            </a:r>
            <a:r>
              <a:rPr lang="en-US" baseline="30000" dirty="0"/>
              <a:t>-1</a:t>
            </a:r>
          </a:p>
          <a:p>
            <a:r>
              <a:rPr lang="en-US" dirty="0"/>
              <a:t>Where A+B at t=2 hours is total plasmid # </a:t>
            </a:r>
          </a:p>
          <a:p>
            <a:r>
              <a:rPr lang="en-US" dirty="0"/>
              <a:t>in cell. i.e.,  6500 plasmids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471" y="657273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http://www.sciencedirect.com/science/article/pii/S1742706116301325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5821" y="1840254"/>
            <a:ext cx="7688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rate limiting step? Why is it what it is and not perhaps the expected </a:t>
            </a:r>
          </a:p>
          <a:p>
            <a:r>
              <a:rPr lang="en-US" dirty="0"/>
              <a:t>nuclear uptake step?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68" y="54214"/>
            <a:ext cx="1185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= plasmid # (note that volume is not taken into account); simply # of plasmids in a given compartment at any given time 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2526" y="757717"/>
            <a:ext cx="545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2 degradation rates of plasmids (</a:t>
            </a:r>
            <a:r>
              <a:rPr lang="en-US" dirty="0" err="1"/>
              <a:t>polyplex</a:t>
            </a:r>
            <a:r>
              <a:rPr lang="en-US" dirty="0"/>
              <a:t> context)?</a:t>
            </a:r>
          </a:p>
        </p:txBody>
      </p:sp>
    </p:spTree>
    <p:extLst>
      <p:ext uri="{BB962C8B-B14F-4D97-AF65-F5344CB8AC3E}">
        <p14:creationId xmlns:p14="http://schemas.microsoft.com/office/powerpoint/2010/main" val="915437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1162" y="1117166"/>
            <a:ext cx="6909676" cy="4623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46377" y="658100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http://www.sciencedirect.com/science/article/pii/S1742706116301325</a:t>
            </a:r>
          </a:p>
        </p:txBody>
      </p:sp>
    </p:spTree>
    <p:extLst>
      <p:ext uri="{BB962C8B-B14F-4D97-AF65-F5344CB8AC3E}">
        <p14:creationId xmlns:p14="http://schemas.microsoft.com/office/powerpoint/2010/main" val="19765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0" y="115343"/>
                <a:ext cx="6096000" cy="68705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Examples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𝑓𝑜𝑟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=0;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0−1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0−1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0−1</m:t>
                              </m:r>
                            </m:sup>
                          </m:sSub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n=1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Because: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p>
                      </m:sSup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can say that: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1−1</m:t>
                              </m:r>
                            </m:sup>
                          </m:sSub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1−1</m:t>
                                  </m:r>
                                </m:sup>
                              </m:sSup>
                            </m:e>
                          </m:d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1−1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⁡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(2)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𝑓𝑜𝑟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=1;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𝐻𝑜𝑝𝑖𝑡𝑎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𝑟𝑢𝑙𝑒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𝑓𝑜𝑟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=2;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2−1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2−1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2−1</m:t>
                              </m:r>
                            </m:sup>
                          </m:sSub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𝑓𝑜𝑟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=3;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3−1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3−1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3−1</m:t>
                              </m:r>
                            </m:sup>
                          </m:sSub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15343"/>
                <a:ext cx="6096000" cy="6870535"/>
              </a:xfrm>
              <a:prstGeom prst="rect">
                <a:avLst/>
              </a:prstGeom>
              <a:blipFill>
                <a:blip r:embed="rId2"/>
                <a:stretch>
                  <a:fillRect l="-300" t="-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2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Math for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2 </a:t>
            </a:r>
          </a:p>
          <a:p>
            <a:r>
              <a:rPr lang="en-US" dirty="0" smtClean="0"/>
              <a:t>Multi-Step Reactions: The methods for Analytical Solving the Direct Problem</a:t>
            </a:r>
          </a:p>
          <a:p>
            <a:r>
              <a:rPr lang="en-US" dirty="0" smtClean="0"/>
              <a:t>The following slides are based on this chapter cited below…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734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https://link.springer.com/chapter/10.1007%2F978-3-7091-0531-3_2#page-1</a:t>
            </a:r>
          </a:p>
        </p:txBody>
      </p:sp>
    </p:spTree>
    <p:extLst>
      <p:ext uri="{BB962C8B-B14F-4D97-AF65-F5344CB8AC3E}">
        <p14:creationId xmlns:p14="http://schemas.microsoft.com/office/powerpoint/2010/main" val="7946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608" y="152533"/>
            <a:ext cx="3130350" cy="1439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1964" y="152533"/>
            <a:ext cx="2710425" cy="128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5331" y="2055813"/>
            <a:ext cx="4411846" cy="2047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3629" y="4238582"/>
            <a:ext cx="2941359" cy="1173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1964" y="4153753"/>
            <a:ext cx="3321225" cy="125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076" y="5438001"/>
            <a:ext cx="8085823" cy="1261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23888" y="5514103"/>
            <a:ext cx="2628900" cy="923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29575" y="5303886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Short-hand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1108" y="119228"/>
            <a:ext cx="2939475" cy="2135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137" y="2592089"/>
            <a:ext cx="11719726" cy="2078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5658" y="4670356"/>
            <a:ext cx="2628900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3984" y="5999716"/>
            <a:ext cx="2032247" cy="85828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251331" y="5571757"/>
            <a:ext cx="465992" cy="380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concentrations as a function of time using eigenvectors and eigenvalues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0043" y="2627668"/>
            <a:ext cx="8332315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Av-</a:t>
            </a:r>
            <a:r>
              <a:rPr lang="el-GR" dirty="0"/>
              <a:t> </a:t>
            </a:r>
            <a:r>
              <a:rPr lang="el-GR" dirty="0" smtClean="0"/>
              <a:t>λ</a:t>
            </a:r>
            <a:r>
              <a:rPr lang="en-US" dirty="0" smtClean="0"/>
              <a:t>v=0</a:t>
            </a:r>
          </a:p>
          <a:p>
            <a:r>
              <a:rPr lang="en-US" dirty="0" smtClean="0"/>
              <a:t>v(A-</a:t>
            </a:r>
            <a:r>
              <a:rPr lang="el-GR" dirty="0" smtClean="0"/>
              <a:t> </a:t>
            </a:r>
            <a:r>
              <a:rPr lang="el-GR" dirty="0"/>
              <a:t>λ</a:t>
            </a:r>
            <a:r>
              <a:rPr lang="en-US" dirty="0"/>
              <a:t>?)=0… </a:t>
            </a:r>
            <a:r>
              <a:rPr lang="en-US" dirty="0" smtClean="0"/>
              <a:t>not mathematically possible </a:t>
            </a:r>
          </a:p>
          <a:p>
            <a:r>
              <a:rPr lang="en-US" dirty="0" smtClean="0"/>
              <a:t>v(A-</a:t>
            </a:r>
            <a:r>
              <a:rPr lang="el-GR" dirty="0" smtClean="0"/>
              <a:t> </a:t>
            </a:r>
            <a:r>
              <a:rPr lang="el-GR" dirty="0"/>
              <a:t>λ</a:t>
            </a:r>
            <a:r>
              <a:rPr lang="en-US" dirty="0"/>
              <a:t>I)=</a:t>
            </a:r>
            <a:r>
              <a:rPr lang="en-US" dirty="0" smtClean="0"/>
              <a:t>0</a:t>
            </a:r>
          </a:p>
          <a:p>
            <a:r>
              <a:rPr lang="en-US" dirty="0" smtClean="0"/>
              <a:t>Solve for </a:t>
            </a:r>
            <a:r>
              <a:rPr lang="el-GR" dirty="0" smtClean="0"/>
              <a:t>λ</a:t>
            </a:r>
            <a:r>
              <a:rPr lang="en-US" dirty="0" smtClean="0"/>
              <a:t> and then using Av=</a:t>
            </a:r>
            <a:r>
              <a:rPr lang="el-GR" dirty="0"/>
              <a:t> </a:t>
            </a:r>
            <a:r>
              <a:rPr lang="el-GR" dirty="0" smtClean="0"/>
              <a:t>λ</a:t>
            </a:r>
            <a:r>
              <a:rPr lang="en-US" dirty="0" smtClean="0"/>
              <a:t>v solve for eigenvectors</a:t>
            </a:r>
          </a:p>
          <a:p>
            <a:r>
              <a:rPr lang="en-US" dirty="0" smtClean="0"/>
              <a:t>Remember they are scalable and translatable and usually they are normalized to have a magnitude of 1</a:t>
            </a:r>
            <a:r>
              <a:rPr lang="en-US" dirty="0"/>
              <a:t> </a:t>
            </a:r>
            <a:r>
              <a:rPr lang="en-US" dirty="0" smtClean="0"/>
              <a:t>and translated to the origin</a:t>
            </a:r>
          </a:p>
        </p:txBody>
      </p:sp>
    </p:spTree>
    <p:extLst>
      <p:ext uri="{BB962C8B-B14F-4D97-AF65-F5344CB8AC3E}">
        <p14:creationId xmlns:p14="http://schemas.microsoft.com/office/powerpoint/2010/main" val="19920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1527" y="3797024"/>
            <a:ext cx="2032247" cy="858284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16200000">
            <a:off x="4453048" y="3801922"/>
            <a:ext cx="858578" cy="7985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78004" y="3151806"/>
            <a:ext cx="2747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by </a:t>
            </a:r>
            <a:r>
              <a:rPr lang="en-US" dirty="0" err="1" smtClean="0"/>
              <a:t>dt</a:t>
            </a:r>
            <a:endParaRPr lang="en-US" dirty="0" smtClean="0"/>
          </a:p>
          <a:p>
            <a:r>
              <a:rPr lang="en-US" dirty="0" smtClean="0"/>
              <a:t>Separate variables properly</a:t>
            </a:r>
          </a:p>
          <a:p>
            <a:r>
              <a:rPr lang="en-US" dirty="0" smtClean="0"/>
              <a:t>integrate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9315" y="3769483"/>
            <a:ext cx="3162300" cy="8858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598088" y="4630502"/>
            <a:ext cx="2433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 diagonalization…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27860" y="371586"/>
            <a:ext cx="5613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Matrix diagonalization</a:t>
            </a:r>
          </a:p>
          <a:p>
            <a:r>
              <a:rPr lang="en-US" dirty="0" smtClean="0"/>
              <a:t>A = PDP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P = eigenvector matrix</a:t>
            </a:r>
          </a:p>
          <a:p>
            <a:r>
              <a:rPr lang="en-US" dirty="0" smtClean="0"/>
              <a:t>D = diagonalization of </a:t>
            </a:r>
          </a:p>
          <a:p>
            <a:r>
              <a:rPr lang="en-US" dirty="0" smtClean="0"/>
              <a:t>Eigenvalues via Identity Matrix</a:t>
            </a:r>
          </a:p>
          <a:p>
            <a:endParaRPr lang="en-US" dirty="0"/>
          </a:p>
          <a:p>
            <a:r>
              <a:rPr lang="en-US" dirty="0" smtClean="0"/>
              <a:t>i.e.,</a:t>
            </a:r>
          </a:p>
          <a:p>
            <a:r>
              <a:rPr lang="en-US" dirty="0"/>
              <a:t>k</a:t>
            </a:r>
            <a:r>
              <a:rPr lang="en-US" dirty="0" smtClean="0"/>
              <a:t>= x</a:t>
            </a:r>
            <a:r>
              <a:rPr lang="el-GR" dirty="0" smtClean="0"/>
              <a:t>Λ</a:t>
            </a:r>
            <a:r>
              <a:rPr lang="en-US" dirty="0" smtClean="0"/>
              <a:t>x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So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1332</Words>
  <Application>Microsoft Office PowerPoint</Application>
  <PresentationFormat>Widescreen</PresentationFormat>
  <Paragraphs>243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Book Antiqua</vt:lpstr>
      <vt:lpstr>Calibri</vt:lpstr>
      <vt:lpstr>Calibri Light</vt:lpstr>
      <vt:lpstr>Cambria Math</vt:lpstr>
      <vt:lpstr>Times New Roman</vt:lpstr>
      <vt:lpstr>Office Theme</vt:lpstr>
      <vt:lpstr>Dr. Corey J. Bishop Assistant Professor of Biomedical Engineering Principal Investigator of the Pharmacoengineering Laboratory: pharmacoengineering.com Dwight Look College of Engineering Texas A&amp;M University Emerging Technologies Building Room 5016 College Station, TX 77843 cbishop@tamu.edu</vt:lpstr>
      <vt:lpstr>Reaction mechanisms</vt:lpstr>
      <vt:lpstr>An equation for the general half-life of any nth order differential equation </vt:lpstr>
      <vt:lpstr>PowerPoint Presentation</vt:lpstr>
      <vt:lpstr>Matrix Math for Chemical Reactions</vt:lpstr>
      <vt:lpstr>PowerPoint Presentation</vt:lpstr>
      <vt:lpstr>Another example:</vt:lpstr>
      <vt:lpstr>How to solve concentrations as a function of time using eigenvectors and eigenvalues</vt:lpstr>
      <vt:lpstr>PowerPoint Presentation</vt:lpstr>
      <vt:lpstr>Given: K = [1 -1; 2 4]; what is D and V</vt:lpstr>
      <vt:lpstr>PowerPoint Presentation</vt:lpstr>
      <vt:lpstr>Is this equal to exp(V*D*m*inv(D))Co in matlab? Is this equal to Coexp(Kt)? Matlab won’t let you use symbolic math with t; reserved for other things…  MatLab has a hard time simplifying: V*exp(D*t)*inv(V)*Co</vt:lpstr>
      <vt:lpstr>Clc </vt:lpstr>
      <vt:lpstr>PowerPoint Presentation</vt:lpstr>
      <vt:lpstr>PowerPoint Presentation</vt:lpstr>
      <vt:lpstr>Pharmacokinetics (PK) and Pharmacodynamics (PD)</vt:lpstr>
      <vt:lpstr>Pharmacokinetics (PK) and Pharmacodynamics (PD)</vt:lpstr>
      <vt:lpstr>Common variables for PK/PD</vt:lpstr>
      <vt:lpstr>PK</vt:lpstr>
      <vt:lpstr>Cp as a function of clearance, volume of distribution, and initial drug amount</vt:lpstr>
      <vt:lpstr>Vd as a function of k, the initial drug amount, and the AUC (Cp vs t)</vt:lpstr>
      <vt:lpstr>Kidneys</vt:lpstr>
      <vt:lpstr>Endeavoring to use easy-access variables to characterize clearance for a patient (to cater drug regimen) or drug for healthy patients</vt:lpstr>
      <vt:lpstr>A useful, non-invasive way to quantify Clrenal</vt:lpstr>
      <vt:lpstr>GI or Dermal</vt:lpstr>
      <vt:lpstr>Infusion pumps</vt:lpstr>
      <vt:lpstr>Example of quantifying kinetics from my own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Dwight Look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Corey J. Bishop Assistant Professor of Biomedical Engineering Principal Investigator of the Pharmacoengineering Laboratory: pharmacoengineering.com Dwight Look College of Engineering Texas A&amp;M University Emerging Technologies Building Room 5016 College Station, TX 77843 cbishop@tamu.edu</dc:title>
  <dc:creator>Bishop, Corey J</dc:creator>
  <cp:lastModifiedBy>Bishop, Corey J</cp:lastModifiedBy>
  <cp:revision>128</cp:revision>
  <dcterms:created xsi:type="dcterms:W3CDTF">2018-10-22T20:28:17Z</dcterms:created>
  <dcterms:modified xsi:type="dcterms:W3CDTF">2019-04-02T15:10:18Z</dcterms:modified>
</cp:coreProperties>
</file>