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70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72" r:id="rId55"/>
    <p:sldId id="373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9544-BFDB-421E-9C0D-114A56999DC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6801-E970-4900-A6A8-18E13C5F0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B210C-ABBC-406F-B30E-C3FE06C59495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3FC25-56CB-4CEE-AB4A-60C979416F42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5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calculate Reynold's numbers and why is it useful?
https://www.polleverywhere.com/free_text_polls/msbltsyObDVRdhP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calculate the Peclet number and why is it useful?
https://www.polleverywhere.com/free_text_polls/NkO4CasfUp3Asjg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calculate the Biot # and why is it useful?
https://www.polleverywhere.com/free_text_polls/fTnIfvzLZmHTNyf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84674-AD35-451D-B307-AD798C857953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5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Fick's first law?
https://www.polleverywhere.com/free_text_polls/0LBHtZWDMbVjfwy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4676-BCAE-4473-9D22-DCEA8551F742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the triangle!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38E3-B446-4AAE-9141-C3BF48C5AD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5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Fick's 2nd law?
https://www.polleverywhere.com/free_text_polls/AgTabwQoxvy2juW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4676-BCAE-4473-9D22-DCEA8551F74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02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Give 2 justifications of why biological fluids are able to be considered dilute and give an example of a biological solution that is not dilute.
https://www.polleverywhere.com/free_text_polls/fXZdCMRuuAsEzIS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1B296-6059-4C5D-AEEE-3A3CB4429A10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9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Henry's law and why is it useful?
https://www.polleverywhere.com/free_text_polls/E09R3yKzOnb5iph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9187-B442-409B-BC0A-DD3436C33CB5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6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many orders of magnitude do living cells span?
https://www.polleverywhere.com/multiple_choice_polls/u5Qk1vUkGljktlV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78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a partition coefficient and why is it useful?
https://www.polleverywhere.com/free_text_polls/WiCCToRr9FNBYWo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9187-B442-409B-BC0A-DD3436C33CB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5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Show how to calculate what the kroneckers are if random values are able to be chosen of [-1 1] &amp; [-1 0 1]?
https://www.polleverywhere.com/free_text_polls/lKIb375eBvYxXYZ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74A6-CC52-4155-B321-DBF84DB159F0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7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calculate the theoretical distance to be traveled using kronecker values?
https://www.polleverywhere.com/free_text_polls/mhnTwEzPuvKKC2C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74A6-CC52-4155-B321-DBF84DB159F0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0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356573-9686-466E-AE18-9B08B529B6D7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383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507D7-C860-4469-B208-034655611D2F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922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A protein molecules with a D of 1e-7 cm^2/s will diffuse from the edge to the center of a 20 um diameter cell in how many seconds?
https://www.polleverywhere.com/free_text_polls/NjV1Fhf9GDNuuMV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FD90-E8E8-414B-967F-40266EDE613F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7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Diffusivity, D, is commonly written as Dij. What is the i and what is the j?
https://www.polleverywhere.com/free_text_polls/acWKzwa7KQ45Hyq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FD90-E8E8-414B-967F-40266EDE613F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83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Given you know diffusivity, D = D1 and you know temperature, T1 and T2, how do you calculate D2 which is at T2? Write out an equation for each of 2 methods to do so and state what each of the variables are.
https://www.polleverywhere.com/free_text_polls/qFQanMo1jImh0q9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FD90-E8E8-414B-967F-40266EDE613F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5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the name of the equation that you can calculate diffusivity based on molecular weight?
https://www.polleverywhere.com/free_text_polls/m7Pa5Y74kwGYbe5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FD90-E8E8-414B-967F-40266EDE613F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8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does the fbar assume for the Stoke's-Einstein equation?
https://www.polleverywhere.com/free_text_polls/ijJWWjWSXzEQFkc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FD90-E8E8-414B-967F-40266EDE613F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56194-41E1-4466-A10E-6B74347C25B5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66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does the slope mean of a plot of the correlation function versus time, with respect to dynamic light scattering? Will the correlation value start to become more dissimilar first for larger or smaller particles?
https://www.polleverywhere.com/free_text_polls/FcojPpjXJwuUl44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FD90-E8E8-414B-967F-40266EDE613F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1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E1D1C-DB0C-4CC1-B2B9-5FE5CAE22DD4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38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calculate the root mean square versus the geometric mean? What happens to outliers in each case?
https://www.polleverywhere.com/free_text_polls/QmBaLYcDLAYymng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0FD90-E8E8-414B-967F-40266EDE613F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2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231F3-65BD-4D7E-96F9-60A8BE3F365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9986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9A17B-289D-4FCF-B35B-6075E0AD101A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515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9A17B-289D-4FCF-B35B-6075E0AD101A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0962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C4703-ED1E-4574-B90D-25F84169A06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573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C4703-ED1E-4574-B90D-25F84169A06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481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calculate the root mean square versus the geometric mean? What happens to outliers in each case?
https://www.polleverywhere.com/free_text_polls/QmBaLYcDLAYymng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calculate the distance something diffuses in 1D, 2D and 3D?
https://www.polleverywhere.com/free_text_polls/bbJalOKZaNxcevD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1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A protein molecules with a D of 1e-7 cm^2/s will diffuse from the edge to the center of a 20 um diameter cell in how many seconds?
https://www.polleverywhere.com/free_text_polls/NjV1Fhf9GDNuuMV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do you estimate the diameter of particles using nanoparticle tracking analysis software?
https://www.polleverywhere.com/free_text_polls/55KyG2lM3RdTHuQ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C3A9C-9D4C-4715-8F25-5199C0F2897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EEA25-8A6E-49E3-A527-D3A0BBF6E33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878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A655D-131C-456A-9C7B-B32C0AB90AEB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2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2" y="381000"/>
            <a:ext cx="1037801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7207" y="6171903"/>
            <a:ext cx="2540000" cy="45690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28540" y="6404076"/>
            <a:ext cx="1574397" cy="35569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pPr>
              <a:defRPr/>
            </a:pPr>
            <a:fld id="{88EE6E42-F230-459E-B21F-7DB7EF67A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6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6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6E4D-F257-4FAF-80EB-4750B2170B11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9D9E-2E5A-4CFA-815D-14A1DD5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08_KlTKP50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0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9.jpeg"/><Relationship Id="rId4" Type="http://schemas.openxmlformats.org/officeDocument/2006/relationships/image" Target="../media/image56.wmf"/><Relationship Id="rId9" Type="http://schemas.openxmlformats.org/officeDocument/2006/relationships/image" Target="../media/image5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5k3fX2X7pQ" TargetMode="External"/><Relationship Id="rId4" Type="http://schemas.openxmlformats.org/officeDocument/2006/relationships/image" Target="../media/image7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22286" y="214313"/>
            <a:ext cx="8345714" cy="4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b="1" dirty="0"/>
              <a:t>The Scale </a:t>
            </a:r>
            <a:r>
              <a:rPr lang="en-US" sz="2400" b="1" dirty="0" smtClean="0"/>
              <a:t>Relevant </a:t>
            </a:r>
            <a:r>
              <a:rPr lang="en-US" sz="2400" b="1" dirty="0"/>
              <a:t>to Life</a:t>
            </a:r>
            <a:endParaRPr lang="en-US" sz="2800" b="1" u="sng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902857" y="639961"/>
            <a:ext cx="3918857" cy="130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6" tIns="43243" rIns="86486" bIns="43243" anchor="ctr">
            <a:spAutoFit/>
          </a:bodyPr>
          <a:lstStyle/>
          <a:p>
            <a:r>
              <a:rPr lang="en-US" sz="1900" dirty="0"/>
              <a:t>Most cells are between 1 and 100 </a:t>
            </a:r>
            <a:r>
              <a:rPr lang="el-GR" sz="1900" dirty="0"/>
              <a:t>μ</a:t>
            </a:r>
            <a:r>
              <a:rPr lang="en-US" sz="1900" dirty="0"/>
              <a:t>m. i.e. Three orders of magnitude difference in size.</a:t>
            </a:r>
          </a:p>
          <a:p>
            <a:endParaRPr lang="en-US" sz="19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98354" y="1636486"/>
            <a:ext cx="4572000" cy="17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6" tIns="43243" rIns="86486" bIns="43243" anchor="ctr">
            <a:spAutoFit/>
          </a:bodyPr>
          <a:lstStyle/>
          <a:p>
            <a:endParaRPr lang="en-US" dirty="0"/>
          </a:p>
          <a:p>
            <a:r>
              <a:rPr lang="en-US" dirty="0" smtClean="0"/>
              <a:t> Smallest </a:t>
            </a:r>
            <a:r>
              <a:rPr lang="en-US" dirty="0"/>
              <a:t>bacterial cells are</a:t>
            </a:r>
          </a:p>
          <a:p>
            <a:r>
              <a:rPr lang="en-US" dirty="0"/>
              <a:t>   </a:t>
            </a:r>
            <a:r>
              <a:rPr lang="en-US" dirty="0" err="1"/>
              <a:t>mycoplasmas</a:t>
            </a:r>
            <a:r>
              <a:rPr lang="en-US" dirty="0"/>
              <a:t> = 0.1 - 1.0</a:t>
            </a:r>
            <a:r>
              <a:rPr lang="en-US" sz="1900" dirty="0"/>
              <a:t> </a:t>
            </a:r>
            <a:r>
              <a:rPr lang="en-US" sz="1900" dirty="0">
                <a:latin typeface="Symbol Set SWA"/>
              </a:rPr>
              <a:t>µ</a:t>
            </a:r>
            <a:r>
              <a:rPr lang="en-US" sz="1900" dirty="0"/>
              <a:t>m</a:t>
            </a:r>
          </a:p>
          <a:p>
            <a:pPr marL="213230" lvl="1"/>
            <a:r>
              <a:rPr lang="en-US" sz="1900" dirty="0"/>
              <a:t>Bacteria </a:t>
            </a:r>
            <a:r>
              <a:rPr lang="en-US" dirty="0"/>
              <a:t>= 1 - 10</a:t>
            </a:r>
            <a:r>
              <a:rPr lang="en-US" sz="1900" dirty="0"/>
              <a:t>  </a:t>
            </a:r>
            <a:r>
              <a:rPr lang="en-US" sz="1900" dirty="0">
                <a:latin typeface="Symbol Set SWA"/>
              </a:rPr>
              <a:t>µ</a:t>
            </a:r>
            <a:r>
              <a:rPr lang="en-US" sz="1900" dirty="0"/>
              <a:t>m</a:t>
            </a:r>
          </a:p>
          <a:p>
            <a:pPr marL="213230" lvl="1"/>
            <a:r>
              <a:rPr lang="en-US" dirty="0"/>
              <a:t>Plant and animal cells = 10 - 100</a:t>
            </a:r>
            <a:r>
              <a:rPr lang="en-US" sz="1900" dirty="0"/>
              <a:t>  </a:t>
            </a:r>
            <a:r>
              <a:rPr lang="en-US" sz="1900" dirty="0">
                <a:latin typeface="Symbol Set SWA"/>
              </a:rPr>
              <a:t>µ</a:t>
            </a:r>
            <a:r>
              <a:rPr lang="en-US" sz="1900" dirty="0"/>
              <a:t>m</a:t>
            </a:r>
          </a:p>
          <a:p>
            <a:r>
              <a:rPr lang="en-US" dirty="0"/>
              <a:t> </a:t>
            </a:r>
          </a:p>
        </p:txBody>
      </p:sp>
      <p:pic>
        <p:nvPicPr>
          <p:cNvPr id="8197" name="Picture 5" descr="\\GH5J8\Users\guiseppi\325_cell\scal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143" y="214313"/>
            <a:ext cx="3221870" cy="643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800304"/>
            <a:ext cx="5343071" cy="2991445"/>
          </a:xfrm>
        </p:spPr>
      </p:pic>
    </p:spTree>
    <p:extLst>
      <p:ext uri="{BB962C8B-B14F-4D97-AF65-F5344CB8AC3E}">
        <p14:creationId xmlns:p14="http://schemas.microsoft.com/office/powerpoint/2010/main" val="41945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304801"/>
            <a:ext cx="7960178" cy="289619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01758" y="3420533"/>
                <a:ext cx="9193799" cy="351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𝑭𝒍𝒖𝒙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𝒔𝒉𝒆𝒂𝒓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𝒔𝒕𝒓𝒆𝒔𝒔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𝒎𝒐𝒍𝒂𝒓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𝑬𝒏𝒆𝒓𝒈𝒚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)= −(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𝒗𝒊𝒔𝒄𝒐𝒔𝒊𝒕𝒚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𝑫𝒊𝒇𝒇𝒖𝒔𝒊𝒗𝒊𝒕𝒚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𝑻𝒉𝒆𝒓𝒎𝒂𝒍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𝑪𝒐𝒏𝒅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.) </m:t>
                      </m:r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𝒗𝒆𝒍𝒐𝒄𝒊𝒕𝒚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𝒐𝒓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𝒄𝒐𝒏𝒄𝒆𝒏𝒕𝒓𝒂𝒕𝒊𝒐𝒏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𝒐𝒓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𝑻𝒆𝒎𝒑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58" y="3420533"/>
                <a:ext cx="9193799" cy="351699"/>
              </a:xfrm>
              <a:prstGeom prst="rect">
                <a:avLst/>
              </a:prstGeom>
              <a:blipFill>
                <a:blip r:embed="rId4"/>
                <a:stretch>
                  <a:fillRect t="-5172" r="-26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3276600" y="3743575"/>
            <a:ext cx="1528366" cy="75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2800" y="3574184"/>
            <a:ext cx="4648200" cy="92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1" y="4495800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1" y="4648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</a:t>
            </a:r>
          </a:p>
        </p:txBody>
      </p:sp>
      <p:cxnSp>
        <p:nvCxnSpPr>
          <p:cNvPr id="10" name="Straight Arrow Connector 9"/>
          <p:cNvCxnSpPr>
            <a:endCxn id="2" idx="2"/>
          </p:cNvCxnSpPr>
          <p:nvPr/>
        </p:nvCxnSpPr>
        <p:spPr>
          <a:xfrm flipV="1">
            <a:off x="5638801" y="3772232"/>
            <a:ext cx="659857" cy="95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38800" y="3574184"/>
            <a:ext cx="3511550" cy="115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0" y="4724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054850" y="3711308"/>
            <a:ext cx="1403352" cy="101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V="1">
            <a:off x="8641764" y="3574184"/>
            <a:ext cx="1765886" cy="115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064000" y="3711308"/>
            <a:ext cx="4089402" cy="1121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429000" y="3714916"/>
            <a:ext cx="2133600" cy="1009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0"/>
          </p:cNvCxnSpPr>
          <p:nvPr/>
        </p:nvCxnSpPr>
        <p:spPr>
          <a:xfrm flipH="1" flipV="1">
            <a:off x="2595166" y="3711308"/>
            <a:ext cx="566150" cy="78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8798" y="5785034"/>
            <a:ext cx="1166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8.28.18:</a:t>
            </a:r>
            <a:r>
              <a:rPr lang="en-US" dirty="0"/>
              <a:t> Some of the arrows were shifted somehow on slide 10. I made sure the arrows were pointing to the correct word.</a:t>
            </a:r>
          </a:p>
        </p:txBody>
      </p:sp>
    </p:spTree>
    <p:extLst>
      <p:ext uri="{BB962C8B-B14F-4D97-AF65-F5344CB8AC3E}">
        <p14:creationId xmlns:p14="http://schemas.microsoft.com/office/powerpoint/2010/main" val="33978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18180" y="1448098"/>
            <a:ext cx="7954130" cy="3990082"/>
          </a:xfrm>
        </p:spPr>
      </p:pic>
      <p:sp>
        <p:nvSpPr>
          <p:cNvPr id="2" name="TextBox 1"/>
          <p:cNvSpPr txBox="1"/>
          <p:nvPr/>
        </p:nvSpPr>
        <p:spPr>
          <a:xfrm>
            <a:off x="2091804" y="381001"/>
            <a:ext cx="3075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</a:t>
            </a:r>
            <a:r>
              <a:rPr lang="en-US" dirty="0" err="1"/>
              <a:t>i</a:t>
            </a:r>
            <a:r>
              <a:rPr lang="en-US" dirty="0"/>
              <a:t> and what is the j?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Reynold’s # = 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𝑖𝑛𝑒𝑟𝑡𝑖𝑎𝑙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𝑓𝑜𝑟𝑐𝑒𝑠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𝑣𝑖𝑠𝑐𝑜𝑢𝑠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𝑓𝑜𝑟𝑐𝑒𝑠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vL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Units?</a:t>
                </a:r>
              </a:p>
              <a:p>
                <a:r>
                  <a:rPr lang="en-US" dirty="0" smtClean="0"/>
                  <a:t>v = object velocity relative to flow.</a:t>
                </a:r>
              </a:p>
              <a:p>
                <a:r>
                  <a:rPr lang="en-US" dirty="0" err="1" smtClean="0"/>
                  <a:t>k.v</a:t>
                </a:r>
                <a:r>
                  <a:rPr lang="en-US" dirty="0" smtClean="0"/>
                  <a:t>. = viscosity/density</a:t>
                </a:r>
              </a:p>
              <a:p>
                <a:r>
                  <a:rPr lang="en-US" dirty="0" smtClean="0"/>
                  <a:t>Why does Re exist? To predict flow patterns</a:t>
                </a:r>
              </a:p>
              <a:p>
                <a:pPr lvl="1"/>
                <a:r>
                  <a:rPr lang="en-US" dirty="0" smtClean="0"/>
                  <a:t>Laminar or turbulent</a:t>
                </a:r>
              </a:p>
              <a:p>
                <a:pPr lvl="1"/>
                <a:r>
                  <a:rPr lang="en-US" dirty="0" smtClean="0"/>
                  <a:t>If Re &lt; 2000 =&gt; laminar</a:t>
                </a:r>
              </a:p>
              <a:p>
                <a:pPr lvl="1"/>
                <a:r>
                  <a:rPr lang="en-US" dirty="0" smtClean="0"/>
                  <a:t>If Re &gt; 4000 =&gt; turbulent</a:t>
                </a:r>
              </a:p>
              <a:p>
                <a:pPr lvl="1"/>
                <a:r>
                  <a:rPr lang="en-US" dirty="0" smtClean="0"/>
                  <a:t>If Re is between 2000 and 4000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transitional flow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9666013" y="5019260"/>
          <a:ext cx="24384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500596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007100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89317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91267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viscosity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9.10E-03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Poise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g/cm/s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0381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g/cm^3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661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velocity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cm/s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7644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384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5494.51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turbulent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592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5005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729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1.00E-03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2533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laminar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766500"/>
                  </a:ext>
                </a:extLst>
              </a:tr>
            </a:tbl>
          </a:graphicData>
        </a:graphic>
      </p:graphicFrame>
      <p:pic>
        <p:nvPicPr>
          <p:cNvPr id="6" name="p08_KlTKP5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88087" y="201613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8641" y="2773363"/>
            <a:ext cx="489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https://www.youtube.com/watch?v=p08_KlTKP50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74086" y="4681330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Peclet</a:t>
            </a:r>
            <a:r>
              <a:rPr lang="en-US" dirty="0" smtClean="0"/>
              <a:t> # = </a:t>
            </a:r>
            <a:r>
              <a:rPr lang="en-US" dirty="0" err="1" smtClean="0"/>
              <a:t>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9789"/>
                <a:ext cx="10515600" cy="4747174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𝑑𝑖𝑓𝑓𝑢𝑠𝑖𝑜𝑛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𝑐𝑜𝑛𝑣𝑒𝑐𝑡𝑖𝑜𝑛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𝑣𝑒𝑙𝑜𝑐𝑖𝑡𝑦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𝑑𝑖𝑓𝑓𝑢𝑠𝑖𝑜𝑛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𝑐𝑜𝑛𝑣𝑒𝑐𝑡𝑖𝑜𝑛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𝑡𝑟𝑎𝑛𝑠𝑝𝑜𝑟𝑡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𝑐𝑜𝑛𝑣𝑒𝑐𝑡𝑖𝑜𝑛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𝑡𝑟𝑎𝑛𝑠𝑝𝑜𝑟𝑡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𝑑𝑖𝑓𝑓𝑢𝑠𝑖𝑜𝑛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What is dominant – convection or diffusion?</a:t>
                </a:r>
              </a:p>
              <a:p>
                <a:r>
                  <a:rPr lang="en-US" dirty="0" smtClean="0"/>
                  <a:t>Over the dimensions of a cell, diffusion is sufficiently efficient (up to 100 um)</a:t>
                </a:r>
              </a:p>
              <a:p>
                <a:r>
                  <a:rPr lang="en-US" dirty="0" smtClean="0"/>
                  <a:t>Diffusion limited: event is limited by how many are arriving by diffusion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789"/>
                <a:ext cx="10515600" cy="4747174"/>
              </a:xfrm>
              <a:blipFill>
                <a:blip r:embed="rId3"/>
                <a:stretch>
                  <a:fillRect l="-812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8368665" y="2933700"/>
          <a:ext cx="16017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799920" imgH="507960" progId="Equation.DSMT4">
                  <p:embed/>
                </p:oleObj>
              </mc:Choice>
              <mc:Fallback>
                <p:oleObj name="Equation" r:id="rId4" imgW="799920" imgH="50796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8665" y="2933700"/>
                        <a:ext cx="160178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5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705" y="548640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Biot</a:t>
            </a:r>
            <a:r>
              <a:rPr lang="en-US" sz="3600" b="1" dirty="0" smtClean="0"/>
              <a:t> #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62051" y="2610196"/>
            <a:ext cx="8296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B=Mass Transfer Across a Cell Layer/Mass Transfer by Diffusion Through Tissue = k*L/D</a:t>
            </a:r>
          </a:p>
          <a:p>
            <a:endParaRPr lang="en-US" dirty="0" smtClean="0"/>
          </a:p>
          <a:p>
            <a:r>
              <a:rPr lang="en-US" dirty="0" smtClean="0"/>
              <a:t>Numerator is non-diffusive mass transfer (not specific</a:t>
            </a:r>
            <a:r>
              <a:rPr lang="en-US" smtClean="0"/>
              <a:t>) component</a:t>
            </a:r>
          </a:p>
          <a:p>
            <a:endParaRPr lang="en-US" dirty="0"/>
          </a:p>
          <a:p>
            <a:r>
              <a:rPr lang="en-US" dirty="0" smtClean="0"/>
              <a:t>Example of k:</a:t>
            </a:r>
          </a:p>
          <a:p>
            <a:r>
              <a:rPr lang="en-US" dirty="0" smtClean="0"/>
              <a:t>First order diff. eq.</a:t>
            </a:r>
          </a:p>
          <a:p>
            <a:r>
              <a:rPr lang="en-US" dirty="0" err="1" smtClean="0"/>
              <a:t>dC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8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8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and Fick’s 1</a:t>
            </a:r>
            <a:r>
              <a:rPr lang="en-US" baseline="30000" dirty="0" smtClean="0"/>
              <a:t>st</a:t>
            </a:r>
            <a:r>
              <a:rPr lang="en-US" dirty="0" smtClean="0"/>
              <a:t>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Flux is proportional to the gradient</a:t>
                </a:r>
              </a:p>
              <a:p>
                <a:r>
                  <a:rPr lang="en-US" dirty="0" smtClean="0"/>
                  <a:t>What are the units of flux?    </a:t>
                </a:r>
              </a:p>
              <a:p>
                <a:pPr lvl="1"/>
                <a:r>
                  <a:rPr lang="en-US" dirty="0" smtClean="0"/>
                  <a:t>(#or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)/area/time or mass/area/time…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= -D   C; what is the upside down triangle? 	</a:t>
                </a:r>
              </a:p>
              <a:p>
                <a:pPr lvl="1"/>
                <a:r>
                  <a:rPr lang="en-US" dirty="0" smtClean="0"/>
                  <a:t>Gradient</a:t>
                </a:r>
              </a:p>
              <a:p>
                <a:r>
                  <a:rPr lang="en-US" dirty="0" smtClean="0"/>
                  <a:t>what is the expansion of the equation?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</m:oMath>
                </a14:m>
                <a:r>
                  <a:rPr lang="en-US" dirty="0" smtClean="0"/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flipV="1">
            <a:off x="3323584" y="3464240"/>
            <a:ext cx="277092" cy="3602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886857" y="428626"/>
            <a:ext cx="8345714" cy="4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600" b="1" dirty="0"/>
              <a:t>Why are </a:t>
            </a:r>
            <a:r>
              <a:rPr lang="en-US" sz="2600" b="1" dirty="0" smtClean="0"/>
              <a:t>cells </a:t>
            </a:r>
            <a:r>
              <a:rPr lang="en-US" sz="2600" b="1" dirty="0"/>
              <a:t>m</a:t>
            </a:r>
            <a:r>
              <a:rPr lang="en-US" sz="2600" b="1" dirty="0" smtClean="0"/>
              <a:t>icroscopic</a:t>
            </a:r>
            <a:r>
              <a:rPr lang="en-US" sz="2600" b="1" dirty="0"/>
              <a:t>?</a:t>
            </a:r>
            <a:endParaRPr lang="en-US" sz="3000" b="1" u="sng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1" y="857250"/>
            <a:ext cx="7547429" cy="4115098"/>
          </a:xfrm>
        </p:spPr>
        <p:txBody>
          <a:bodyPr vert="horz" lIns="86486" tIns="43243" rIns="86486" bIns="43243" rtlCol="0"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dirty="0"/>
              <a:t>1. Diffusive transport over large distances may be inadequate.</a:t>
            </a:r>
          </a:p>
          <a:p>
            <a:endParaRPr lang="en-US" dirty="0"/>
          </a:p>
        </p:txBody>
      </p:sp>
      <p:pic>
        <p:nvPicPr>
          <p:cNvPr id="1029" name="Picture 4" descr="D:\EGRC_325_Bioengineering\Lectures\lecture_0831\325_cell\transport.bmp"/>
          <p:cNvPicPr>
            <a:picLocks noChangeAspect="1" noChangeArrowheads="1"/>
          </p:cNvPicPr>
          <p:nvPr/>
        </p:nvPicPr>
        <p:blipFill>
          <a:blip r:embed="rId4" cstate="print"/>
          <a:srcRect l="7526" r="11829"/>
          <a:stretch>
            <a:fillRect/>
          </a:stretch>
        </p:blipFill>
        <p:spPr bwMode="auto">
          <a:xfrm>
            <a:off x="3629027" y="1785939"/>
            <a:ext cx="5006975" cy="265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998823" y="4465649"/>
            <a:ext cx="5535167" cy="6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6" tIns="43243" rIns="86486" bIns="43243" anchor="ctr">
            <a:spAutoFit/>
          </a:bodyPr>
          <a:lstStyle/>
          <a:p>
            <a:pPr algn="ctr"/>
            <a:r>
              <a:rPr lang="en-US"/>
              <a:t>For </a:t>
            </a:r>
            <a:r>
              <a:rPr lang="en-US" b="1"/>
              <a:t>Constant Flux</a:t>
            </a:r>
            <a:r>
              <a:rPr lang="en-US"/>
              <a:t> steady state diffusion in one direction -</a:t>
            </a:r>
          </a:p>
          <a:p>
            <a:pPr algn="ctr"/>
            <a:r>
              <a:rPr lang="en-US"/>
              <a:t> </a:t>
            </a:r>
            <a:r>
              <a:rPr lang="en-US" b="1"/>
              <a:t>Fick’s First Law</a:t>
            </a: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34857" y="5133084"/>
          <a:ext cx="1791608" cy="93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736280" imgH="393529" progId="">
                  <p:embed/>
                </p:oleObj>
              </mc:Choice>
              <mc:Fallback>
                <p:oleObj name="Equation" r:id="rId5" imgW="736280" imgH="39352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857" y="5133084"/>
                        <a:ext cx="1791608" cy="93910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830286" y="6103593"/>
            <a:ext cx="7112000" cy="3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6" tIns="43243" rIns="86486" bIns="43243" anchor="ctr">
            <a:spAutoFit/>
          </a:bodyPr>
          <a:lstStyle/>
          <a:p>
            <a:r>
              <a:rPr lang="en-US" b="1" i="1"/>
              <a:t>D</a:t>
            </a:r>
            <a:r>
              <a:rPr lang="en-US"/>
              <a:t> - diffusion coefficient (m</a:t>
            </a:r>
            <a:r>
              <a:rPr lang="en-US" baseline="30000"/>
              <a:t>2</a:t>
            </a:r>
            <a:r>
              <a:rPr lang="en-US"/>
              <a:t>/s); </a:t>
            </a:r>
            <a:r>
              <a:rPr lang="en-US" b="1" i="1"/>
              <a:t>C</a:t>
            </a:r>
            <a:r>
              <a:rPr lang="en-US"/>
              <a:t> - kg/m</a:t>
            </a:r>
            <a:r>
              <a:rPr lang="en-US" baseline="30000"/>
              <a:t>3</a:t>
            </a:r>
            <a:r>
              <a:rPr lang="en-US"/>
              <a:t> or cm</a:t>
            </a:r>
            <a:r>
              <a:rPr lang="en-US" baseline="30000"/>
              <a:t>2</a:t>
            </a:r>
            <a:r>
              <a:rPr lang="en-US"/>
              <a:t> /s and moles/l</a:t>
            </a:r>
          </a:p>
        </p:txBody>
      </p:sp>
    </p:spTree>
    <p:extLst>
      <p:ext uri="{BB962C8B-B14F-4D97-AF65-F5344CB8AC3E}">
        <p14:creationId xmlns:p14="http://schemas.microsoft.com/office/powerpoint/2010/main" val="30602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540000" y="142876"/>
            <a:ext cx="777119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/>
            <a:r>
              <a:rPr lang="en-US" sz="2300" b="1" dirty="0">
                <a:solidFill>
                  <a:schemeClr val="tx2"/>
                </a:solidFill>
              </a:rPr>
              <a:t>Diffusion Across Cell Membranes and within Cells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452639" y="1318768"/>
            <a:ext cx="174725" cy="3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6" tIns="43243" rIns="86486" bIns="43243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32001" y="1000125"/>
          <a:ext cx="5376333" cy="97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3" imgW="2209800" imgH="406400" progId="">
                  <p:embed/>
                </p:oleObj>
              </mc:Choice>
              <mc:Fallback>
                <p:oleObj name="Equation" r:id="rId3" imgW="2209800" imgH="40640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1" y="1000125"/>
                        <a:ext cx="5376333" cy="97184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249714" y="2108211"/>
            <a:ext cx="2988958" cy="6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6" tIns="43243" rIns="86486" bIns="43243" anchor="ctr">
            <a:spAutoFit/>
          </a:bodyPr>
          <a:lstStyle/>
          <a:p>
            <a:r>
              <a:rPr lang="en-US" b="1" i="1"/>
              <a:t>D</a:t>
            </a:r>
            <a:r>
              <a:rPr lang="en-US"/>
              <a:t> - diffusion coefficient (m</a:t>
            </a:r>
            <a:r>
              <a:rPr lang="en-US" baseline="30000"/>
              <a:t>2</a:t>
            </a:r>
            <a:r>
              <a:rPr lang="en-US"/>
              <a:t>/s)</a:t>
            </a:r>
          </a:p>
          <a:p>
            <a:r>
              <a:rPr lang="en-US" b="1" i="1"/>
              <a:t>dc/dx </a:t>
            </a:r>
            <a:r>
              <a:rPr lang="en-US"/>
              <a:t>- Driving force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118181" y="4143375"/>
          <a:ext cx="5625797" cy="220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5" imgW="2654300" imgH="1054100" progId="">
                  <p:embed/>
                </p:oleObj>
              </mc:Choice>
              <mc:Fallback>
                <p:oleObj name="Equation" r:id="rId5" imgW="2654300" imgH="1054100" progId="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181" y="4143375"/>
                        <a:ext cx="5625797" cy="2207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 descr="E:\ProblemsAndFigJPEG\ch05\f5_04.jpg"/>
          <p:cNvPicPr>
            <a:picLocks noChangeAspect="1" noChangeArrowheads="1"/>
          </p:cNvPicPr>
          <p:nvPr/>
        </p:nvPicPr>
        <p:blipFill rotWithShape="1">
          <a:blip r:embed="rId7" cstate="print"/>
          <a:srcRect l="77636" t="11038" b="16234"/>
          <a:stretch/>
        </p:blipFill>
        <p:spPr bwMode="auto">
          <a:xfrm>
            <a:off x="7950199" y="1428751"/>
            <a:ext cx="2549979" cy="39290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640608" y="921545"/>
            <a:ext cx="3464536" cy="3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6" tIns="43243" rIns="86486" bIns="43243" anchor="ctr">
            <a:sp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Region of the slope or driving force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9440333" y="1350169"/>
            <a:ext cx="1464734" cy="185023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86486" tIns="43243" rIns="86486" bIns="43243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6788909" y="2976594"/>
            <a:ext cx="191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8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F</a:t>
            </a:r>
            <a:r>
              <a:rPr lang="en-US" dirty="0" smtClean="0"/>
              <a:t>ick’s second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diff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and    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2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r>
                  <a:rPr lang="en-US" dirty="0" smtClean="0"/>
                  <a:t>Expand this…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]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 cstate="print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flipV="1">
            <a:off x="7972517" y="1902689"/>
            <a:ext cx="392547" cy="4002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34400" y="1422400"/>
            <a:ext cx="2743200" cy="187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9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71725" y="2039937"/>
          <a:ext cx="2286000" cy="98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901309" imgH="393529" progId="Equation.3">
                  <p:embed/>
                </p:oleObj>
              </mc:Choice>
              <mc:Fallback>
                <p:oleObj name="Equation" r:id="rId3" imgW="901309" imgH="393529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2039937"/>
                        <a:ext cx="2286000" cy="98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62201" y="3124201"/>
            <a:ext cx="6248701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defTabSz="914485">
              <a:spcBef>
                <a:spcPct val="50000"/>
              </a:spcBef>
            </a:pPr>
            <a:r>
              <a:rPr lang="en-US" i="1" dirty="0" err="1">
                <a:latin typeface="Tahoma" pitchFamily="34" charset="0"/>
              </a:rPr>
              <a:t>J</a:t>
            </a:r>
            <a:r>
              <a:rPr lang="en-US" i="1" baseline="-25000" dirty="0" err="1">
                <a:latin typeface="Tahoma" pitchFamily="34" charset="0"/>
              </a:rPr>
              <a:t>ix</a:t>
            </a:r>
            <a:r>
              <a:rPr lang="en-US" dirty="0">
                <a:latin typeface="Tahoma" pitchFamily="34" charset="0"/>
              </a:rPr>
              <a:t> = diffusive flux of a dissolved solute </a:t>
            </a:r>
            <a:r>
              <a:rPr lang="en-US" i="1" dirty="0">
                <a:latin typeface="Tahoma" pitchFamily="34" charset="0"/>
              </a:rPr>
              <a:t>in dilute solution</a:t>
            </a:r>
          </a:p>
          <a:p>
            <a:pPr defTabSz="914485">
              <a:spcBef>
                <a:spcPct val="50000"/>
              </a:spcBef>
            </a:pPr>
            <a:r>
              <a:rPr lang="en-US" i="1" dirty="0" err="1">
                <a:latin typeface="Tahoma" pitchFamily="34" charset="0"/>
              </a:rPr>
              <a:t>D</a:t>
            </a:r>
            <a:r>
              <a:rPr lang="en-US" i="1" baseline="-25000" dirty="0" err="1">
                <a:latin typeface="Tahoma" pitchFamily="34" charset="0"/>
              </a:rPr>
              <a:t>ij</a:t>
            </a:r>
            <a:r>
              <a:rPr lang="en-US" dirty="0">
                <a:latin typeface="Tahoma" pitchFamily="34" charset="0"/>
              </a:rPr>
              <a:t> = </a:t>
            </a:r>
            <a:r>
              <a:rPr lang="en-US" i="1" dirty="0">
                <a:latin typeface="Tahoma" pitchFamily="34" charset="0"/>
              </a:rPr>
              <a:t>binary </a:t>
            </a:r>
            <a:r>
              <a:rPr lang="en-US" dirty="0">
                <a:latin typeface="Tahoma" pitchFamily="34" charset="0"/>
              </a:rPr>
              <a:t>diffusion coefficient of solute </a:t>
            </a:r>
            <a:r>
              <a:rPr lang="en-US" i="1" dirty="0">
                <a:latin typeface="Tahoma" pitchFamily="34" charset="0"/>
              </a:rPr>
              <a:t>i</a:t>
            </a:r>
            <a:r>
              <a:rPr lang="en-US" dirty="0">
                <a:latin typeface="Tahoma" pitchFamily="34" charset="0"/>
              </a:rPr>
              <a:t> in solvent </a:t>
            </a:r>
            <a:r>
              <a:rPr lang="en-US" i="1" dirty="0">
                <a:latin typeface="Tahoma" pitchFamily="34" charset="0"/>
              </a:rPr>
              <a:t>j</a:t>
            </a:r>
          </a:p>
          <a:p>
            <a:pPr defTabSz="914485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 = concentration of reactant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91001" y="685800"/>
            <a:ext cx="3182257" cy="1295400"/>
            <a:chOff x="838200" y="2819400"/>
            <a:chExt cx="7913688" cy="3543300"/>
          </a:xfrm>
        </p:grpSpPr>
        <p:pic>
          <p:nvPicPr>
            <p:cNvPr id="6" name="Picture 4" descr="diffus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2819400"/>
              <a:ext cx="7913688" cy="3543300"/>
            </a:xfrm>
            <a:prstGeom prst="rect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</p:pic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1828800" y="4648200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Line 7"/>
            <p:cNvSpPr>
              <a:spLocks noChangeShapeType="1"/>
            </p:cNvSpPr>
            <p:nvPr/>
          </p:nvSpPr>
          <p:spPr bwMode="auto">
            <a:xfrm>
              <a:off x="3505200" y="48006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8"/>
            <p:cNvSpPr>
              <a:spLocks noChangeShapeType="1"/>
            </p:cNvSpPr>
            <p:nvPr/>
          </p:nvSpPr>
          <p:spPr bwMode="auto">
            <a:xfrm>
              <a:off x="6096000" y="5029200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9"/>
            <p:cNvSpPr>
              <a:spLocks noChangeShapeType="1"/>
            </p:cNvSpPr>
            <p:nvPr/>
          </p:nvSpPr>
          <p:spPr bwMode="auto">
            <a:xfrm>
              <a:off x="7772400" y="51816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14286" y="71437"/>
            <a:ext cx="8345714" cy="642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6.4 Constitutive </a:t>
            </a:r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Relations: </a:t>
            </a:r>
            <a:r>
              <a:rPr lang="en-US" sz="3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6.4.1 Fick’s </a:t>
            </a:r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First Law</a:t>
            </a:r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6172201" y="2209801"/>
          <a:ext cx="2219325" cy="638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6" imgW="825500" imgH="241300" progId="Equation.3">
                  <p:embed/>
                </p:oleObj>
              </mc:Choice>
              <mc:Fallback>
                <p:oleObj name="Equation" r:id="rId6" imgW="825500" imgH="241300" progId="Equation.3">
                  <p:embed/>
                  <p:pic>
                    <p:nvPicPr>
                      <p:cNvPr id="40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209801"/>
                        <a:ext cx="2219325" cy="638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209800" y="4953001"/>
          <a:ext cx="1905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8" imgW="850531" imgH="241195" progId="">
                  <p:embed/>
                </p:oleObj>
              </mc:Choice>
              <mc:Fallback>
                <p:oleObj name="Equation" r:id="rId8" imgW="850531" imgH="241195" progId="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53001"/>
                        <a:ext cx="1905000" cy="531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899276" y="5791201"/>
          <a:ext cx="27019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0" imgW="1206500" imgH="241300" progId="">
                  <p:embed/>
                </p:oleObj>
              </mc:Choice>
              <mc:Fallback>
                <p:oleObj name="Equation" r:id="rId10" imgW="1206500" imgH="241300" progId="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5791201"/>
                        <a:ext cx="2701925" cy="531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71800" y="5410200"/>
            <a:ext cx="508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Substituting into gives when convection is present…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7732" y="1594240"/>
            <a:ext cx="15425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Dilute;</a:t>
            </a:r>
          </a:p>
          <a:p>
            <a:r>
              <a:rPr lang="en-US" dirty="0"/>
              <a:t>No reactions</a:t>
            </a:r>
          </a:p>
          <a:p>
            <a:r>
              <a:rPr lang="en-US" dirty="0" err="1"/>
              <a:t>Producting</a:t>
            </a:r>
            <a:r>
              <a:rPr lang="en-US" dirty="0"/>
              <a:t> or </a:t>
            </a:r>
          </a:p>
          <a:p>
            <a:r>
              <a:rPr lang="en-US" dirty="0"/>
              <a:t>Consuming </a:t>
            </a:r>
          </a:p>
          <a:p>
            <a:r>
              <a:rPr lang="en-US" dirty="0"/>
              <a:t>Constituents…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1" y="6323013"/>
            <a:ext cx="229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Note, D can be a f(C)…</a:t>
            </a:r>
          </a:p>
        </p:txBody>
      </p:sp>
    </p:spTree>
    <p:extLst>
      <p:ext uri="{BB962C8B-B14F-4D97-AF65-F5344CB8AC3E}">
        <p14:creationId xmlns:p14="http://schemas.microsoft.com/office/powerpoint/2010/main" val="38619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540000" y="142876"/>
            <a:ext cx="777119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/>
          <a:p>
            <a:pPr defTabSz="914485"/>
            <a:r>
              <a:rPr lang="en-US" sz="2800" b="1" dirty="0">
                <a:solidFill>
                  <a:schemeClr val="tx2"/>
                </a:solidFill>
              </a:rPr>
              <a:t>Non-Steady State Diffusion in the Solid State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452310" y="1287987"/>
            <a:ext cx="174740" cy="4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128132" y="5301881"/>
            <a:ext cx="5751523" cy="42589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/>
              <a:t> Solution requires specified boundary conditions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9930" y="1214437"/>
            <a:ext cx="777270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369" indent="-342369" defTabSz="914485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F"/>
              <a:defRPr/>
            </a:pPr>
            <a:r>
              <a:rPr lang="en-US" sz="2600" dirty="0"/>
              <a:t>Most </a:t>
            </a:r>
            <a:r>
              <a:rPr lang="en-US" sz="2600" dirty="0">
                <a:solidFill>
                  <a:srgbClr val="FF0000"/>
                </a:solidFill>
              </a:rPr>
              <a:t>real </a:t>
            </a:r>
            <a:r>
              <a:rPr lang="en-US" sz="2600" dirty="0"/>
              <a:t>diffusion is </a:t>
            </a:r>
            <a:r>
              <a:rPr lang="en-US" sz="2600" dirty="0">
                <a:solidFill>
                  <a:srgbClr val="FF0000"/>
                </a:solidFill>
              </a:rPr>
              <a:t>non-steady state</a:t>
            </a:r>
          </a:p>
          <a:p>
            <a:pPr marL="342369" indent="-342369" defTabSz="914485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F"/>
              <a:defRPr/>
            </a:pPr>
            <a:r>
              <a:rPr lang="en-US" sz="2400" kern="0" dirty="0"/>
              <a:t>The concentration of diffusing species is a function of both time and position </a:t>
            </a:r>
            <a:r>
              <a:rPr lang="en-US" sz="2400" i="1" kern="0" dirty="0"/>
              <a:t>C </a:t>
            </a:r>
            <a:r>
              <a:rPr lang="en-US" sz="2400" kern="0" dirty="0"/>
              <a:t>= </a:t>
            </a:r>
            <a:r>
              <a:rPr lang="en-US" sz="2400" i="1" kern="0" dirty="0"/>
              <a:t>C</a:t>
            </a:r>
            <a:r>
              <a:rPr lang="en-US" sz="2400" kern="0" dirty="0"/>
              <a:t>(</a:t>
            </a:r>
            <a:r>
              <a:rPr lang="en-US" sz="2400" i="1" kern="0" dirty="0" err="1"/>
              <a:t>x</a:t>
            </a:r>
            <a:r>
              <a:rPr lang="en-US" sz="2400" kern="0" dirty="0" err="1"/>
              <a:t>,</a:t>
            </a:r>
            <a:r>
              <a:rPr lang="en-US" sz="2400" i="1" kern="0" dirty="0" err="1"/>
              <a:t>t</a:t>
            </a:r>
            <a:r>
              <a:rPr lang="en-US" sz="2400" kern="0" dirty="0"/>
              <a:t>)</a:t>
            </a:r>
          </a:p>
          <a:p>
            <a:pPr marL="342369" indent="-342369" defTabSz="91448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600" dirty="0"/>
              <a:t>	i.e., </a:t>
            </a:r>
            <a:r>
              <a:rPr lang="en-US" sz="2600" b="1" dirty="0"/>
              <a:t>flux</a:t>
            </a:r>
            <a:r>
              <a:rPr lang="en-US" sz="2600" dirty="0"/>
              <a:t> and </a:t>
            </a:r>
            <a:r>
              <a:rPr lang="en-US" sz="2600" b="1" dirty="0"/>
              <a:t>driving force</a:t>
            </a:r>
            <a:r>
              <a:rPr lang="en-US" sz="2600" dirty="0"/>
              <a:t> both change with</a:t>
            </a:r>
            <a:r>
              <a:rPr lang="en-US" sz="2600" b="1" dirty="0"/>
              <a:t> time</a:t>
            </a:r>
            <a:endParaRPr lang="en-US" sz="2600" dirty="0"/>
          </a:p>
          <a:p>
            <a:pPr marL="342369" indent="-342369" defTabSz="914485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F"/>
              <a:defRPr/>
            </a:pPr>
            <a:r>
              <a:rPr lang="en-US" sz="2400" kern="0" dirty="0"/>
              <a:t>In this case </a:t>
            </a:r>
            <a:r>
              <a:rPr lang="en-US" sz="2400" kern="0" dirty="0" err="1">
                <a:solidFill>
                  <a:srgbClr val="0000FF"/>
                </a:solidFill>
              </a:rPr>
              <a:t>Fick’s</a:t>
            </a:r>
            <a:r>
              <a:rPr lang="en-US" sz="2400" kern="0" dirty="0">
                <a:solidFill>
                  <a:srgbClr val="0000FF"/>
                </a:solidFill>
              </a:rPr>
              <a:t> Second Law</a:t>
            </a:r>
            <a:r>
              <a:rPr lang="en-US" sz="2400" kern="0" dirty="0"/>
              <a:t> is used</a:t>
            </a:r>
          </a:p>
          <a:p>
            <a:pPr marL="342369" indent="-342369" defTabSz="91448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/>
              <a:t>		</a:t>
            </a:r>
            <a:endParaRPr lang="en-US" sz="2400" u="sng" kern="0" dirty="0"/>
          </a:p>
          <a:p>
            <a:pPr marL="342369" indent="-342369" defTabSz="914485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F"/>
              <a:defRPr/>
            </a:pPr>
            <a:endParaRPr lang="en-US" sz="2400" u="sng" kern="0" dirty="0"/>
          </a:p>
        </p:txBody>
      </p:sp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4644572" y="3643312"/>
            <a:ext cx="2745619" cy="1428750"/>
            <a:chOff x="3347" y="1145"/>
            <a:chExt cx="1135" cy="579"/>
          </a:xfrm>
        </p:grpSpPr>
        <p:graphicFrame>
          <p:nvGraphicFramePr>
            <p:cNvPr id="13314" name="Object 8"/>
            <p:cNvGraphicFramePr>
              <a:graphicFrameLocks noChangeAspect="1"/>
            </p:cNvGraphicFramePr>
            <p:nvPr/>
          </p:nvGraphicFramePr>
          <p:xfrm>
            <a:off x="3393" y="1145"/>
            <a:ext cx="103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0" name="Equation" r:id="rId3" imgW="812447" imgH="418918" progId="Equation.3">
                    <p:embed/>
                  </p:oleObj>
                </mc:Choice>
                <mc:Fallback>
                  <p:oleObj name="Equation" r:id="rId3" imgW="812447" imgH="418918" progId="Equation.3">
                    <p:embed/>
                    <p:pic>
                      <p:nvPicPr>
                        <p:cNvPr id="133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" y="1145"/>
                          <a:ext cx="1033" cy="5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3347" y="1145"/>
              <a:ext cx="1135" cy="579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74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board…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6.2.1 Dilute </a:t>
            </a:r>
            <a:r>
              <a:rPr lang="en-US" sz="3200" b="1" dirty="0">
                <a:solidFill>
                  <a:schemeClr val="tx2"/>
                </a:solidFill>
              </a:rPr>
              <a:t>Solution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686800" cy="44196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Most biological solutions are dilute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Concentration of the solvent must be large relative to the solute: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&gt;&gt;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~= 1 &gt;&gt; 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mole fraction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molar average velocity equals the mass average velocity i.e. v* ≈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v ≈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that v ≈v* and J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=J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05" name="Object 6"/>
          <p:cNvGraphicFramePr>
            <a:graphicFrameLocks noChangeAspect="1"/>
          </p:cNvGraphicFramePr>
          <p:nvPr>
            <p:extLst/>
          </p:nvPr>
        </p:nvGraphicFramePr>
        <p:xfrm>
          <a:off x="2362200" y="4257466"/>
          <a:ext cx="1676400" cy="47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3" imgW="838200" imgH="241300" progId="">
                  <p:embed/>
                </p:oleObj>
              </mc:Choice>
              <mc:Fallback>
                <p:oleObj name="Equation" r:id="rId3" imgW="838200" imgH="241300" progId="">
                  <p:embed/>
                  <p:pic>
                    <p:nvPicPr>
                      <p:cNvPr id="10240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57466"/>
                        <a:ext cx="1676400" cy="474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>
            <p:extLst/>
          </p:nvPr>
        </p:nvGraphicFramePr>
        <p:xfrm>
          <a:off x="4878261" y="4257466"/>
          <a:ext cx="1752600" cy="48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5" imgW="850531" imgH="241195" progId="">
                  <p:embed/>
                </p:oleObj>
              </mc:Choice>
              <mc:Fallback>
                <p:oleObj name="Equation" r:id="rId5" imgW="850531" imgH="241195" progId="">
                  <p:embed/>
                  <p:pic>
                    <p:nvPicPr>
                      <p:cNvPr id="102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261" y="4257466"/>
                        <a:ext cx="1752600" cy="488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>
            <p:extLst/>
          </p:nvPr>
        </p:nvGraphicFramePr>
        <p:xfrm>
          <a:off x="7966075" y="4269190"/>
          <a:ext cx="1905000" cy="53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7" imgW="850531" imgH="241195" progId="">
                  <p:embed/>
                </p:oleObj>
              </mc:Choice>
              <mc:Fallback>
                <p:oleObj name="Equation" r:id="rId7" imgW="850531" imgH="241195" progId="">
                  <p:embed/>
                  <p:pic>
                    <p:nvPicPr>
                      <p:cNvPr id="102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075" y="4269190"/>
                        <a:ext cx="1905000" cy="53141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59497" y="425746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1759" y="4257466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becomes</a:t>
            </a: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/>
          </p:nvPr>
        </p:nvGraphicFramePr>
        <p:xfrm>
          <a:off x="2846506" y="5420807"/>
          <a:ext cx="29051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9" imgW="1473200" imgH="444500" progId="">
                  <p:embed/>
                </p:oleObj>
              </mc:Choice>
              <mc:Fallback>
                <p:oleObj name="Equation" r:id="rId9" imgW="1473200" imgH="444500" progId="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506" y="5420807"/>
                        <a:ext cx="2905125" cy="860425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6862"/>
                        </a:srgbClr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6439281" y="5544466"/>
          <a:ext cx="1905000" cy="53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11" imgW="850531" imgH="241195" progId="">
                  <p:embed/>
                </p:oleObj>
              </mc:Choice>
              <mc:Fallback>
                <p:oleObj name="Equation" r:id="rId11" imgW="850531" imgH="241195" progId="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281" y="5544466"/>
                        <a:ext cx="1905000" cy="53141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88251" y="56255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1" y="6281231"/>
            <a:ext cx="199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N2 is solvent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1" y="6249632"/>
            <a:ext cx="47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Can study dilute solutions as if they were binary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Justification of dilute –solution problems in biological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is 1 g/cm</a:t>
            </a:r>
            <a:r>
              <a:rPr lang="en-US" baseline="30000" dirty="0" smtClean="0"/>
              <a:t>3</a:t>
            </a:r>
            <a:r>
              <a:rPr lang="en-US" dirty="0" smtClean="0"/>
              <a:t>. 1 mole of water is 18g and is 55.56 M. </a:t>
            </a:r>
          </a:p>
          <a:p>
            <a:r>
              <a:rPr lang="en-US" dirty="0" smtClean="0"/>
              <a:t>Salt concentrations: 1 </a:t>
            </a:r>
            <a:r>
              <a:rPr lang="en-US" dirty="0" err="1" smtClean="0"/>
              <a:t>uM</a:t>
            </a:r>
            <a:r>
              <a:rPr lang="en-US" dirty="0" smtClean="0"/>
              <a:t> to 300 </a:t>
            </a:r>
            <a:r>
              <a:rPr lang="en-US" dirty="0" err="1" smtClean="0"/>
              <a:t>mM</a:t>
            </a:r>
            <a:endParaRPr lang="en-US" dirty="0" smtClean="0"/>
          </a:p>
          <a:p>
            <a:pPr lvl="1"/>
            <a:r>
              <a:rPr lang="en-US" dirty="0" smtClean="0"/>
              <a:t>1.8e-8 to 0.0054 mole fractions</a:t>
            </a:r>
          </a:p>
          <a:p>
            <a:r>
              <a:rPr lang="en-US" dirty="0" smtClean="0"/>
              <a:t>Protein: 1 </a:t>
            </a:r>
            <a:r>
              <a:rPr lang="en-US" dirty="0" err="1" smtClean="0"/>
              <a:t>nM</a:t>
            </a:r>
            <a:r>
              <a:rPr lang="en-US" dirty="0" smtClean="0"/>
              <a:t> to 1 </a:t>
            </a:r>
            <a:r>
              <a:rPr lang="en-US" dirty="0" err="1" smtClean="0"/>
              <a:t>mM</a:t>
            </a:r>
            <a:endParaRPr lang="en-US" dirty="0"/>
          </a:p>
          <a:p>
            <a:pPr lvl="1"/>
            <a:r>
              <a:rPr lang="en-US" dirty="0" smtClean="0"/>
              <a:t>1.8e-11 and 1.8e-5 mole fractions.</a:t>
            </a:r>
          </a:p>
          <a:p>
            <a:r>
              <a:rPr lang="en-US" dirty="0" smtClean="0"/>
              <a:t>Exceptions: gas diffusion in the lung, purification of biological molecules in high salt concentrations (1-5M), fermentation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10405" y="214313"/>
            <a:ext cx="7771190" cy="1143000"/>
          </a:xfrm>
        </p:spPr>
        <p:txBody>
          <a:bodyPr/>
          <a:lstStyle/>
          <a:p>
            <a:pPr eaLnBrk="1" hangingPunct="1"/>
            <a:r>
              <a:rPr lang="en-US" sz="2300" b="1" dirty="0"/>
              <a:t>The speed with which a molecule diffuses in a fluid depends upon: size, shape, temperature, viscosity and </a:t>
            </a:r>
            <a:r>
              <a:rPr lang="en-US" sz="2300" b="1" u="sng" dirty="0"/>
              <a:t>chemistry</a:t>
            </a:r>
            <a:endParaRPr lang="en-US" sz="2300" u="sng" dirty="0"/>
          </a:p>
        </p:txBody>
      </p:sp>
      <p:pic>
        <p:nvPicPr>
          <p:cNvPr id="41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04799" y="1214438"/>
            <a:ext cx="6591905" cy="3640336"/>
          </a:xfrm>
          <a:ln>
            <a:solidFill>
              <a:schemeClr val="bg2"/>
            </a:solidFill>
          </a:ln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878286" y="5357813"/>
            <a:ext cx="1753184" cy="3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i="1"/>
              <a:t>i</a:t>
            </a:r>
            <a:r>
              <a:rPr lang="en-US"/>
              <a:t> solute,</a:t>
            </a:r>
            <a:r>
              <a:rPr lang="en-US" i="1"/>
              <a:t> j </a:t>
            </a:r>
            <a:r>
              <a:rPr lang="en-US"/>
              <a:t>solvent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773714" y="5214938"/>
          <a:ext cx="2032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066800" imgH="457200" progId="">
                  <p:embed/>
                </p:oleObj>
              </mc:Choice>
              <mc:Fallback>
                <p:oleObj name="Equation" r:id="rId5" imgW="1066800" imgH="457200" progId="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714" y="5214938"/>
                        <a:ext cx="20320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814286" y="5072063"/>
            <a:ext cx="1686308" cy="3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/>
              <a:t>In the x-y plane: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2975" y="5609493"/>
            <a:ext cx="3212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it is 1-D?</a:t>
            </a:r>
          </a:p>
          <a:p>
            <a:r>
              <a:rPr lang="en-US" dirty="0"/>
              <a:t>What if it is 2-D?</a:t>
            </a:r>
          </a:p>
          <a:p>
            <a:r>
              <a:rPr lang="en-US" dirty="0"/>
              <a:t>What if it is 3-D?</a:t>
            </a:r>
          </a:p>
          <a:p>
            <a:r>
              <a:rPr lang="en-US" dirty="0"/>
              <a:t>How does the equation change?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0" y="3298738"/>
            <a:ext cx="199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 able to estimate</a:t>
            </a:r>
          </a:p>
          <a:p>
            <a:r>
              <a:rPr lang="en-US" dirty="0"/>
              <a:t>These values</a:t>
            </a:r>
          </a:p>
        </p:txBody>
      </p:sp>
    </p:spTree>
    <p:extLst>
      <p:ext uri="{BB962C8B-B14F-4D97-AF65-F5344CB8AC3E}">
        <p14:creationId xmlns:p14="http://schemas.microsoft.com/office/powerpoint/2010/main" val="30876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49716" y="76201"/>
            <a:ext cx="82005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485"/>
            <a:r>
              <a:rPr lang="en-US" sz="3600" b="1" dirty="0" smtClean="0">
                <a:solidFill>
                  <a:schemeClr val="tx2"/>
                </a:solidFill>
              </a:rPr>
              <a:t>6.3.2 Boundary </a:t>
            </a:r>
            <a:r>
              <a:rPr lang="en-US" sz="3600" b="1" dirty="0">
                <a:solidFill>
                  <a:schemeClr val="tx2"/>
                </a:solidFill>
              </a:rPr>
              <a:t>Conditions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/>
          </p:nvPr>
        </p:nvGraphicFramePr>
        <p:xfrm>
          <a:off x="2497139" y="1676400"/>
          <a:ext cx="1716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3" imgW="749300" imgH="228600" progId="">
                  <p:embed/>
                </p:oleObj>
              </mc:Choice>
              <mc:Fallback>
                <p:oleObj name="Equation" r:id="rId3" imgW="749300" imgH="228600" progId="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9" y="1676400"/>
                        <a:ext cx="1716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1" y="1371600"/>
            <a:ext cx="49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gas (1) solution (2) interface, at equilibrium: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2482850" y="2800350"/>
          <a:ext cx="1746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5" imgW="761669" imgH="228501" progId="">
                  <p:embed/>
                </p:oleObj>
              </mc:Choice>
              <mc:Fallback>
                <p:oleObj name="Equation" r:id="rId5" imgW="761669" imgH="228501" progId="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800350"/>
                        <a:ext cx="1746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1" y="2514600"/>
            <a:ext cx="614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liquid (1) immiscible liquid (2) interface, at equilibrium: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33147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l-GR" dirty="0">
                <a:latin typeface="Times New Roman"/>
                <a:cs typeface="Times New Roman"/>
              </a:rPr>
              <a:t>Φ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is the</a:t>
            </a:r>
            <a:r>
              <a:rPr lang="en-US" i="1" dirty="0">
                <a:latin typeface="Times New Roman"/>
                <a:cs typeface="Times New Roman"/>
              </a:rPr>
              <a:t> Partition Coefficient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21452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H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is the</a:t>
            </a:r>
            <a:r>
              <a:rPr lang="en-US" i="1" dirty="0">
                <a:latin typeface="Times New Roman"/>
                <a:cs typeface="Times New Roman"/>
              </a:rPr>
              <a:t> Henry’s Law Constant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96607" y="1021318"/>
            <a:ext cx="83489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Concentrations are not necessarily constant or continuous across a fluid-fluid </a:t>
            </a:r>
            <a:r>
              <a:rPr lang="en-US" b="1" dirty="0"/>
              <a:t>interface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1" y="3733800"/>
            <a:ext cx="6609823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Since the discontinuity cannot be abrupt it establishes an </a:t>
            </a:r>
            <a:r>
              <a:rPr lang="en-US" b="1" dirty="0" err="1"/>
              <a:t>interphase</a:t>
            </a:r>
            <a:endParaRPr lang="en-US" b="1" dirty="0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314576" y="5257800"/>
          <a:ext cx="1630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7" imgW="711200" imgH="228600" progId="">
                  <p:embed/>
                </p:oleObj>
              </mc:Choice>
              <mc:Fallback>
                <p:oleObj name="Equation" r:id="rId7" imgW="711200" imgH="228600" progId="">
                  <p:embed/>
                  <p:pic>
                    <p:nvPicPr>
                      <p:cNvPr id="10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6" y="5257800"/>
                        <a:ext cx="163036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24578" y="4419601"/>
            <a:ext cx="821002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concentrations may not be equal, fluxes across a fluid-fluid or liquid-liquid </a:t>
            </a:r>
            <a:r>
              <a:rPr lang="en-US" b="1" dirty="0" err="1"/>
              <a:t>interphase</a:t>
            </a:r>
            <a:r>
              <a:rPr lang="en-US" b="1" dirty="0"/>
              <a:t>  are always equal, thus:</a:t>
            </a: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5524500" y="5257800"/>
          <a:ext cx="19510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9" imgW="850900" imgH="228600" progId="">
                  <p:embed/>
                </p:oleObj>
              </mc:Choice>
              <mc:Fallback>
                <p:oleObj name="Equation" r:id="rId9" imgW="850900" imgH="228600" progId="">
                  <p:embed/>
                  <p:pic>
                    <p:nvPicPr>
                      <p:cNvPr id="104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5257800"/>
                        <a:ext cx="195103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34167" y="5791200"/>
            <a:ext cx="2814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R is the reaction rate</a:t>
            </a:r>
            <a:br>
              <a:rPr lang="en-US" dirty="0"/>
            </a:br>
            <a:r>
              <a:rPr lang="en-US" dirty="0"/>
              <a:t>“+” if </a:t>
            </a:r>
            <a:r>
              <a:rPr lang="en-US" dirty="0" err="1"/>
              <a:t>i</a:t>
            </a:r>
            <a:r>
              <a:rPr lang="en-US" dirty="0"/>
              <a:t> is produced</a:t>
            </a:r>
          </a:p>
          <a:p>
            <a:r>
              <a:rPr lang="en-US" dirty="0"/>
              <a:t> “-” if </a:t>
            </a:r>
            <a:r>
              <a:rPr lang="en-US" dirty="0" err="1"/>
              <a:t>i</a:t>
            </a:r>
            <a:r>
              <a:rPr lang="en-US" dirty="0"/>
              <a:t> is consumed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9191" y="577334"/>
            <a:ext cx="463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 for investigating conservation relations…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>
            <p:extLst/>
          </p:nvPr>
        </p:nvGraphicFramePr>
        <p:xfrm>
          <a:off x="2743201" y="3819218"/>
          <a:ext cx="1222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3" imgW="533169" imgH="228501" progId="">
                  <p:embed/>
                </p:oleObj>
              </mc:Choice>
              <mc:Fallback>
                <p:oleObj name="Equation" r:id="rId3" imgW="533169" imgH="228501" progId="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819218"/>
                        <a:ext cx="1222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336201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849439" y="5009843"/>
          <a:ext cx="3171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1384300" imgH="254000" progId="">
                  <p:embed/>
                </p:oleObj>
              </mc:Choice>
              <mc:Fallback>
                <p:oleObj name="Equation" r:id="rId5" imgW="1384300" imgH="254000" progId="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9" y="5009843"/>
                        <a:ext cx="31718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5200" y="564801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 is the</a:t>
            </a:r>
            <a:r>
              <a:rPr lang="en-US" i="1" dirty="0">
                <a:latin typeface="Times New Roman"/>
                <a:cs typeface="Times New Roman"/>
              </a:rPr>
              <a:t> permeability</a:t>
            </a:r>
          </a:p>
          <a:p>
            <a:r>
              <a:rPr lang="el-GR" dirty="0">
                <a:latin typeface="Times New Roman"/>
                <a:cs typeface="Times New Roman"/>
              </a:rPr>
              <a:t>Φ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is the</a:t>
            </a:r>
            <a:r>
              <a:rPr lang="en-US" i="1" dirty="0">
                <a:latin typeface="Times New Roman"/>
                <a:cs typeface="Times New Roman"/>
              </a:rPr>
              <a:t> Partition Coefficient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1" y="2828618"/>
            <a:ext cx="86021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the surface , e.g. solid-liquid interface, is impermeable  there is no flux across its surface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1" y="4516686"/>
            <a:ext cx="81691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If the surface , e.g. solid-liquid interface, is permeable  then the flux across its surface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49716" y="76201"/>
            <a:ext cx="82005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485"/>
            <a:r>
              <a:rPr lang="en-US" sz="3600" b="1" dirty="0">
                <a:solidFill>
                  <a:schemeClr val="tx2"/>
                </a:solidFill>
              </a:rPr>
              <a:t>Boundary Conditions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00401" y="856282"/>
          <a:ext cx="3956051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7" imgW="1727200" imgH="685800" progId="">
                  <p:embed/>
                </p:oleObj>
              </mc:Choice>
              <mc:Fallback>
                <p:oleObj name="Equation" r:id="rId7" imgW="1727200" imgH="685800" progId="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856282"/>
                        <a:ext cx="3956051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320296" y="1524000"/>
            <a:ext cx="308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Dilute Solution Approximation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3133" y="943571"/>
            <a:ext cx="295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solute activity coefficients</a:t>
            </a:r>
          </a:p>
        </p:txBody>
      </p:sp>
    </p:spTree>
    <p:extLst>
      <p:ext uri="{BB962C8B-B14F-4D97-AF65-F5344CB8AC3E}">
        <p14:creationId xmlns:p14="http://schemas.microsoft.com/office/powerpoint/2010/main" val="28878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8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44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610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&lt;x&gt;</a:t>
            </a:r>
            <a:r>
              <a:rPr lang="en-US" baseline="30000" dirty="0" smtClean="0"/>
              <a:t>2</a:t>
            </a:r>
            <a:r>
              <a:rPr lang="en-US" dirty="0" smtClean="0"/>
              <a:t> = 2*dimensions*Dt; i.e., = 4Dt in 2-D…</a:t>
            </a:r>
          </a:p>
          <a:p>
            <a:pPr marL="0" indent="0">
              <a:buNone/>
            </a:pPr>
            <a:r>
              <a:rPr lang="en-US" dirty="0" smtClean="0"/>
              <a:t>Imagine taking a vector with various values for </a:t>
            </a:r>
            <a:r>
              <a:rPr lang="en-US" dirty="0" err="1" smtClean="0"/>
              <a:t>randoms</a:t>
            </a:r>
            <a:r>
              <a:rPr lang="en-US" dirty="0" smtClean="0"/>
              <a:t> steps an entity can take in 1-D…</a:t>
            </a:r>
          </a:p>
          <a:p>
            <a:pPr marL="0" indent="0">
              <a:buNone/>
            </a:pPr>
            <a:r>
              <a:rPr lang="en-US" dirty="0" err="1" smtClean="0"/>
              <a:t>RandomNums</a:t>
            </a:r>
            <a:r>
              <a:rPr lang="en-US" dirty="0" smtClean="0"/>
              <a:t> = [-1 0 1]; the value of </a:t>
            </a:r>
            <a:r>
              <a:rPr lang="en-US" dirty="0" err="1" smtClean="0"/>
              <a:t>kronecker</a:t>
            </a:r>
            <a:r>
              <a:rPr lang="en-US" dirty="0" smtClean="0"/>
              <a:t> for this is mean(RandomNums.^2)</a:t>
            </a:r>
          </a:p>
          <a:p>
            <a:pPr marL="0" indent="0">
              <a:buNone/>
            </a:pPr>
            <a:r>
              <a:rPr lang="en-US" dirty="0" smtClean="0"/>
              <a:t>The average distance the entity will go is directly proportional to the </a:t>
            </a:r>
            <a:r>
              <a:rPr lang="en-US" dirty="0" err="1" smtClean="0"/>
              <a:t>sqrt</a:t>
            </a:r>
            <a:r>
              <a:rPr lang="en-US" dirty="0" smtClean="0"/>
              <a:t>(number of steps taken)…</a:t>
            </a:r>
          </a:p>
          <a:p>
            <a:pPr marL="0" indent="0">
              <a:buNone/>
            </a:pPr>
            <a:r>
              <a:rPr lang="en-US" dirty="0" smtClean="0"/>
              <a:t>Theoretical distance = </a:t>
            </a:r>
            <a:r>
              <a:rPr lang="en-US" sz="2400" dirty="0"/>
              <a:t>(</a:t>
            </a:r>
            <a:r>
              <a:rPr lang="en-US" sz="2400" dirty="0" err="1" smtClean="0"/>
              <a:t>kronecker</a:t>
            </a:r>
            <a:r>
              <a:rPr lang="en-US" sz="2400" dirty="0" smtClean="0"/>
              <a:t>=mean(RandomNums.^</a:t>
            </a:r>
            <a:r>
              <a:rPr lang="en-US" sz="2400" dirty="0"/>
              <a:t>2</a:t>
            </a:r>
            <a:r>
              <a:rPr lang="en-US" sz="2400" dirty="0" smtClean="0"/>
              <a:t>))*</a:t>
            </a:r>
            <a:r>
              <a:rPr lang="en-US" sz="2400" dirty="0" err="1"/>
              <a:t>sqrt</a:t>
            </a:r>
            <a:r>
              <a:rPr lang="en-US" sz="2400" dirty="0"/>
              <a:t>(steps) (true for 1-D)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Also, the same kinetic energy will result in smaller displacement as the entity becomes larger…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does time come into play? n = steps = t/</a:t>
            </a:r>
            <a:r>
              <a:rPr lang="el-GR" sz="2400" dirty="0" smtClean="0"/>
              <a:t>τ</a:t>
            </a:r>
            <a:r>
              <a:rPr lang="en-US" sz="2400" dirty="0" smtClean="0"/>
              <a:t> where </a:t>
            </a:r>
            <a:r>
              <a:rPr lang="el-GR" sz="2400" dirty="0" smtClean="0"/>
              <a:t>τ</a:t>
            </a:r>
            <a:r>
              <a:rPr lang="en-US" sz="2400" dirty="0" smtClean="0"/>
              <a:t> is the time to take a single step.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7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5334000" y="1295400"/>
          <a:ext cx="1746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" imgW="761669" imgH="228501" progId="">
                  <p:embed/>
                </p:oleObj>
              </mc:Choice>
              <mc:Fallback>
                <p:oleObj name="Equation" r:id="rId3" imgW="761669" imgH="228501" progId="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95400"/>
                        <a:ext cx="1746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1" y="838200"/>
            <a:ext cx="52345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The mean-square displacement in one direction: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1" y="2952690"/>
            <a:ext cx="851258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The mean-square distance sampled by a molecule increases linearly with the  </a:t>
            </a:r>
            <a:r>
              <a:rPr lang="en-US" sz="2000" dirty="0">
                <a:latin typeface="Times New Roman"/>
                <a:cs typeface="Times New Roman"/>
              </a:rPr>
              <a:t>√</a:t>
            </a:r>
            <a:r>
              <a:rPr lang="en-US" sz="2000" dirty="0"/>
              <a:t>t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1752600"/>
            <a:ext cx="8481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we define the one-dimensional binary diffusion coefficient as </a:t>
            </a:r>
            <a:r>
              <a:rPr lang="en-US" sz="2000" dirty="0" err="1"/>
              <a:t>D</a:t>
            </a:r>
            <a:r>
              <a:rPr lang="en-US" sz="2000" i="1" baseline="-25000" dirty="0" err="1"/>
              <a:t>ij</a:t>
            </a:r>
            <a:r>
              <a:rPr lang="en-US" sz="2000" i="1" baseline="-25000" dirty="0"/>
              <a:t> </a:t>
            </a:r>
            <a:r>
              <a:rPr lang="en-US" sz="2000" dirty="0"/>
              <a:t>= </a:t>
            </a:r>
            <a:r>
              <a:rPr lang="el-GR" sz="2000" dirty="0">
                <a:latin typeface="Times New Roman"/>
                <a:cs typeface="Times New Roman"/>
              </a:rPr>
              <a:t>δ</a:t>
            </a:r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/</a:t>
            </a:r>
            <a:r>
              <a:rPr lang="el-GR" sz="2000" dirty="0">
                <a:latin typeface="Times New Roman"/>
                <a:cs typeface="Times New Roman"/>
              </a:rPr>
              <a:t>τ</a:t>
            </a:r>
            <a:r>
              <a:rPr lang="en-US" sz="2000" dirty="0">
                <a:latin typeface="Times New Roman"/>
                <a:cs typeface="Times New Roman"/>
              </a:rPr>
              <a:t>; then…</a:t>
            </a:r>
            <a:endParaRPr lang="en-US" sz="2000" dirty="0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453064" y="2181225"/>
          <a:ext cx="16589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5" imgW="723586" imgH="253890" progId="">
                  <p:embed/>
                </p:oleObj>
              </mc:Choice>
              <mc:Fallback>
                <p:oleObj name="Equation" r:id="rId5" imgW="723586" imgH="253890" progId="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4" y="2181225"/>
                        <a:ext cx="16589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887663" y="3943350"/>
          <a:ext cx="58785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7" imgW="2565400" imgH="279400" progId="">
                  <p:embed/>
                </p:oleObj>
              </mc:Choice>
              <mc:Fallback>
                <p:oleObj name="Equation" r:id="rId7" imgW="2565400" imgH="279400" progId="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3943350"/>
                        <a:ext cx="587851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81201" y="3581400"/>
            <a:ext cx="39590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For three dimensional random walk:</a:t>
            </a:r>
            <a:endParaRPr lang="en-US" sz="2000" b="1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1" y="76201"/>
            <a:ext cx="82005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485"/>
            <a:r>
              <a:rPr lang="en-US" sz="3600" b="1" dirty="0">
                <a:solidFill>
                  <a:schemeClr val="tx2"/>
                </a:solidFill>
              </a:rPr>
              <a:t>Random walk</a:t>
            </a:r>
          </a:p>
        </p:txBody>
      </p:sp>
    </p:spTree>
    <p:extLst>
      <p:ext uri="{BB962C8B-B14F-4D97-AF65-F5344CB8AC3E}">
        <p14:creationId xmlns:p14="http://schemas.microsoft.com/office/powerpoint/2010/main" val="34800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" y="1122362"/>
            <a:ext cx="10620327" cy="5481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4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-1 and 1 (replicating = problem 6.3)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9542" y="4039985"/>
            <a:ext cx="39901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9542" y="5813367"/>
            <a:ext cx="39901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Objectives (1-D)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MatLab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Sub-figure 1: Observe in 1-D the distance traveled from the x-axis after a certain number of steps. Have the distance chosen to step be a vector of choices [-1 -1 0 1], [-1, 1], [-1, 0, 1], etc.</a:t>
            </a:r>
          </a:p>
          <a:p>
            <a:r>
              <a:rPr lang="en-US" dirty="0" smtClean="0"/>
              <a:t>Sub-figure 2: Calculate the distance traveled from the x-axis after a certain number of steps;  repeating this process.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Sub-figure 3: Calculate the running average of figure 2 and watch the answer converge to the theoretical answer.</a:t>
            </a:r>
          </a:p>
          <a:p>
            <a:r>
              <a:rPr lang="en-US" dirty="0" smtClean="0"/>
              <a:t>Quantify the % error as it steps through this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9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5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8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FYI: (not going to be tested on this but) Extrapolation of principles:</a:t>
            </a:r>
            <a:br>
              <a:rPr lang="en-US" dirty="0" smtClean="0"/>
            </a:br>
            <a:r>
              <a:rPr lang="en-US" dirty="0" smtClean="0"/>
              <a:t>https://en.wikipedia.org/wiki/Rotational_diffusion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44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0405" y="142876"/>
            <a:ext cx="7771190" cy="78581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Diffusivity or Diffusion Coefficient and Temperature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18608" y="1214438"/>
            <a:ext cx="72707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ts val="568"/>
              </a:spcAft>
            </a:pPr>
            <a:r>
              <a:rPr lang="en-US">
                <a:latin typeface="Arial" charset="0"/>
                <a:cs typeface="Arial" charset="0"/>
              </a:rPr>
              <a:t>Temperature influences manifest in the diffusion coefficient.</a:t>
            </a:r>
          </a:p>
          <a:p>
            <a:pPr>
              <a:spcAft>
                <a:spcPts val="568"/>
              </a:spcAft>
            </a:pPr>
            <a:r>
              <a:rPr lang="en-US">
                <a:latin typeface="Arial" charset="0"/>
                <a:cs typeface="Arial" charset="0"/>
              </a:rPr>
              <a:t>Hence, diffusion coefficient, D, increases with increasing T.</a:t>
            </a:r>
          </a:p>
        </p:txBody>
      </p:sp>
      <p:grpSp>
        <p:nvGrpSpPr>
          <p:cNvPr id="8197" name="Group 71"/>
          <p:cNvGrpSpPr>
            <a:grpSpLocks/>
          </p:cNvGrpSpPr>
          <p:nvPr/>
        </p:nvGrpSpPr>
        <p:grpSpPr bwMode="auto">
          <a:xfrm>
            <a:off x="2975429" y="1928812"/>
            <a:ext cx="6691388" cy="3184922"/>
            <a:chOff x="691" y="1522"/>
            <a:chExt cx="4215" cy="2006"/>
          </a:xfrm>
        </p:grpSpPr>
        <p:grpSp>
          <p:nvGrpSpPr>
            <p:cNvPr id="8198" name="Group 70"/>
            <p:cNvGrpSpPr>
              <a:grpSpLocks/>
            </p:cNvGrpSpPr>
            <p:nvPr/>
          </p:nvGrpSpPr>
          <p:grpSpPr bwMode="auto">
            <a:xfrm>
              <a:off x="1552" y="1522"/>
              <a:ext cx="1437" cy="509"/>
              <a:chOff x="1552" y="1522"/>
              <a:chExt cx="1437" cy="509"/>
            </a:xfrm>
          </p:grpSpPr>
          <p:sp>
            <p:nvSpPr>
              <p:cNvPr id="8211" name="Rectangle 12"/>
              <p:cNvSpPr>
                <a:spLocks noChangeArrowheads="1"/>
              </p:cNvSpPr>
              <p:nvPr/>
            </p:nvSpPr>
            <p:spPr bwMode="auto">
              <a:xfrm>
                <a:off x="1552" y="1714"/>
                <a:ext cx="1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6600"/>
                    </a:solidFill>
                    <a:latin typeface="Arial" charset="0"/>
                  </a:rPr>
                  <a:t>D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8212" name="Rectangle 13"/>
              <p:cNvSpPr>
                <a:spLocks noChangeArrowheads="1"/>
              </p:cNvSpPr>
              <p:nvPr/>
            </p:nvSpPr>
            <p:spPr bwMode="auto">
              <a:xfrm>
                <a:off x="1728" y="1698"/>
                <a:ext cx="9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/>
              </a:p>
            </p:txBody>
          </p:sp>
          <p:sp>
            <p:nvSpPr>
              <p:cNvPr id="8213" name="Rectangle 14"/>
              <p:cNvSpPr>
                <a:spLocks noChangeArrowheads="1"/>
              </p:cNvSpPr>
              <p:nvPr/>
            </p:nvSpPr>
            <p:spPr bwMode="auto">
              <a:xfrm>
                <a:off x="1880" y="1714"/>
                <a:ext cx="23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660000"/>
                    </a:solidFill>
                    <a:latin typeface="Arial" charset="0"/>
                  </a:rPr>
                  <a:t>D</a:t>
                </a:r>
                <a:r>
                  <a:rPr lang="en-US" sz="2200" baseline="-25000">
                    <a:solidFill>
                      <a:srgbClr val="660000"/>
                    </a:solidFill>
                    <a:latin typeface="Arial" charset="0"/>
                  </a:rPr>
                  <a:t>o</a:t>
                </a:r>
                <a:endParaRPr lang="en-US">
                  <a:solidFill>
                    <a:srgbClr val="660000"/>
                  </a:solidFill>
                  <a:latin typeface="Arial" charset="0"/>
                </a:endParaRPr>
              </a:p>
            </p:txBody>
          </p:sp>
          <p:sp>
            <p:nvSpPr>
              <p:cNvPr id="8214" name="Rectangle 15"/>
              <p:cNvSpPr>
                <a:spLocks noChangeArrowheads="1"/>
              </p:cNvSpPr>
              <p:nvPr/>
            </p:nvSpPr>
            <p:spPr bwMode="auto">
              <a:xfrm>
                <a:off x="2104" y="1714"/>
                <a:ext cx="28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Arial" charset="0"/>
                  </a:rPr>
                  <a:t>exp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8215" name="Rectangle 22"/>
              <p:cNvSpPr>
                <a:spLocks noChangeArrowheads="1"/>
              </p:cNvSpPr>
              <p:nvPr/>
            </p:nvSpPr>
            <p:spPr bwMode="auto">
              <a:xfrm>
                <a:off x="2392" y="1522"/>
                <a:ext cx="1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æ </a:t>
                </a:r>
                <a:endParaRPr lang="en-US"/>
              </a:p>
            </p:txBody>
          </p:sp>
          <p:sp>
            <p:nvSpPr>
              <p:cNvPr id="8216" name="Rectangle 23"/>
              <p:cNvSpPr>
                <a:spLocks noChangeArrowheads="1"/>
              </p:cNvSpPr>
              <p:nvPr/>
            </p:nvSpPr>
            <p:spPr bwMode="auto">
              <a:xfrm>
                <a:off x="2392" y="1818"/>
                <a:ext cx="1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è </a:t>
                </a:r>
                <a:endParaRPr lang="en-US"/>
              </a:p>
            </p:txBody>
          </p:sp>
          <p:sp>
            <p:nvSpPr>
              <p:cNvPr id="8217" name="Rectangle 24"/>
              <p:cNvSpPr>
                <a:spLocks noChangeArrowheads="1"/>
              </p:cNvSpPr>
              <p:nvPr/>
            </p:nvSpPr>
            <p:spPr bwMode="auto">
              <a:xfrm>
                <a:off x="2392" y="1690"/>
                <a:ext cx="1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ç </a:t>
                </a:r>
                <a:endParaRPr lang="en-US"/>
              </a:p>
            </p:txBody>
          </p:sp>
          <p:sp>
            <p:nvSpPr>
              <p:cNvPr id="8218" name="Rectangle 25"/>
              <p:cNvSpPr>
                <a:spLocks noChangeArrowheads="1"/>
              </p:cNvSpPr>
              <p:nvPr/>
            </p:nvSpPr>
            <p:spPr bwMode="auto">
              <a:xfrm>
                <a:off x="2876" y="1522"/>
                <a:ext cx="1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ö </a:t>
                </a:r>
                <a:endParaRPr lang="en-US"/>
              </a:p>
            </p:txBody>
          </p:sp>
          <p:sp>
            <p:nvSpPr>
              <p:cNvPr id="8219" name="Rectangle 26"/>
              <p:cNvSpPr>
                <a:spLocks noChangeArrowheads="1"/>
              </p:cNvSpPr>
              <p:nvPr/>
            </p:nvSpPr>
            <p:spPr bwMode="auto">
              <a:xfrm>
                <a:off x="2876" y="1818"/>
                <a:ext cx="1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ø </a:t>
                </a:r>
                <a:endParaRPr lang="en-US"/>
              </a:p>
            </p:txBody>
          </p:sp>
          <p:sp>
            <p:nvSpPr>
              <p:cNvPr id="8220" name="Rectangle 27"/>
              <p:cNvSpPr>
                <a:spLocks noChangeArrowheads="1"/>
              </p:cNvSpPr>
              <p:nvPr/>
            </p:nvSpPr>
            <p:spPr bwMode="auto">
              <a:xfrm>
                <a:off x="2876" y="1690"/>
                <a:ext cx="11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÷ </a:t>
                </a:r>
                <a:endParaRPr lang="en-US"/>
              </a:p>
            </p:txBody>
          </p:sp>
          <p:grpSp>
            <p:nvGrpSpPr>
              <p:cNvPr id="8221" name="Group 35"/>
              <p:cNvGrpSpPr>
                <a:grpSpLocks/>
              </p:cNvGrpSpPr>
              <p:nvPr/>
            </p:nvGrpSpPr>
            <p:grpSpPr bwMode="auto">
              <a:xfrm>
                <a:off x="2456" y="1522"/>
                <a:ext cx="373" cy="501"/>
                <a:chOff x="2256" y="2214"/>
                <a:chExt cx="373" cy="501"/>
              </a:xfrm>
            </p:grpSpPr>
            <p:sp>
              <p:nvSpPr>
                <p:cNvPr id="8222" name="Rectangle 17"/>
                <p:cNvSpPr>
                  <a:spLocks noChangeArrowheads="1"/>
                </p:cNvSpPr>
                <p:nvPr/>
              </p:nvSpPr>
              <p:spPr bwMode="auto">
                <a:xfrm>
                  <a:off x="2256" y="2334"/>
                  <a:ext cx="9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000000"/>
                      </a:solidFill>
                      <a:latin typeface="Symbol" pitchFamily="18" charset="2"/>
                    </a:rPr>
                    <a:t>-</a:t>
                  </a:r>
                  <a:endParaRPr lang="en-US"/>
                </a:p>
              </p:txBody>
            </p:sp>
            <p:sp>
              <p:nvSpPr>
                <p:cNvPr id="822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00" y="2214"/>
                  <a:ext cx="20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003366"/>
                      </a:solidFill>
                      <a:latin typeface="Arial" charset="0"/>
                    </a:rPr>
                    <a:t>Q</a:t>
                  </a:r>
                  <a:r>
                    <a:rPr lang="en-US" sz="2200" baseline="-25000">
                      <a:solidFill>
                        <a:srgbClr val="003366"/>
                      </a:solidFill>
                      <a:latin typeface="Arial" charset="0"/>
                    </a:rPr>
                    <a:t>d</a:t>
                  </a: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224" name="Rectangle 19"/>
                <p:cNvSpPr>
                  <a:spLocks noChangeArrowheads="1"/>
                </p:cNvSpPr>
                <p:nvPr/>
              </p:nvSpPr>
              <p:spPr bwMode="auto">
                <a:xfrm>
                  <a:off x="2392" y="2502"/>
                  <a:ext cx="1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000000"/>
                      </a:solidFill>
                      <a:latin typeface="Arial" charset="0"/>
                    </a:rPr>
                    <a:t>R</a:t>
                  </a: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225" name="Rectangle 20"/>
                <p:cNvSpPr>
                  <a:spLocks noChangeArrowheads="1"/>
                </p:cNvSpPr>
                <p:nvPr/>
              </p:nvSpPr>
              <p:spPr bwMode="auto">
                <a:xfrm>
                  <a:off x="2520" y="2502"/>
                  <a:ext cx="109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DD0000"/>
                      </a:solidFill>
                      <a:latin typeface="Arial" charset="0"/>
                    </a:rPr>
                    <a:t>T</a:t>
                  </a:r>
                  <a:endParaRPr lang="en-US">
                    <a:solidFill>
                      <a:srgbClr val="DD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226" name="Line 34"/>
                <p:cNvSpPr>
                  <a:spLocks noChangeShapeType="1"/>
                </p:cNvSpPr>
                <p:nvPr/>
              </p:nvSpPr>
              <p:spPr bwMode="auto">
                <a:xfrm>
                  <a:off x="2388" y="2459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99" name="Group 69"/>
            <p:cNvGrpSpPr>
              <a:grpSpLocks/>
            </p:cNvGrpSpPr>
            <p:nvPr/>
          </p:nvGrpSpPr>
          <p:grpSpPr bwMode="auto">
            <a:xfrm>
              <a:off x="691" y="2241"/>
              <a:ext cx="4215" cy="1287"/>
              <a:chOff x="691" y="2241"/>
              <a:chExt cx="4215" cy="1287"/>
            </a:xfrm>
          </p:grpSpPr>
          <p:grpSp>
            <p:nvGrpSpPr>
              <p:cNvPr id="8200" name="Group 68"/>
              <p:cNvGrpSpPr>
                <a:grpSpLocks/>
              </p:cNvGrpSpPr>
              <p:nvPr/>
            </p:nvGrpSpPr>
            <p:grpSpPr bwMode="auto">
              <a:xfrm>
                <a:off x="1006" y="2268"/>
                <a:ext cx="3900" cy="1235"/>
                <a:chOff x="748" y="2268"/>
                <a:chExt cx="3900" cy="1235"/>
              </a:xfrm>
            </p:grpSpPr>
            <p:sp>
              <p:nvSpPr>
                <p:cNvPr id="8206" name="Rectangle 5"/>
                <p:cNvSpPr>
                  <a:spLocks noChangeArrowheads="1"/>
                </p:cNvSpPr>
                <p:nvPr/>
              </p:nvSpPr>
              <p:spPr bwMode="auto">
                <a:xfrm>
                  <a:off x="748" y="2528"/>
                  <a:ext cx="342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660000"/>
                      </a:solidFill>
                      <a:latin typeface="Arial" charset="0"/>
                    </a:rPr>
                    <a:t>= temperature dependent pre-exponential [m</a:t>
                  </a:r>
                  <a:r>
                    <a:rPr lang="en-US" sz="2000" baseline="30000">
                      <a:solidFill>
                        <a:srgbClr val="660000"/>
                      </a:solidFill>
                      <a:latin typeface="Arial" charset="0"/>
                    </a:rPr>
                    <a:t>2</a:t>
                  </a:r>
                  <a:r>
                    <a:rPr lang="en-US" sz="2000">
                      <a:solidFill>
                        <a:srgbClr val="660000"/>
                      </a:solidFill>
                      <a:latin typeface="Arial" charset="0"/>
                    </a:rPr>
                    <a:t>/s]</a:t>
                  </a:r>
                </a:p>
              </p:txBody>
            </p:sp>
            <p:sp>
              <p:nvSpPr>
                <p:cNvPr id="8207" name="Rectangle 28"/>
                <p:cNvSpPr>
                  <a:spLocks noChangeArrowheads="1"/>
                </p:cNvSpPr>
                <p:nvPr/>
              </p:nvSpPr>
              <p:spPr bwMode="auto">
                <a:xfrm>
                  <a:off x="748" y="2268"/>
                  <a:ext cx="194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6600"/>
                      </a:solidFill>
                      <a:latin typeface="Arial" charset="0"/>
                    </a:rPr>
                    <a:t>= diffusion coefficient [m</a:t>
                  </a:r>
                  <a:r>
                    <a:rPr lang="en-US" sz="2000" baseline="30000">
                      <a:solidFill>
                        <a:srgbClr val="006600"/>
                      </a:solidFill>
                      <a:latin typeface="Arial" charset="0"/>
                    </a:rPr>
                    <a:t>2</a:t>
                  </a:r>
                  <a:r>
                    <a:rPr lang="en-US" sz="2000">
                      <a:solidFill>
                        <a:srgbClr val="006600"/>
                      </a:solidFill>
                      <a:latin typeface="Arial" charset="0"/>
                    </a:rPr>
                    <a:t>/s]</a:t>
                  </a:r>
                </a:p>
              </p:txBody>
            </p:sp>
            <p:sp>
              <p:nvSpPr>
                <p:cNvPr id="8208" name="Rectangle 8"/>
                <p:cNvSpPr>
                  <a:spLocks noChangeArrowheads="1"/>
                </p:cNvSpPr>
                <p:nvPr/>
              </p:nvSpPr>
              <p:spPr bwMode="auto">
                <a:xfrm>
                  <a:off x="748" y="2788"/>
                  <a:ext cx="390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66"/>
                      </a:solidFill>
                      <a:latin typeface="Arial" charset="0"/>
                    </a:rPr>
                    <a:t>= the activation energy for diffusion [J/mol or eV/atom] </a:t>
                  </a:r>
                  <a:endParaRPr lang="en-US" sz="2000">
                    <a:latin typeface="Arial" charset="0"/>
                  </a:endParaRPr>
                </a:p>
              </p:txBody>
            </p:sp>
            <p:sp>
              <p:nvSpPr>
                <p:cNvPr id="8209" name="Rectangle 46"/>
                <p:cNvSpPr>
                  <a:spLocks noChangeArrowheads="1"/>
                </p:cNvSpPr>
                <p:nvPr/>
              </p:nvSpPr>
              <p:spPr bwMode="auto">
                <a:xfrm>
                  <a:off x="748" y="3048"/>
                  <a:ext cx="2899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Arial" charset="0"/>
                    </a:rPr>
                    <a:t>= the molar gas constant [8.314 J/mol-K]</a:t>
                  </a:r>
                  <a:endParaRPr lang="en-US" sz="2000">
                    <a:latin typeface="Arial" charset="0"/>
                  </a:endParaRPr>
                </a:p>
              </p:txBody>
            </p:sp>
            <p:sp>
              <p:nvSpPr>
                <p:cNvPr id="8210" name="Rectangle 62"/>
                <p:cNvSpPr>
                  <a:spLocks noChangeArrowheads="1"/>
                </p:cNvSpPr>
                <p:nvPr/>
              </p:nvSpPr>
              <p:spPr bwMode="auto">
                <a:xfrm>
                  <a:off x="748" y="3309"/>
                  <a:ext cx="243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DD0000"/>
                      </a:solidFill>
                      <a:latin typeface="Arial" charset="0"/>
                    </a:rPr>
                    <a:t>= absolute temperature, Kelvin [K]</a:t>
                  </a:r>
                  <a:endParaRPr lang="en-US" sz="2000">
                    <a:solidFill>
                      <a:srgbClr val="0066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201" name="Rectangle 63"/>
              <p:cNvSpPr>
                <a:spLocks noChangeArrowheads="1"/>
              </p:cNvSpPr>
              <p:nvPr/>
            </p:nvSpPr>
            <p:spPr bwMode="auto">
              <a:xfrm>
                <a:off x="702" y="2241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6600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8202" name="Rectangle 64"/>
              <p:cNvSpPr>
                <a:spLocks noChangeArrowheads="1"/>
              </p:cNvSpPr>
              <p:nvPr/>
            </p:nvSpPr>
            <p:spPr bwMode="auto">
              <a:xfrm>
                <a:off x="691" y="2495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660000"/>
                    </a:solidFill>
                    <a:latin typeface="Arial" charset="0"/>
                  </a:rPr>
                  <a:t>D</a:t>
                </a:r>
                <a:r>
                  <a:rPr lang="en-US" sz="2000" baseline="-25000">
                    <a:solidFill>
                      <a:srgbClr val="660000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8203" name="Rectangle 65"/>
              <p:cNvSpPr>
                <a:spLocks noChangeArrowheads="1"/>
              </p:cNvSpPr>
              <p:nvPr/>
            </p:nvSpPr>
            <p:spPr bwMode="auto">
              <a:xfrm>
                <a:off x="694" y="2755"/>
                <a:ext cx="3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3366"/>
                    </a:solidFill>
                    <a:latin typeface="Arial" charset="0"/>
                  </a:rPr>
                  <a:t>Q</a:t>
                </a:r>
                <a:r>
                  <a:rPr lang="en-US" sz="2000" baseline="-25000">
                    <a:solidFill>
                      <a:srgbClr val="003366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8204" name="Rectangle 66"/>
              <p:cNvSpPr>
                <a:spLocks noChangeArrowheads="1"/>
              </p:cNvSpPr>
              <p:nvPr/>
            </p:nvSpPr>
            <p:spPr bwMode="auto">
              <a:xfrm>
                <a:off x="693" y="3019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Arial" charset="0"/>
                  </a:rPr>
                  <a:t>R</a:t>
                </a:r>
              </a:p>
            </p:txBody>
          </p:sp>
          <p:sp>
            <p:nvSpPr>
              <p:cNvPr id="8205" name="Rectangle 67"/>
              <p:cNvSpPr>
                <a:spLocks noChangeArrowheads="1"/>
              </p:cNvSpPr>
              <p:nvPr/>
            </p:nvSpPr>
            <p:spPr bwMode="auto">
              <a:xfrm>
                <a:off x="695" y="327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DD0000"/>
                    </a:solidFill>
                    <a:latin typeface="Arial" charset="0"/>
                  </a:rPr>
                  <a:t>T</a:t>
                </a:r>
              </a:p>
            </p:txBody>
          </p:sp>
        </p:grpSp>
      </p:grpSp>
      <p:graphicFrame>
        <p:nvGraphicFramePr>
          <p:cNvPr id="8194" name="Object 3"/>
          <p:cNvGraphicFramePr>
            <a:graphicFrameLocks noChangeAspect="1"/>
          </p:cNvGraphicFramePr>
          <p:nvPr>
            <p:extLst/>
          </p:nvPr>
        </p:nvGraphicFramePr>
        <p:xfrm>
          <a:off x="2840038" y="5291138"/>
          <a:ext cx="578485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Document" r:id="rId3" imgW="5641826" imgH="1542580" progId="">
                  <p:embed/>
                </p:oleObj>
              </mc:Choice>
              <mc:Fallback>
                <p:oleObj name="Document" r:id="rId3" imgW="5641826" imgH="1542580" progId="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5291138"/>
                        <a:ext cx="5784850" cy="158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7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452310" y="1287987"/>
            <a:ext cx="174740" cy="4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354287" y="1071564"/>
          <a:ext cx="2712357" cy="83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3" imgW="1384300" imgH="431800" progId="">
                  <p:embed/>
                </p:oleObj>
              </mc:Choice>
              <mc:Fallback>
                <p:oleObj name="Equation" r:id="rId3" imgW="1384300" imgH="431800" progId="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287" y="1071564"/>
                        <a:ext cx="2712357" cy="83046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322286" y="2531568"/>
          <a:ext cx="2989036" cy="87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5" imgW="1447800" imgH="431800" progId="">
                  <p:embed/>
                </p:oleObj>
              </mc:Choice>
              <mc:Fallback>
                <p:oleObj name="Equation" r:id="rId5" imgW="1447800" imgH="431800" progId="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286" y="2531568"/>
                        <a:ext cx="2989036" cy="875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950857" y="2500314"/>
          <a:ext cx="3853846" cy="87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7" imgW="1866900" imgH="431800" progId="">
                  <p:embed/>
                </p:oleObj>
              </mc:Choice>
              <mc:Fallback>
                <p:oleObj name="Equation" r:id="rId7" imgW="1866900" imgH="431800" progId="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857" y="2500314"/>
                        <a:ext cx="3853846" cy="875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959430" y="2130354"/>
            <a:ext cx="2311029" cy="4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Taking logarithms: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2612571" y="4248952"/>
            <a:ext cx="6357560" cy="11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/>
              <a:t>Where</a:t>
            </a:r>
            <a:endParaRPr lang="en-US"/>
          </a:p>
          <a:p>
            <a:pPr lvl="1"/>
            <a:r>
              <a:rPr lang="en-US" b="1" i="1"/>
              <a:t>Slope  =  </a:t>
            </a:r>
            <a:r>
              <a:rPr lang="en-US" i="1"/>
              <a:t>- Q</a:t>
            </a:r>
            <a:r>
              <a:rPr lang="en-US" i="1" baseline="-25000"/>
              <a:t>d </a:t>
            </a:r>
            <a:r>
              <a:rPr lang="en-US" i="1"/>
              <a:t>/ 2.303R</a:t>
            </a:r>
            <a:r>
              <a:rPr lang="en-US"/>
              <a:t/>
            </a:r>
            <a:br>
              <a:rPr lang="en-US"/>
            </a:br>
            <a:r>
              <a:rPr lang="en-US" b="1"/>
              <a:t>Intercep</a:t>
            </a:r>
            <a:r>
              <a:rPr lang="en-US"/>
              <a:t>t = log </a:t>
            </a:r>
            <a:r>
              <a:rPr lang="en-US" b="1" i="1"/>
              <a:t>D</a:t>
            </a:r>
            <a:r>
              <a:rPr lang="en-US" b="1" i="1" baseline="-25000"/>
              <a:t>o</a:t>
            </a:r>
            <a:r>
              <a:rPr lang="en-US"/>
              <a:t> 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966609" y="3674567"/>
          <a:ext cx="1342571" cy="33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9" imgW="685502" imgH="177723" progId="">
                  <p:embed/>
                </p:oleObj>
              </mc:Choice>
              <mc:Fallback>
                <p:oleObj name="Equation" r:id="rId9" imgW="685502" imgH="177723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609" y="3674567"/>
                        <a:ext cx="1342571" cy="3393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55548" y="142876"/>
            <a:ext cx="777119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485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Diffusivity or Diffusion Coefficient and 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8129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2452310" y="1287987"/>
            <a:ext cx="174740" cy="4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991428" y="785814"/>
          <a:ext cx="3853846" cy="87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3" imgW="1866900" imgH="431800" progId="">
                  <p:embed/>
                </p:oleObj>
              </mc:Choice>
              <mc:Fallback>
                <p:oleObj name="Equation" r:id="rId3" imgW="1866900" imgH="431800" progId="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428" y="785814"/>
                        <a:ext cx="3853846" cy="875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2249715" y="1320015"/>
            <a:ext cx="3193143" cy="11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/>
              <a:t>Where</a:t>
            </a:r>
            <a:endParaRPr lang="en-US"/>
          </a:p>
          <a:p>
            <a:pPr lvl="1"/>
            <a:r>
              <a:rPr lang="en-US" b="1" i="1"/>
              <a:t>Slope  =  </a:t>
            </a:r>
            <a:r>
              <a:rPr lang="en-US" i="1"/>
              <a:t>- Q</a:t>
            </a:r>
            <a:r>
              <a:rPr lang="en-US" i="1" baseline="-25000"/>
              <a:t>d </a:t>
            </a:r>
            <a:r>
              <a:rPr lang="en-US" i="1"/>
              <a:t>/ 2.303R</a:t>
            </a:r>
            <a:r>
              <a:rPr lang="en-US"/>
              <a:t/>
            </a:r>
            <a:br>
              <a:rPr lang="en-US"/>
            </a:br>
            <a:r>
              <a:rPr lang="en-US" b="1"/>
              <a:t>Intercep</a:t>
            </a:r>
            <a:r>
              <a:rPr lang="en-US"/>
              <a:t>t = log </a:t>
            </a:r>
            <a:r>
              <a:rPr lang="en-US" b="1" i="1"/>
              <a:t>D</a:t>
            </a:r>
            <a:r>
              <a:rPr lang="en-US" b="1" i="1" baseline="-25000"/>
              <a:t>o</a:t>
            </a:r>
            <a:r>
              <a:rPr lang="en-US"/>
              <a:t> </a:t>
            </a:r>
          </a:p>
        </p:txBody>
      </p:sp>
      <p:pic>
        <p:nvPicPr>
          <p:cNvPr id="10248" name="Picture 11" descr="G:\ProblemsAndFigJPEG\ch05\f5_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6"/>
          <a:stretch>
            <a:fillRect/>
          </a:stretch>
        </p:blipFill>
        <p:spPr bwMode="auto">
          <a:xfrm>
            <a:off x="5878286" y="2071689"/>
            <a:ext cx="4354286" cy="34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157489" y="5859364"/>
          <a:ext cx="3357940" cy="78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6" imgW="1816100" imgH="431800" progId="">
                  <p:embed/>
                </p:oleObj>
              </mc:Choice>
              <mc:Fallback>
                <p:oleObj name="Equation" r:id="rId6" imgW="1816100" imgH="431800" progId="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89" y="5859364"/>
                        <a:ext cx="3357940" cy="784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2104572" y="5559354"/>
            <a:ext cx="1553258" cy="4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/>
              <a:t>Solve for D</a:t>
            </a:r>
            <a:r>
              <a:rPr lang="en-US" i="1" baseline="-25000"/>
              <a:t>o</a:t>
            </a:r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2032001" y="2417235"/>
            <a:ext cx="3483429" cy="7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/>
              <a:t>Solve for Activation Energy:</a:t>
            </a:r>
          </a:p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104572" y="2896197"/>
          <a:ext cx="3049512" cy="246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8" imgW="2032000" imgH="1663700" progId="">
                  <p:embed/>
                </p:oleObj>
              </mc:Choice>
              <mc:Fallback>
                <p:oleObj name="Equation" r:id="rId8" imgW="2032000" imgH="1663700" progId="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572" y="2896197"/>
                        <a:ext cx="3049512" cy="2461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55548" y="142876"/>
            <a:ext cx="777119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 defTabSz="914485"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Diffusivity or Diffusion Coefficient and 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1211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60C2F0-DEC5-4891-8EDA-A5CE0D191BB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269" name="Rectangle 28"/>
          <p:cNvSpPr>
            <a:spLocks noChangeArrowheads="1"/>
          </p:cNvSpPr>
          <p:nvPr/>
        </p:nvSpPr>
        <p:spPr bwMode="auto">
          <a:xfrm>
            <a:off x="5972684" y="1867625"/>
            <a:ext cx="928310" cy="34230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582335" y="4630044"/>
            <a:ext cx="6963833" cy="980777"/>
            <a:chOff x="667" y="2917"/>
            <a:chExt cx="4386" cy="617"/>
          </a:xfrm>
        </p:grpSpPr>
        <p:sp>
          <p:nvSpPr>
            <p:cNvPr id="11294" name="Rectangle 19"/>
            <p:cNvSpPr>
              <a:spLocks noChangeArrowheads="1"/>
            </p:cNvSpPr>
            <p:nvPr/>
          </p:nvSpPr>
          <p:spPr bwMode="auto">
            <a:xfrm>
              <a:off x="2178" y="3240"/>
              <a:ext cx="234" cy="27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18"/>
            <p:cNvSpPr>
              <a:spLocks noChangeArrowheads="1"/>
            </p:cNvSpPr>
            <p:nvPr/>
          </p:nvSpPr>
          <p:spPr bwMode="auto">
            <a:xfrm>
              <a:off x="822" y="3099"/>
              <a:ext cx="243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20"/>
            <p:cNvSpPr>
              <a:spLocks noChangeArrowheads="1"/>
            </p:cNvSpPr>
            <p:nvPr/>
          </p:nvSpPr>
          <p:spPr bwMode="auto">
            <a:xfrm>
              <a:off x="4713" y="3237"/>
              <a:ext cx="234" cy="272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21"/>
            <p:cNvSpPr>
              <a:spLocks noChangeArrowheads="1"/>
            </p:cNvSpPr>
            <p:nvPr/>
          </p:nvSpPr>
          <p:spPr bwMode="auto">
            <a:xfrm>
              <a:off x="3420" y="3105"/>
              <a:ext cx="224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667" y="2917"/>
            <a:ext cx="4386" cy="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8" name="Equation" r:id="rId4" imgW="3429000" imgH="482600" progId="Equation.3">
                    <p:embed/>
                  </p:oleObj>
                </mc:Choice>
                <mc:Fallback>
                  <p:oleObj name="Equation" r:id="rId4" imgW="3429000" imgH="482600" progId="Equation.3">
                    <p:embed/>
                    <p:pic>
                      <p:nvPicPr>
                        <p:cNvPr id="1126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" y="2917"/>
                          <a:ext cx="4386" cy="6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626180" y="5539384"/>
            <a:ext cx="5024059" cy="945059"/>
            <a:chOff x="694" y="3489"/>
            <a:chExt cx="3165" cy="596"/>
          </a:xfrm>
        </p:grpSpPr>
        <p:sp>
          <p:nvSpPr>
            <p:cNvPr id="11288" name="Rectangle 22"/>
            <p:cNvSpPr>
              <a:spLocks noChangeArrowheads="1"/>
            </p:cNvSpPr>
            <p:nvPr/>
          </p:nvSpPr>
          <p:spPr bwMode="auto">
            <a:xfrm>
              <a:off x="1153" y="3663"/>
              <a:ext cx="233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3"/>
            <p:cNvSpPr>
              <a:spLocks noChangeArrowheads="1"/>
            </p:cNvSpPr>
            <p:nvPr/>
          </p:nvSpPr>
          <p:spPr bwMode="auto">
            <a:xfrm>
              <a:off x="1689" y="3660"/>
              <a:ext cx="234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4"/>
            <p:cNvSpPr>
              <a:spLocks noChangeArrowheads="1"/>
            </p:cNvSpPr>
            <p:nvPr/>
          </p:nvSpPr>
          <p:spPr bwMode="auto">
            <a:xfrm>
              <a:off x="2229" y="3813"/>
              <a:ext cx="270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5"/>
            <p:cNvSpPr>
              <a:spLocks noChangeArrowheads="1"/>
            </p:cNvSpPr>
            <p:nvPr/>
          </p:nvSpPr>
          <p:spPr bwMode="auto">
            <a:xfrm>
              <a:off x="2220" y="3534"/>
              <a:ext cx="279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6"/>
            <p:cNvSpPr>
              <a:spLocks noChangeArrowheads="1"/>
            </p:cNvSpPr>
            <p:nvPr/>
          </p:nvSpPr>
          <p:spPr bwMode="auto">
            <a:xfrm>
              <a:off x="3153" y="3819"/>
              <a:ext cx="234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7"/>
            <p:cNvSpPr>
              <a:spLocks noChangeArrowheads="1"/>
            </p:cNvSpPr>
            <p:nvPr/>
          </p:nvSpPr>
          <p:spPr bwMode="auto">
            <a:xfrm>
              <a:off x="3513" y="3819"/>
              <a:ext cx="243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694" y="3489"/>
            <a:ext cx="3165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9" name="Equation" r:id="rId6" imgW="2565400" imgH="482600" progId="Equation.3">
                    <p:embed/>
                  </p:oleObj>
                </mc:Choice>
                <mc:Fallback>
                  <p:oleObj name="Equation" r:id="rId6" imgW="2565400" imgH="482600" progId="Equation.3">
                    <p:embed/>
                    <p:pic>
                      <p:nvPicPr>
                        <p:cNvPr id="1126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" y="3489"/>
                          <a:ext cx="3165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933097" y="2604492"/>
            <a:ext cx="6080881" cy="1976438"/>
            <a:chOff x="888" y="1641"/>
            <a:chExt cx="3830" cy="1245"/>
          </a:xfrm>
        </p:grpSpPr>
        <p:sp>
          <p:nvSpPr>
            <p:cNvPr id="11274" name="Text Box 15"/>
            <p:cNvSpPr txBox="1">
              <a:spLocks noChangeArrowheads="1"/>
            </p:cNvSpPr>
            <p:nvPr/>
          </p:nvSpPr>
          <p:spPr bwMode="auto">
            <a:xfrm>
              <a:off x="2160" y="1890"/>
              <a:ext cx="11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transform data</a:t>
              </a:r>
            </a:p>
          </p:txBody>
        </p:sp>
        <p:sp>
          <p:nvSpPr>
            <p:cNvPr id="11275" name="Line 14"/>
            <p:cNvSpPr>
              <a:spLocks noChangeShapeType="1"/>
            </p:cNvSpPr>
            <p:nvPr/>
          </p:nvSpPr>
          <p:spPr bwMode="auto">
            <a:xfrm>
              <a:off x="2232" y="2142"/>
              <a:ext cx="9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6" name="Group 39"/>
            <p:cNvGrpSpPr>
              <a:grpSpLocks/>
            </p:cNvGrpSpPr>
            <p:nvPr/>
          </p:nvGrpSpPr>
          <p:grpSpPr bwMode="auto">
            <a:xfrm>
              <a:off x="888" y="1641"/>
              <a:ext cx="1219" cy="1207"/>
              <a:chOff x="888" y="1641"/>
              <a:chExt cx="1219" cy="1207"/>
            </a:xfrm>
          </p:grpSpPr>
          <p:sp>
            <p:nvSpPr>
              <p:cNvPr id="11283" name="Text Box 8"/>
              <p:cNvSpPr txBox="1">
                <a:spLocks noChangeArrowheads="1"/>
              </p:cNvSpPr>
              <p:nvPr/>
            </p:nvSpPr>
            <p:spPr bwMode="auto">
              <a:xfrm>
                <a:off x="888" y="1934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charset="0"/>
                  </a:rPr>
                  <a:t>D</a:t>
                </a:r>
              </a:p>
            </p:txBody>
          </p:sp>
          <p:sp>
            <p:nvSpPr>
              <p:cNvPr id="11284" name="Text Box 9"/>
              <p:cNvSpPr txBox="1">
                <a:spLocks noChangeArrowheads="1"/>
              </p:cNvSpPr>
              <p:nvPr/>
            </p:nvSpPr>
            <p:spPr bwMode="auto">
              <a:xfrm>
                <a:off x="1219" y="2598"/>
                <a:ext cx="8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charset="0"/>
                  </a:rPr>
                  <a:t>Temp = T</a:t>
                </a:r>
              </a:p>
            </p:txBody>
          </p:sp>
          <p:sp>
            <p:nvSpPr>
              <p:cNvPr id="11285" name="Freeform 34"/>
              <p:cNvSpPr>
                <a:spLocks/>
              </p:cNvSpPr>
              <p:nvPr/>
            </p:nvSpPr>
            <p:spPr bwMode="auto">
              <a:xfrm>
                <a:off x="1176" y="1732"/>
                <a:ext cx="844" cy="839"/>
              </a:xfrm>
              <a:custGeom>
                <a:avLst/>
                <a:gdLst>
                  <a:gd name="T0" fmla="*/ 0 w 844"/>
                  <a:gd name="T1" fmla="*/ 836 h 839"/>
                  <a:gd name="T2" fmla="*/ 236 w 844"/>
                  <a:gd name="T3" fmla="*/ 805 h 839"/>
                  <a:gd name="T4" fmla="*/ 528 w 844"/>
                  <a:gd name="T5" fmla="*/ 631 h 839"/>
                  <a:gd name="T6" fmla="*/ 741 w 844"/>
                  <a:gd name="T7" fmla="*/ 324 h 839"/>
                  <a:gd name="T8" fmla="*/ 844 w 844"/>
                  <a:gd name="T9" fmla="*/ 0 h 8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4"/>
                  <a:gd name="T16" fmla="*/ 0 h 839"/>
                  <a:gd name="T17" fmla="*/ 844 w 844"/>
                  <a:gd name="T18" fmla="*/ 839 h 8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4" h="839">
                    <a:moveTo>
                      <a:pt x="0" y="836"/>
                    </a:moveTo>
                    <a:cubicBezTo>
                      <a:pt x="74" y="837"/>
                      <a:pt x="148" y="839"/>
                      <a:pt x="236" y="805"/>
                    </a:cubicBezTo>
                    <a:cubicBezTo>
                      <a:pt x="324" y="771"/>
                      <a:pt x="444" y="711"/>
                      <a:pt x="528" y="631"/>
                    </a:cubicBezTo>
                    <a:cubicBezTo>
                      <a:pt x="612" y="551"/>
                      <a:pt x="688" y="429"/>
                      <a:pt x="741" y="324"/>
                    </a:cubicBezTo>
                    <a:cubicBezTo>
                      <a:pt x="794" y="219"/>
                      <a:pt x="819" y="109"/>
                      <a:pt x="844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37"/>
              <p:cNvSpPr>
                <a:spLocks noChangeShapeType="1"/>
              </p:cNvSpPr>
              <p:nvPr/>
            </p:nvSpPr>
            <p:spPr bwMode="auto">
              <a:xfrm flipV="1">
                <a:off x="1184" y="1641"/>
                <a:ext cx="0" cy="9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38"/>
              <p:cNvSpPr>
                <a:spLocks noChangeShapeType="1"/>
              </p:cNvSpPr>
              <p:nvPr/>
            </p:nvSpPr>
            <p:spPr bwMode="auto">
              <a:xfrm>
                <a:off x="1176" y="2572"/>
                <a:ext cx="9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7" name="Group 46"/>
            <p:cNvGrpSpPr>
              <a:grpSpLocks/>
            </p:cNvGrpSpPr>
            <p:nvPr/>
          </p:nvGrpSpPr>
          <p:grpSpPr bwMode="auto">
            <a:xfrm>
              <a:off x="3291" y="1669"/>
              <a:ext cx="1427" cy="1217"/>
              <a:chOff x="3291" y="1669"/>
              <a:chExt cx="1427" cy="1217"/>
            </a:xfrm>
          </p:grpSpPr>
          <p:sp>
            <p:nvSpPr>
              <p:cNvPr id="11278" name="Text Box 10"/>
              <p:cNvSpPr txBox="1">
                <a:spLocks noChangeArrowheads="1"/>
              </p:cNvSpPr>
              <p:nvPr/>
            </p:nvSpPr>
            <p:spPr bwMode="auto">
              <a:xfrm>
                <a:off x="3291" y="1925"/>
                <a:ext cx="40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charset="0"/>
                  </a:rPr>
                  <a:t>ln D</a:t>
                </a:r>
              </a:p>
            </p:txBody>
          </p:sp>
          <p:sp>
            <p:nvSpPr>
              <p:cNvPr id="11279" name="Text Box 11"/>
              <p:cNvSpPr txBox="1">
                <a:spLocks noChangeArrowheads="1"/>
              </p:cNvSpPr>
              <p:nvPr/>
            </p:nvSpPr>
            <p:spPr bwMode="auto">
              <a:xfrm>
                <a:off x="4043" y="2636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2000">
                    <a:latin typeface="Arial" charset="0"/>
                  </a:rPr>
                  <a:t>1/T</a:t>
                </a:r>
              </a:p>
            </p:txBody>
          </p:sp>
          <p:sp>
            <p:nvSpPr>
              <p:cNvPr id="11280" name="Line 43"/>
              <p:cNvSpPr>
                <a:spLocks noChangeShapeType="1"/>
              </p:cNvSpPr>
              <p:nvPr/>
            </p:nvSpPr>
            <p:spPr bwMode="auto">
              <a:xfrm>
                <a:off x="3851" y="1767"/>
                <a:ext cx="741" cy="70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Line 44"/>
              <p:cNvSpPr>
                <a:spLocks noChangeShapeType="1"/>
              </p:cNvSpPr>
              <p:nvPr/>
            </p:nvSpPr>
            <p:spPr bwMode="auto">
              <a:xfrm>
                <a:off x="3756" y="1669"/>
                <a:ext cx="0" cy="8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45"/>
              <p:cNvSpPr>
                <a:spLocks noChangeShapeType="1"/>
              </p:cNvSpPr>
              <p:nvPr/>
            </p:nvSpPr>
            <p:spPr bwMode="auto">
              <a:xfrm>
                <a:off x="3748" y="2572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3" name="Rectangle 31"/>
          <p:cNvSpPr>
            <a:spLocks noChangeArrowheads="1"/>
          </p:cNvSpPr>
          <p:nvPr/>
        </p:nvSpPr>
        <p:spPr bwMode="auto">
          <a:xfrm>
            <a:off x="2364619" y="389931"/>
            <a:ext cx="7940524" cy="18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r>
              <a:rPr lang="en-US" b="1">
                <a:latin typeface="Arial" charset="0"/>
              </a:rPr>
              <a:t>Example: </a:t>
            </a:r>
            <a:r>
              <a:rPr lang="en-US">
                <a:latin typeface="Arial" charset="0"/>
              </a:rPr>
              <a:t>At 300ºC the diffusion coefficient and activation energy for Cu in Si are </a:t>
            </a:r>
          </a:p>
          <a:p>
            <a:endParaRPr lang="en-US" sz="1200">
              <a:latin typeface="Arial" charset="0"/>
            </a:endParaRPr>
          </a:p>
          <a:p>
            <a:r>
              <a:rPr lang="en-US">
                <a:latin typeface="Arial" charset="0"/>
              </a:rPr>
              <a:t>	D(300ºC) = 7.8 x 10</a:t>
            </a:r>
            <a:r>
              <a:rPr lang="en-US" baseline="30000">
                <a:latin typeface="Arial" charset="0"/>
              </a:rPr>
              <a:t>-11</a:t>
            </a:r>
            <a:r>
              <a:rPr lang="en-US">
                <a:latin typeface="Arial" charset="0"/>
              </a:rPr>
              <a:t> m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/s</a:t>
            </a:r>
          </a:p>
          <a:p>
            <a:r>
              <a:rPr lang="en-US">
                <a:latin typeface="Arial" charset="0"/>
              </a:rPr>
              <a:t>	Q</a:t>
            </a:r>
            <a:r>
              <a:rPr lang="en-US" baseline="-25000">
                <a:latin typeface="Arial" charset="0"/>
              </a:rPr>
              <a:t>d</a:t>
            </a:r>
            <a:r>
              <a:rPr lang="en-US">
                <a:latin typeface="Arial" charset="0"/>
              </a:rPr>
              <a:t> = 41.5 kJ/mol</a:t>
            </a:r>
          </a:p>
          <a:p>
            <a:endParaRPr lang="en-US" sz="1200">
              <a:latin typeface="Arial" charset="0"/>
            </a:endParaRPr>
          </a:p>
          <a:p>
            <a:r>
              <a:rPr lang="en-US">
                <a:latin typeface="Arial" charset="0"/>
              </a:rPr>
              <a:t> What is the diffusion coefficient at 350ºC?</a:t>
            </a:r>
          </a:p>
        </p:txBody>
      </p:sp>
    </p:spTree>
    <p:extLst>
      <p:ext uri="{BB962C8B-B14F-4D97-AF65-F5344CB8AC3E}">
        <p14:creationId xmlns:p14="http://schemas.microsoft.com/office/powerpoint/2010/main" val="14536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95405" y="6404076"/>
            <a:ext cx="1180798" cy="3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32" tIns="45716" rIns="91432" bIns="45716" rtlCol="0" anchor="ctr"/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A009DA-E051-4DE7-870F-4FFB016AB89D}" type="slidenum">
              <a:rPr lang="en-US"/>
              <a:pPr/>
              <a:t>45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3" y="142875"/>
            <a:ext cx="7771190" cy="928688"/>
          </a:xfrm>
        </p:spPr>
        <p:txBody>
          <a:bodyPr/>
          <a:lstStyle/>
          <a:p>
            <a:r>
              <a:rPr lang="en-US" smtClean="0"/>
              <a:t>Example (cont.)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100036" y="3866555"/>
            <a:ext cx="8150678" cy="901898"/>
            <a:chOff x="363" y="2436"/>
            <a:chExt cx="5134" cy="568"/>
          </a:xfrm>
        </p:grpSpPr>
        <p:sp>
          <p:nvSpPr>
            <p:cNvPr id="12310" name="Rectangle 18"/>
            <p:cNvSpPr>
              <a:spLocks noChangeArrowheads="1"/>
            </p:cNvSpPr>
            <p:nvPr/>
          </p:nvSpPr>
          <p:spPr bwMode="auto">
            <a:xfrm>
              <a:off x="4759" y="2729"/>
              <a:ext cx="526" cy="234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19"/>
            <p:cNvSpPr>
              <a:spLocks noChangeArrowheads="1"/>
            </p:cNvSpPr>
            <p:nvPr/>
          </p:nvSpPr>
          <p:spPr bwMode="auto">
            <a:xfrm>
              <a:off x="4060" y="2726"/>
              <a:ext cx="528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13"/>
            <p:cNvSpPr>
              <a:spLocks noChangeArrowheads="1"/>
            </p:cNvSpPr>
            <p:nvPr/>
          </p:nvSpPr>
          <p:spPr bwMode="auto">
            <a:xfrm>
              <a:off x="364" y="2603"/>
              <a:ext cx="279" cy="23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363" y="2436"/>
            <a:ext cx="5134" cy="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2" name="Equation" r:id="rId4" imgW="4127500" imgH="457200" progId="Equation.3">
                    <p:embed/>
                  </p:oleObj>
                </mc:Choice>
                <mc:Fallback>
                  <p:oleObj name="Equation" r:id="rId4" imgW="4127500" imgH="457200" progId="Equation.3">
                    <p:embed/>
                    <p:pic>
                      <p:nvPicPr>
                        <p:cNvPr id="1229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2436"/>
                          <a:ext cx="5134" cy="5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5" name="Group 34"/>
          <p:cNvGrpSpPr>
            <a:grpSpLocks/>
          </p:cNvGrpSpPr>
          <p:nvPr/>
        </p:nvGrpSpPr>
        <p:grpSpPr bwMode="auto">
          <a:xfrm>
            <a:off x="1980597" y="1128118"/>
            <a:ext cx="4153203" cy="1125141"/>
            <a:chOff x="288" y="711"/>
            <a:chExt cx="2616" cy="708"/>
          </a:xfrm>
        </p:grpSpPr>
        <p:sp>
          <p:nvSpPr>
            <p:cNvPr id="12306" name="Rectangle 10"/>
            <p:cNvSpPr>
              <a:spLocks noChangeArrowheads="1"/>
            </p:cNvSpPr>
            <p:nvPr/>
          </p:nvSpPr>
          <p:spPr bwMode="auto">
            <a:xfrm>
              <a:off x="288" y="909"/>
              <a:ext cx="297" cy="279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Rectangle 11"/>
            <p:cNvSpPr>
              <a:spLocks noChangeArrowheads="1"/>
            </p:cNvSpPr>
            <p:nvPr/>
          </p:nvSpPr>
          <p:spPr bwMode="auto">
            <a:xfrm>
              <a:off x="753" y="914"/>
              <a:ext cx="279" cy="271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14"/>
            <p:cNvSpPr>
              <a:spLocks noChangeArrowheads="1"/>
            </p:cNvSpPr>
            <p:nvPr/>
          </p:nvSpPr>
          <p:spPr bwMode="auto">
            <a:xfrm>
              <a:off x="2037" y="1092"/>
              <a:ext cx="251" cy="252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15"/>
            <p:cNvSpPr>
              <a:spLocks noChangeArrowheads="1"/>
            </p:cNvSpPr>
            <p:nvPr/>
          </p:nvSpPr>
          <p:spPr bwMode="auto">
            <a:xfrm>
              <a:off x="2451" y="1092"/>
              <a:ext cx="242" cy="252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298" y="711"/>
            <a:ext cx="2606" cy="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3" name="Equation" r:id="rId6" imgW="1866900" imgH="508000" progId="Equation.3">
                    <p:embed/>
                  </p:oleObj>
                </mc:Choice>
                <mc:Fallback>
                  <p:oleObj name="Equation" r:id="rId6" imgW="1866900" imgH="508000" progId="Equation.3">
                    <p:embed/>
                    <p:pic>
                      <p:nvPicPr>
                        <p:cNvPr id="1229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" y="711"/>
                          <a:ext cx="2606" cy="7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550584" y="2500314"/>
            <a:ext cx="3277810" cy="1032867"/>
            <a:chOff x="647" y="1575"/>
            <a:chExt cx="2064" cy="651"/>
          </a:xfrm>
        </p:grpSpPr>
        <p:sp>
          <p:nvSpPr>
            <p:cNvPr id="12302" name="Rectangle 17"/>
            <p:cNvSpPr>
              <a:spLocks noChangeArrowheads="1"/>
            </p:cNvSpPr>
            <p:nvPr/>
          </p:nvSpPr>
          <p:spPr bwMode="auto">
            <a:xfrm>
              <a:off x="657" y="1575"/>
              <a:ext cx="2051" cy="306"/>
            </a:xfrm>
            <a:prstGeom prst="rect">
              <a:avLst/>
            </a:prstGeom>
            <a:solidFill>
              <a:srgbClr val="FFB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20"/>
            <p:cNvSpPr>
              <a:spLocks noChangeArrowheads="1"/>
            </p:cNvSpPr>
            <p:nvPr/>
          </p:nvSpPr>
          <p:spPr bwMode="auto">
            <a:xfrm>
              <a:off x="656" y="1597"/>
              <a:ext cx="15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latin typeface="Arial" charset="0"/>
                </a:rPr>
                <a:t>T</a:t>
              </a:r>
              <a:r>
                <a:rPr lang="en-US" baseline="-25000">
                  <a:latin typeface="Arial" charset="0"/>
                </a:rPr>
                <a:t>1 </a:t>
              </a:r>
              <a:r>
                <a:rPr lang="en-US">
                  <a:latin typeface="Arial" charset="0"/>
                </a:rPr>
                <a:t>= 273 + 300 = 573</a:t>
              </a:r>
              <a:r>
                <a:rPr lang="en-US" sz="800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K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660" y="1920"/>
              <a:ext cx="2051" cy="30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21"/>
            <p:cNvSpPr>
              <a:spLocks noChangeArrowheads="1"/>
            </p:cNvSpPr>
            <p:nvPr/>
          </p:nvSpPr>
          <p:spPr bwMode="auto">
            <a:xfrm>
              <a:off x="647" y="1912"/>
              <a:ext cx="15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T</a:t>
              </a:r>
              <a:r>
                <a:rPr lang="en-US" baseline="-25000">
                  <a:latin typeface="Arial" charset="0"/>
                </a:rPr>
                <a:t>2 </a:t>
              </a:r>
              <a:r>
                <a:rPr lang="en-US">
                  <a:latin typeface="Arial" charset="0"/>
                </a:rPr>
                <a:t>= 273 + 350 = 623</a:t>
              </a:r>
              <a:r>
                <a:rPr lang="en-US" sz="800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K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326822" y="5514084"/>
            <a:ext cx="4511524" cy="513457"/>
            <a:chOff x="506" y="3060"/>
            <a:chExt cx="2842" cy="324"/>
          </a:xfrm>
        </p:grpSpPr>
        <p:grpSp>
          <p:nvGrpSpPr>
            <p:cNvPr id="12298" name="Group 30"/>
            <p:cNvGrpSpPr>
              <a:grpSpLocks/>
            </p:cNvGrpSpPr>
            <p:nvPr/>
          </p:nvGrpSpPr>
          <p:grpSpPr bwMode="auto">
            <a:xfrm>
              <a:off x="1244" y="3060"/>
              <a:ext cx="1962" cy="324"/>
              <a:chOff x="1244" y="3060"/>
              <a:chExt cx="1962" cy="324"/>
            </a:xfrm>
          </p:grpSpPr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1293" y="3102"/>
                <a:ext cx="270" cy="234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Rectangle 7"/>
              <p:cNvSpPr>
                <a:spLocks noChangeArrowheads="1"/>
              </p:cNvSpPr>
              <p:nvPr/>
            </p:nvSpPr>
            <p:spPr bwMode="auto">
              <a:xfrm>
                <a:off x="1244" y="3060"/>
                <a:ext cx="1962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9" name="Text Box 29"/>
            <p:cNvSpPr txBox="1">
              <a:spLocks noChangeArrowheads="1"/>
            </p:cNvSpPr>
            <p:nvPr/>
          </p:nvSpPr>
          <p:spPr bwMode="auto">
            <a:xfrm>
              <a:off x="506" y="3066"/>
              <a:ext cx="284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</a:rPr>
                <a:t>	D</a:t>
              </a:r>
              <a:r>
                <a:rPr lang="en-US" baseline="-25000">
                  <a:latin typeface="Arial" charset="0"/>
                </a:rPr>
                <a:t>2 </a:t>
              </a:r>
              <a:r>
                <a:rPr lang="en-US">
                  <a:latin typeface="Arial" charset="0"/>
                </a:rPr>
                <a:t>= 15.7 x 10</a:t>
              </a:r>
              <a:r>
                <a:rPr lang="en-US" baseline="30000">
                  <a:latin typeface="Arial" charset="0"/>
                </a:rPr>
                <a:t>-11 </a:t>
              </a:r>
              <a:r>
                <a:rPr lang="en-US">
                  <a:latin typeface="Arial" charset="0"/>
                </a:rPr>
                <a:t>m</a:t>
              </a:r>
              <a:r>
                <a:rPr lang="en-US" baseline="30000">
                  <a:latin typeface="Arial" charset="0"/>
                </a:rPr>
                <a:t>2</a:t>
              </a:r>
              <a:r>
                <a:rPr lang="en-US">
                  <a:latin typeface="Arial" charset="0"/>
                </a:rPr>
                <a:t>/s</a:t>
              </a:r>
              <a:endParaRPr lang="en-US" sz="20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7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diffusion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Protein diffusivity in plasma is about 1e-7 cm</a:t>
            </a:r>
            <a:r>
              <a:rPr lang="en-US" baseline="30000" dirty="0" smtClean="0"/>
              <a:t>2</a:t>
            </a:r>
            <a:r>
              <a:rPr lang="en-US" dirty="0" smtClean="0"/>
              <a:t>/s. </a:t>
            </a:r>
          </a:p>
          <a:p>
            <a:r>
              <a:rPr lang="en-US" dirty="0" smtClean="0"/>
              <a:t>From edge of cell to center: 2.5 seconds</a:t>
            </a:r>
          </a:p>
          <a:p>
            <a:r>
              <a:rPr lang="en-US" dirty="0" smtClean="0"/>
              <a:t>Through tissue that is 0.02 mm thick: 27.7 hours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is a binary diffusion coefficient?</a:t>
            </a:r>
          </a:p>
          <a:p>
            <a:pPr lvl="1"/>
            <a:r>
              <a:rPr lang="en-US" dirty="0" smtClean="0"/>
              <a:t>Characterizes diffusion of one molecule in a solvent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Deffective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Incorporates: drag forces exerted by ECM and cells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324" y="6051665"/>
            <a:ext cx="258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1-D, 2-D, 3-D 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4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49715" y="214313"/>
            <a:ext cx="7771190" cy="857250"/>
          </a:xfrm>
        </p:spPr>
        <p:txBody>
          <a:bodyPr/>
          <a:lstStyle/>
          <a:p>
            <a:r>
              <a:rPr lang="en-US" sz="3800" b="1" dirty="0"/>
              <a:t>Diffusion / Convection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40565" y="1285876"/>
            <a:ext cx="9352722" cy="4810125"/>
          </a:xfrm>
        </p:spPr>
        <p:txBody>
          <a:bodyPr>
            <a:normAutofit/>
          </a:bodyPr>
          <a:lstStyle/>
          <a:p>
            <a:r>
              <a:rPr lang="en-US" dirty="0" smtClean="0"/>
              <a:t>A protein molecule of diffusion coefficient 10</a:t>
            </a:r>
            <a:r>
              <a:rPr lang="en-US" baseline="30000" dirty="0" smtClean="0"/>
              <a:t>-7</a:t>
            </a:r>
            <a:r>
              <a:rPr lang="en-US" dirty="0" smtClean="0"/>
              <a:t> cm</a:t>
            </a:r>
            <a:r>
              <a:rPr lang="en-US" baseline="30000" dirty="0" smtClean="0"/>
              <a:t>2</a:t>
            </a:r>
            <a:r>
              <a:rPr lang="en-US" dirty="0" smtClean="0"/>
              <a:t> /s will diffuse from edge to center of a 20 um diameter cell in 2.5 s.</a:t>
            </a:r>
          </a:p>
          <a:p>
            <a:r>
              <a:rPr lang="en-US" dirty="0" smtClean="0"/>
              <a:t>A protein molecule of diffusion coefficient 10</a:t>
            </a:r>
            <a:r>
              <a:rPr lang="en-US" baseline="30000" dirty="0" smtClean="0"/>
              <a:t>-7</a:t>
            </a:r>
            <a:r>
              <a:rPr lang="en-US" dirty="0" smtClean="0"/>
              <a:t> cm</a:t>
            </a:r>
            <a:r>
              <a:rPr lang="en-US" baseline="30000" dirty="0" smtClean="0"/>
              <a:t>2</a:t>
            </a:r>
            <a:r>
              <a:rPr lang="en-US" dirty="0" smtClean="0"/>
              <a:t> /s will diffuse through 2mm thick tissue in 27.7 h.</a:t>
            </a:r>
          </a:p>
          <a:p>
            <a:r>
              <a:rPr lang="en-US" dirty="0" smtClean="0"/>
              <a:t>Diffusion – short distances</a:t>
            </a:r>
          </a:p>
          <a:p>
            <a:pPr lvl="1"/>
            <a:r>
              <a:rPr lang="en-US" dirty="0" smtClean="0"/>
              <a:t>How far from blood vessel can oxygen transport by diffusion</a:t>
            </a:r>
          </a:p>
          <a:p>
            <a:r>
              <a:rPr lang="en-US" dirty="0" smtClean="0"/>
              <a:t>Convection – long distances</a:t>
            </a:r>
          </a:p>
          <a:p>
            <a:pPr lvl="1"/>
            <a:r>
              <a:rPr lang="en-US" dirty="0" smtClean="0"/>
              <a:t>Do all bugs need a pumping heart?</a:t>
            </a:r>
          </a:p>
          <a:p>
            <a:pPr lvl="1"/>
            <a:r>
              <a:rPr lang="en-US" dirty="0" smtClean="0"/>
              <a:t>Are there bugs without hearts?</a:t>
            </a:r>
          </a:p>
          <a:p>
            <a:pPr lvl="1"/>
            <a:r>
              <a:rPr lang="en-US" dirty="0" smtClean="0"/>
              <a:t>What kind of hearts are there in bugs?</a:t>
            </a:r>
          </a:p>
        </p:txBody>
      </p:sp>
    </p:spTree>
    <p:extLst>
      <p:ext uri="{BB962C8B-B14F-4D97-AF65-F5344CB8AC3E}">
        <p14:creationId xmlns:p14="http://schemas.microsoft.com/office/powerpoint/2010/main" val="38638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6.6.5: The </a:t>
            </a:r>
            <a:r>
              <a:rPr lang="en-US" dirty="0" err="1" smtClean="0"/>
              <a:t>Wilkie</a:t>
            </a:r>
            <a:r>
              <a:rPr lang="en-US" dirty="0" smtClean="0"/>
              <a:t>-Chang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problem 6.1.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99272" y="3079577"/>
                <a:ext cx="4193456" cy="698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=7.4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.6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=2.26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72" y="3079577"/>
                <a:ext cx="4193456" cy="6988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9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Stoke’s</a:t>
            </a:r>
            <a:r>
              <a:rPr lang="en-US" dirty="0" smtClean="0"/>
              <a:t>-Einstein Equation: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Regarding calculating D2 at T2, knowing either D1 and T1, is there another way we can do this using the SE equation?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21506" name="Picture 2" descr="https://www.embl.de/eamnet/frap/assets/images/einstein-sto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64" y="2251680"/>
            <a:ext cx="25622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99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bar</a:t>
            </a:r>
            <a:r>
              <a:rPr lang="en-US" dirty="0" smtClean="0"/>
              <a:t> = denominator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1219201"/>
            <a:ext cx="79121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0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frictional drag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low Reynold‘s #s, the drag force is (K is translation tensor; v = velocity):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1987" y="2776718"/>
                <a:ext cx="862300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𝑑𝑟𝑎𝑔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𝑐𝑜𝑒𝑓𝑓𝑖𝑐𝑖𝑒𝑛𝑡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87" y="2776718"/>
                <a:ext cx="8623002" cy="518604"/>
              </a:xfrm>
              <a:prstGeom prst="rect">
                <a:avLst/>
              </a:prstGeom>
              <a:blipFill>
                <a:blip r:embed="rId2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43704" y="3264189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f11=“f1”=f22=“f2”=f33=“f3”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522" y="2291296"/>
            <a:ext cx="754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is a symmetric tensor and the components thereof are friction coefficients </a:t>
            </a:r>
            <a:r>
              <a:rPr lang="en-US" dirty="0" err="1"/>
              <a:t>f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943704" y="3768458"/>
            <a:ext cx="10802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solving for the fs when </a:t>
            </a:r>
            <a:r>
              <a:rPr lang="en-US" dirty="0" err="1"/>
              <a:t>Det</a:t>
            </a:r>
            <a:r>
              <a:rPr lang="en-US" dirty="0"/>
              <a:t>(</a:t>
            </a:r>
            <a:r>
              <a:rPr lang="en-US" b="1" dirty="0"/>
              <a:t>K – </a:t>
            </a:r>
            <a:r>
              <a:rPr lang="en-US" dirty="0" err="1"/>
              <a:t>f</a:t>
            </a:r>
            <a:r>
              <a:rPr lang="en-US" b="1" dirty="0" err="1"/>
              <a:t>I</a:t>
            </a:r>
            <a:r>
              <a:rPr lang="en-US" dirty="0"/>
              <a:t>)</a:t>
            </a:r>
            <a:r>
              <a:rPr lang="en-US" b="1" dirty="0"/>
              <a:t> = 0 </a:t>
            </a:r>
            <a:r>
              <a:rPr lang="en-US" dirty="0" smtClean="0"/>
              <a:t>(f</a:t>
            </a:r>
            <a:r>
              <a:rPr lang="en-US" baseline="-25000" dirty="0" smtClean="0"/>
              <a:t>1</a:t>
            </a:r>
            <a:r>
              <a:rPr lang="en-US" dirty="0" smtClean="0"/>
              <a:t> =f</a:t>
            </a:r>
            <a:r>
              <a:rPr lang="en-US" baseline="-25000" dirty="0" smtClean="0"/>
              <a:t>2</a:t>
            </a:r>
            <a:r>
              <a:rPr lang="en-US" dirty="0" smtClean="0"/>
              <a:t> =</a:t>
            </a:r>
            <a:r>
              <a:rPr lang="en-US" dirty="0"/>
              <a:t>f</a:t>
            </a:r>
            <a:r>
              <a:rPr lang="en-US" baseline="-25000" dirty="0"/>
              <a:t>3 </a:t>
            </a:r>
            <a:r>
              <a:rPr lang="en-US" baseline="-25000" dirty="0" err="1"/>
              <a:t>etc</a:t>
            </a:r>
            <a:r>
              <a:rPr lang="en-US" dirty="0"/>
              <a:t> for an isotropic body</a:t>
            </a:r>
            <a:r>
              <a:rPr lang="en-US" b="1" dirty="0"/>
              <a:t>) </a:t>
            </a:r>
            <a:r>
              <a:rPr lang="en-US" dirty="0" smtClean="0"/>
              <a:t>we obtain the non-zero values.</a:t>
            </a:r>
            <a:endParaRPr lang="en-US" b="1" dirty="0"/>
          </a:p>
          <a:p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dirty="0"/>
              <a:t>fs </a:t>
            </a:r>
            <a:r>
              <a:rPr lang="en-US" i="1" dirty="0"/>
              <a:t> are </a:t>
            </a:r>
            <a:r>
              <a:rPr lang="en-US" dirty="0"/>
              <a:t>eigenvalues.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43704" y="4414789"/>
            <a:ext cx="9987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fbar</a:t>
            </a:r>
            <a:r>
              <a:rPr lang="en-US" dirty="0" smtClean="0"/>
              <a:t> </a:t>
            </a:r>
            <a:r>
              <a:rPr lang="en-US" dirty="0"/>
              <a:t>= average = the harmonic mean:</a:t>
            </a:r>
          </a:p>
          <a:p>
            <a:r>
              <a:rPr lang="en-US" dirty="0"/>
              <a:t>1/</a:t>
            </a:r>
            <a:r>
              <a:rPr lang="en-US" dirty="0" err="1"/>
              <a:t>f</a:t>
            </a:r>
            <a:r>
              <a:rPr lang="en-US" baseline="-25000" dirty="0" err="1"/>
              <a:t>bar</a:t>
            </a:r>
            <a:r>
              <a:rPr lang="en-US" dirty="0"/>
              <a:t> = 1/3(1/f</a:t>
            </a:r>
            <a:r>
              <a:rPr lang="en-US" baseline="-25000" dirty="0"/>
              <a:t>1</a:t>
            </a:r>
            <a:r>
              <a:rPr lang="en-US" dirty="0"/>
              <a:t> + 1/f</a:t>
            </a:r>
            <a:r>
              <a:rPr lang="en-US" baseline="-25000" dirty="0"/>
              <a:t>2</a:t>
            </a:r>
            <a:r>
              <a:rPr lang="en-US" dirty="0"/>
              <a:t> + 1/f</a:t>
            </a:r>
            <a:r>
              <a:rPr lang="en-US" baseline="-25000" dirty="0"/>
              <a:t>3 </a:t>
            </a:r>
            <a:r>
              <a:rPr lang="en-US" dirty="0"/>
              <a:t>+…)</a:t>
            </a:r>
          </a:p>
          <a:p>
            <a:r>
              <a:rPr lang="en-US" b="1" dirty="0"/>
              <a:t>Note that for a sphere f = 6</a:t>
            </a:r>
            <a:r>
              <a:rPr lang="az-Cyrl-AZ" b="1" dirty="0"/>
              <a:t>ᴫ</a:t>
            </a:r>
            <a:r>
              <a:rPr lang="el-GR" b="1" dirty="0"/>
              <a:t>μ</a:t>
            </a:r>
            <a:r>
              <a:rPr lang="en-US" b="1" dirty="0"/>
              <a:t>R… sound familiar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943703" y="5216259"/>
            <a:ext cx="1132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Eigenvectors are scalable and translatable… v(A-</a:t>
            </a:r>
            <a:r>
              <a:rPr lang="el-GR" dirty="0"/>
              <a:t> λ</a:t>
            </a:r>
            <a:r>
              <a:rPr lang="en-US" dirty="0"/>
              <a:t>?)=</a:t>
            </a:r>
            <a:r>
              <a:rPr lang="en-US" b="1" dirty="0"/>
              <a:t>0…  v(A-</a:t>
            </a:r>
            <a:r>
              <a:rPr lang="el-GR" dirty="0"/>
              <a:t> λ</a:t>
            </a:r>
            <a:r>
              <a:rPr lang="en-US" b="1" dirty="0"/>
              <a:t>I</a:t>
            </a:r>
            <a:r>
              <a:rPr lang="en-US" dirty="0"/>
              <a:t>)=</a:t>
            </a:r>
            <a:r>
              <a:rPr lang="en-US" b="1" dirty="0" smtClean="0"/>
              <a:t>0 (these vectors (v) are not velocity vectors)</a:t>
            </a:r>
            <a:endParaRPr lang="en-US" b="1" dirty="0"/>
          </a:p>
          <a:p>
            <a:r>
              <a:rPr lang="en-US" dirty="0"/>
              <a:t>These are the eigenvalues and are the friction coefficients. The only non-zero solutions are calc. via the det.</a:t>
            </a:r>
          </a:p>
        </p:txBody>
      </p:sp>
      <p:pic>
        <p:nvPicPr>
          <p:cNvPr id="10" name="Picture 8" descr="Image result for matrix determin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75" y="5867170"/>
            <a:ext cx="2343440" cy="9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26926"/>
            <a:ext cx="8211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8.30.18: Skip this slide for now. We will go over eigenvectors more in a future chapter.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2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1"/>
            <a:ext cx="10515600" cy="1325563"/>
          </a:xfrm>
        </p:spPr>
        <p:txBody>
          <a:bodyPr/>
          <a:lstStyle/>
          <a:p>
            <a:r>
              <a:rPr lang="en-US" dirty="0" smtClean="0"/>
              <a:t>Skip this for this semester for the sake of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n-US" dirty="0"/>
              <a:t> vs </a:t>
            </a:r>
            <a:r>
              <a:rPr lang="el-GR" dirty="0"/>
              <a:t>Σ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Harmonic mean = 1/A</a:t>
            </a:r>
          </a:p>
          <a:p>
            <a:r>
              <a:rPr lang="en-US" dirty="0" smtClean="0"/>
              <a:t>Geometric mean   G=</a:t>
            </a:r>
            <a:r>
              <a:rPr lang="en-US" dirty="0" err="1" smtClean="0"/>
              <a:t>sqrt</a:t>
            </a:r>
            <a:r>
              <a:rPr lang="en-US" dirty="0" smtClean="0"/>
              <a:t>(AH) </a:t>
            </a:r>
          </a:p>
          <a:p>
            <a:r>
              <a:rPr lang="en-US" dirty="0" smtClean="0"/>
              <a:t>Arithmetic mean = 1/H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54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6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using diffusion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Nanoparticle Tracking Analysis (NTA)</a:t>
            </a:r>
          </a:p>
          <a:p>
            <a:r>
              <a:rPr lang="en-US" dirty="0" smtClean="0"/>
              <a:t>Dynamic Light Scattering (DLS)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824" y="5661914"/>
            <a:ext cx="5897776" cy="686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smtClean="0"/>
              <a:t>500-step random walk.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The walk begins at coordinates </a:t>
            </a:r>
            <a:r>
              <a:rPr lang="en-US" sz="1500" i="1" dirty="0" smtClean="0"/>
              <a:t>x </a:t>
            </a:r>
            <a:r>
              <a:rPr lang="en-US" sz="1500" dirty="0" smtClean="0"/>
              <a:t>= 0, </a:t>
            </a:r>
            <a:r>
              <a:rPr lang="en-US" sz="1500" i="1" dirty="0" smtClean="0"/>
              <a:t>y </a:t>
            </a:r>
            <a:r>
              <a:rPr lang="en-US" sz="1500" dirty="0" smtClean="0"/>
              <a:t>= 0 denoted by the “</a:t>
            </a:r>
            <a:r>
              <a:rPr lang="en-US" sz="1500" dirty="0" smtClean="0"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en-US" sz="1500" dirty="0" smtClean="0"/>
              <a:t>” and ends in the upper right hand quadrant denoted by “X”. The arrow represents the</a:t>
            </a:r>
            <a:r>
              <a:rPr lang="en-US" sz="1500" b="1" dirty="0" smtClean="0"/>
              <a:t> net </a:t>
            </a:r>
            <a:r>
              <a:rPr lang="en-US" sz="1500" dirty="0" smtClean="0"/>
              <a:t>displacement.</a:t>
            </a:r>
            <a:endParaRPr lang="en-US" sz="1500" dirty="0"/>
          </a:p>
        </p:txBody>
      </p:sp>
      <p:pic>
        <p:nvPicPr>
          <p:cNvPr id="5" name="Picture 5" descr="AAEAHU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0400" y="2629183"/>
            <a:ext cx="3498561" cy="303273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0" y="5110988"/>
            <a:ext cx="493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https://www.youtube.com/watch?v=65k3fX2X7pQ</a:t>
            </a:r>
          </a:p>
        </p:txBody>
      </p:sp>
      <p:pic>
        <p:nvPicPr>
          <p:cNvPr id="7" name="65k3fX2X7p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55516" y="2404301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1133" y="1640959"/>
            <a:ext cx="490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if the paths cross during the video?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-228600"/>
            <a:ext cx="120650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Light Scattering: Skipping DLS this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thumb/4/43/DLS.svg/350px-DL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97399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1" y="3733800"/>
            <a:ext cx="14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Wikipedia.org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1" y="6400800"/>
            <a:ext cx="2895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http://www.nano.wustl.edu/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914" t="17005" r="64347" b="3777"/>
          <a:stretch/>
        </p:blipFill>
        <p:spPr>
          <a:xfrm>
            <a:off x="5719712" y="914400"/>
            <a:ext cx="5105400" cy="523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999" y="5827217"/>
            <a:ext cx="78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you get size out of this </a:t>
            </a:r>
            <a:r>
              <a:rPr lang="en-US" dirty="0" smtClean="0"/>
              <a:t>Information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this size </a:t>
            </a:r>
            <a:r>
              <a:rPr lang="en-US" dirty="0" smtClean="0"/>
              <a:t>based </a:t>
            </a:r>
            <a:r>
              <a:rPr lang="en-US" dirty="0"/>
              <a:t>on?</a:t>
            </a:r>
          </a:p>
          <a:p>
            <a:r>
              <a:rPr lang="en-US" dirty="0"/>
              <a:t>What limitations are there </a:t>
            </a:r>
            <a:r>
              <a:rPr lang="en-US" dirty="0" err="1" smtClean="0"/>
              <a:t>whencalculating</a:t>
            </a:r>
            <a:r>
              <a:rPr lang="en-US" dirty="0" smtClean="0"/>
              <a:t> </a:t>
            </a:r>
            <a:r>
              <a:rPr lang="en-US" dirty="0"/>
              <a:t>diameters from intensities?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4933" y="668867"/>
            <a:ext cx="459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Y-axis ranges from 0 to 1 (meaning of 0 and 1?)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54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6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9573" y="4479786"/>
            <a:ext cx="13177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Important rhetorical questions:</a:t>
            </a:r>
          </a:p>
          <a:p>
            <a:r>
              <a:rPr lang="en-US" dirty="0" smtClean="0"/>
              <a:t>If </a:t>
            </a:r>
            <a:r>
              <a:rPr lang="en-US" dirty="0"/>
              <a:t>the size of the particle were </a:t>
            </a:r>
            <a:r>
              <a:rPr lang="en-US" dirty="0" smtClean="0"/>
              <a:t>much smaller </a:t>
            </a:r>
            <a:r>
              <a:rPr lang="en-US" dirty="0"/>
              <a:t>than the wavelength of the light being used to see it</a:t>
            </a:r>
            <a:r>
              <a:rPr lang="en-US" dirty="0" smtClean="0"/>
              <a:t>, what </a:t>
            </a:r>
            <a:r>
              <a:rPr lang="en-US" dirty="0"/>
              <a:t>happens?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this phenomenon called? How can you estimate the diameter of it</a:t>
            </a:r>
            <a:r>
              <a:rPr lang="en-US" dirty="0" smtClean="0"/>
              <a:t>? What </a:t>
            </a:r>
            <a:r>
              <a:rPr lang="en-US" dirty="0"/>
              <a:t>does this size mean?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the particle being measured were actually a rod?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the </a:t>
            </a:r>
            <a:r>
              <a:rPr lang="en-US" dirty="0" smtClean="0"/>
              <a:t>distribution of </a:t>
            </a:r>
            <a:r>
              <a:rPr lang="en-US" dirty="0"/>
              <a:t>sizes were heterogeneous (i.e., limitations</a:t>
            </a:r>
            <a:r>
              <a:rPr lang="en-US" dirty="0" smtClean="0"/>
              <a:t>?) in the context of NTA vs DLS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706" y="122237"/>
            <a:ext cx="796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calculate diameter of particles using data obtained from </a:t>
            </a:r>
            <a:r>
              <a:rPr lang="en-US" b="1" dirty="0"/>
              <a:t>a</a:t>
            </a:r>
            <a:r>
              <a:rPr lang="en-US" b="1" dirty="0" smtClean="0"/>
              <a:t> video</a:t>
            </a:r>
          </a:p>
          <a:p>
            <a:r>
              <a:rPr lang="en-US" b="1" dirty="0" smtClean="0"/>
              <a:t>Stokes-Einstein Equation</a:t>
            </a:r>
          </a:p>
          <a:p>
            <a:r>
              <a:rPr lang="en-US" b="1" dirty="0" smtClean="0"/>
              <a:t>Raleigh Scattering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42444" y="2214839"/>
            <a:ext cx="203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Mean Square?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28189" y="3288195"/>
            <a:ext cx="186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Geometric mean?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1318" y="3310514"/>
                <a:ext cx="2163669" cy="2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18" y="3310514"/>
                <a:ext cx="2163669" cy="27802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371515" y="3288195"/>
            <a:ext cx="30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to the outliers?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48864" y="1946888"/>
                <a:ext cx="407521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64" y="1946888"/>
                <a:ext cx="4075218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4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50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book with more 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FYI: examples given in slides that are not “Problems” at the back of the chapter are also fair game for exams.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Figure 6.6</a:t>
            </a:r>
            <a:r>
              <a:rPr lang="en-US" smtClean="0"/>
              <a:t>    Diffusion through a small rectangular volume of area </a:t>
            </a:r>
            <a:r>
              <a:rPr lang="en-US" i="1" smtClean="0"/>
              <a:t>A </a:t>
            </a:r>
            <a:r>
              <a:rPr lang="en-US" smtClean="0"/>
              <a:t>and thickness </a:t>
            </a:r>
            <a:r>
              <a:rPr lang="en-US" smtClean="0">
                <a:latin typeface="Arial Unicode MS" pitchFamily="1" charset="0"/>
                <a:cs typeface="Arial Unicode MS" pitchFamily="1" charset="0"/>
              </a:rPr>
              <a:t>∆</a:t>
            </a:r>
            <a:r>
              <a:rPr lang="en-US" i="1" smtClean="0"/>
              <a:t>x</a:t>
            </a:r>
            <a:r>
              <a:rPr lang="en-US" smtClean="0"/>
              <a:t>.</a:t>
            </a:r>
          </a:p>
        </p:txBody>
      </p:sp>
      <p:pic>
        <p:nvPicPr>
          <p:cNvPr id="13315" name="Picture 3" descr="AAEAHWO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270" y="1690688"/>
            <a:ext cx="7123113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2262" y="166255"/>
            <a:ext cx="916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6.7: Steady-state diffusion in one dimension                                                 Rectangular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/>
              <a:t>Schematic of steady diffusion across a membrane of thickness </a:t>
            </a:r>
            <a:r>
              <a:rPr lang="en-US" sz="2800" i="1" dirty="0"/>
              <a:t>L </a:t>
            </a:r>
            <a:r>
              <a:rPr lang="en-US" sz="2800" dirty="0"/>
              <a:t>that separates two well-mixed solutions. For this situation </a:t>
            </a:r>
            <a:r>
              <a:rPr lang="en-US" sz="2800" dirty="0">
                <a:sym typeface="Symbol" pitchFamily="18" charset="2"/>
              </a:rPr>
              <a:t></a:t>
            </a:r>
            <a:r>
              <a:rPr lang="en-US" sz="2800" dirty="0"/>
              <a:t> &lt; 1.</a:t>
            </a:r>
          </a:p>
        </p:txBody>
      </p:sp>
      <p:pic>
        <p:nvPicPr>
          <p:cNvPr id="14339" name="Picture 3" descr="AAEAHWP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508" y="1752601"/>
            <a:ext cx="2235200" cy="4525963"/>
          </a:xfrm>
          <a:noFill/>
          <a:ln>
            <a:miter lim="800000"/>
            <a:headEnd/>
            <a:tailEnd/>
          </a:ln>
        </p:spPr>
      </p:pic>
      <p:sp>
        <p:nvSpPr>
          <p:cNvPr id="2" name="AutoShape 2" descr="https://mail.google.com/mail/u/0/?ui=2&amp;ik=abe8467c4a&amp;view=fimg&amp;th=158adf1693551986&amp;attid=0.1.1&amp;disp=emb&amp;attbid=ANGjdJ8tNK3QSOVrlFBLCA-T3QTepzerju1hKn9V9KwUaGbQ8m6xn0zfMql7ixvzk51AjZF5kNJN6Jin7x_bxHzwFHkc0qSyFIftL3ZAhU9I5kDcNLMJaFCAzzP4tbE&amp;sz=s0-l75-ft&amp;ats=1480387033705&amp;rm=158adf1693551986&amp;zw&amp;atsh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14800" y="1600200"/>
            <a:ext cx="1476364" cy="941388"/>
            <a:chOff x="3347" y="1145"/>
            <a:chExt cx="1135" cy="579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393" y="1145"/>
            <a:ext cx="103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Equation" r:id="rId5" imgW="812447" imgH="418918" progId="Equation.3">
                    <p:embed/>
                  </p:oleObj>
                </mc:Choice>
                <mc:Fallback>
                  <p:oleObj name="Equation" r:id="rId5" imgW="812447" imgH="418918" progId="Equation.3">
                    <p:embed/>
                    <p:pic>
                      <p:nvPicPr>
                        <p:cNvPr id="1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" y="1145"/>
                          <a:ext cx="1033" cy="5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347" y="1145"/>
              <a:ext cx="1135" cy="579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5715000" y="1752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/>
              <a:t>Schematic of steady diffusion across a membrane of thickness </a:t>
            </a:r>
            <a:r>
              <a:rPr lang="en-US" sz="2800" i="1" dirty="0"/>
              <a:t>L </a:t>
            </a:r>
            <a:r>
              <a:rPr lang="en-US" sz="2800" dirty="0"/>
              <a:t>that separates two well-mixed solutions. For this situation </a:t>
            </a:r>
            <a:r>
              <a:rPr lang="en-US" sz="2800" dirty="0">
                <a:sym typeface="Symbol" pitchFamily="18" charset="2"/>
              </a:rPr>
              <a:t></a:t>
            </a:r>
            <a:r>
              <a:rPr lang="en-US" sz="2800" dirty="0"/>
              <a:t> &lt; 1.</a:t>
            </a:r>
          </a:p>
        </p:txBody>
      </p:sp>
      <p:pic>
        <p:nvPicPr>
          <p:cNvPr id="14339" name="Picture 3" descr="AAEAHWP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508" y="1752601"/>
            <a:ext cx="2235200" cy="4525963"/>
          </a:xfrm>
          <a:noFill/>
          <a:ln>
            <a:miter lim="800000"/>
            <a:headEnd/>
            <a:tailEnd/>
          </a:ln>
        </p:spPr>
      </p:pic>
      <p:sp>
        <p:nvSpPr>
          <p:cNvPr id="2" name="AutoShape 2" descr="https://mail.google.com/mail/u/0/?ui=2&amp;ik=abe8467c4a&amp;view=fimg&amp;th=158adf1693551986&amp;attid=0.1.1&amp;disp=emb&amp;attbid=ANGjdJ8tNK3QSOVrlFBLCA-T3QTepzerju1hKn9V9KwUaGbQ8m6xn0zfMql7ixvzk51AjZF5kNJN6Jin7x_bxHzwFHkc0qSyFIftL3ZAhU9I5kDcNLMJaFCAzzP4tbE&amp;sz=s0-l75-ft&amp;ats=1480387033705&amp;rm=158adf1693551986&amp;zw&amp;atsh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3657600" cy="4876800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14800" y="1600200"/>
            <a:ext cx="1476364" cy="941388"/>
            <a:chOff x="3347" y="1145"/>
            <a:chExt cx="1135" cy="579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393" y="1145"/>
            <a:ext cx="103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2" name="Equation" r:id="rId6" imgW="812447" imgH="418918" progId="Equation.3">
                    <p:embed/>
                  </p:oleObj>
                </mc:Choice>
                <mc:Fallback>
                  <p:oleObj name="Equation" r:id="rId6" imgW="812447" imgH="418918" progId="Equation.3">
                    <p:embed/>
                    <p:pic>
                      <p:nvPicPr>
                        <p:cNvPr id="1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" y="1145"/>
                          <a:ext cx="1033" cy="5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347" y="1145"/>
              <a:ext cx="1135" cy="579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5715000" y="1752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Diffusion through a two-layer laminate. Each layer is described by a separate diffusion coefficient.</a:t>
            </a:r>
          </a:p>
        </p:txBody>
      </p:sp>
      <p:pic>
        <p:nvPicPr>
          <p:cNvPr id="16387" name="Picture 3" descr="AAEAHWR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1"/>
            <a:ext cx="4845050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62200" y="3886201"/>
            <a:ext cx="1394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Acellular</a:t>
            </a:r>
          </a:p>
          <a:p>
            <a:r>
              <a:rPr lang="en-US" dirty="0"/>
              <a:t>Elastic artery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2819400"/>
            <a:ext cx="1632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Cellular</a:t>
            </a:r>
          </a:p>
          <a:p>
            <a:r>
              <a:rPr lang="en-US" dirty="0"/>
              <a:t>Smooth muscle</a:t>
            </a:r>
          </a:p>
          <a:p>
            <a:r>
              <a:rPr lang="en-US" dirty="0"/>
              <a:t>cell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5209" y="1621367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4380" y="4902180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9051" y="2133601"/>
            <a:ext cx="16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Determine C(x)</a:t>
            </a:r>
          </a:p>
          <a:p>
            <a:r>
              <a:rPr lang="en-US" dirty="0"/>
              <a:t>Determine N(x)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778924" y="4596938"/>
            <a:ext cx="5112327" cy="305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91251" y="456489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</a:t>
            </a:r>
            <a:r>
              <a:rPr lang="en-US" b="1" baseline="-25000" dirty="0" err="1" smtClean="0"/>
              <a:t>f</a:t>
            </a:r>
            <a:endParaRPr lang="en-US" b="1" baseline="-250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34692" y="3279437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C(x=0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)=</a:t>
            </a:r>
            <a:r>
              <a:rPr lang="en-US" sz="16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ΦCo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78962" y="381462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C(x=L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)=ΦC</a:t>
            </a:r>
            <a:r>
              <a:rPr lang="en-US" sz="1600" b="1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756" y="157942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Diffusion through a two-layer laminate. Each layer is described by a separate diffusion coefficient.</a:t>
            </a:r>
          </a:p>
        </p:txBody>
      </p:sp>
      <p:pic>
        <p:nvPicPr>
          <p:cNvPr id="16387" name="Picture 3" descr="AAEAHWR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1"/>
            <a:ext cx="4845050" cy="4525963"/>
          </a:xfr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62200" y="3886201"/>
            <a:ext cx="1394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Acellular</a:t>
            </a:r>
          </a:p>
          <a:p>
            <a:r>
              <a:rPr lang="en-US" dirty="0"/>
              <a:t>Elastic artery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2819400"/>
            <a:ext cx="1632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Cellular</a:t>
            </a:r>
          </a:p>
          <a:p>
            <a:r>
              <a:rPr lang="en-US" dirty="0"/>
              <a:t>Smooth muscle</a:t>
            </a:r>
          </a:p>
          <a:p>
            <a:r>
              <a:rPr lang="en-US" dirty="0"/>
              <a:t>cell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5209" y="1621367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4380" y="4902180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9051" y="2133601"/>
            <a:ext cx="16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Determine C(x)</a:t>
            </a:r>
          </a:p>
          <a:p>
            <a:r>
              <a:rPr lang="en-US" dirty="0"/>
              <a:t>Determine N(x)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29400" y="2924104"/>
            <a:ext cx="1476364" cy="941388"/>
            <a:chOff x="3347" y="1145"/>
            <a:chExt cx="1135" cy="579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393" y="1145"/>
            <a:ext cx="103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Equation" r:id="rId5" imgW="812447" imgH="418918" progId="Equation.3">
                    <p:embed/>
                  </p:oleObj>
                </mc:Choice>
                <mc:Fallback>
                  <p:oleObj name="Equation" r:id="rId5" imgW="812447" imgH="418918" progId="Equation.3">
                    <p:embed/>
                    <p:pic>
                      <p:nvPicPr>
                        <p:cNvPr id="1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" y="1145"/>
                          <a:ext cx="1033" cy="5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347" y="1145"/>
              <a:ext cx="1135" cy="579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8382000" y="3281065"/>
            <a:ext cx="457200" cy="258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7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00600" y="1066800"/>
            <a:ext cx="2514600" cy="1295400"/>
            <a:chOff x="838200" y="2819400"/>
            <a:chExt cx="7913688" cy="3543300"/>
          </a:xfrm>
        </p:grpSpPr>
        <p:pic>
          <p:nvPicPr>
            <p:cNvPr id="5" name="Picture 4" descr="diffus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2819400"/>
              <a:ext cx="7913688" cy="3543300"/>
            </a:xfrm>
            <a:prstGeom prst="rect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828800" y="4648200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505200" y="48006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096000" y="5029200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772400" y="51816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5" name="Picture 3" descr="AAEAHWJ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2" y="1066800"/>
            <a:ext cx="1355377" cy="1295400"/>
          </a:xfrm>
          <a:noFill/>
          <a:ln>
            <a:miter lim="800000"/>
            <a:headEnd/>
            <a:tailEnd/>
          </a:ln>
        </p:spPr>
      </p:pic>
      <p:graphicFrame>
        <p:nvGraphicFramePr>
          <p:cNvPr id="27650" name="Object 2"/>
          <p:cNvGraphicFramePr>
            <a:graphicFrameLocks noChangeAspect="1"/>
          </p:cNvGraphicFramePr>
          <p:nvPr>
            <p:extLst/>
          </p:nvPr>
        </p:nvGraphicFramePr>
        <p:xfrm>
          <a:off x="4106689" y="3193986"/>
          <a:ext cx="3886200" cy="5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6" imgW="1587500" imgH="241300" progId="">
                  <p:embed/>
                </p:oleObj>
              </mc:Choice>
              <mc:Fallback>
                <p:oleObj name="Equation" r:id="rId6" imgW="1587500" imgH="241300" progId="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689" y="3193986"/>
                        <a:ext cx="3886200" cy="582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30183" y="1600200"/>
            <a:ext cx="2011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 ≡ Ordinary diffusion</a:t>
            </a:r>
            <a:br>
              <a:rPr lang="en-US" sz="1600" dirty="0"/>
            </a:br>
            <a:r>
              <a:rPr lang="en-US" sz="1600" dirty="0"/>
              <a:t>e ≡ Electrical field</a:t>
            </a:r>
          </a:p>
          <a:p>
            <a:r>
              <a:rPr lang="en-US" sz="1600" dirty="0"/>
              <a:t>P ≡ Pressure</a:t>
            </a:r>
          </a:p>
          <a:p>
            <a:r>
              <a:rPr lang="en-US" sz="1600" dirty="0"/>
              <a:t>T ≡ Temperature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524002" y="644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Flux of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direction.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084" y="4089862"/>
            <a:ext cx="9603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different fluxes can be used for separation purposes (i.e., ultracentrifugation, electrophoresis, </a:t>
            </a:r>
            <a:endParaRPr lang="en-US" dirty="0" smtClean="0"/>
          </a:p>
          <a:p>
            <a:r>
              <a:rPr lang="en-US" dirty="0" err="1" smtClean="0"/>
              <a:t>isolectric</a:t>
            </a:r>
            <a:r>
              <a:rPr lang="en-US" dirty="0" smtClean="0"/>
              <a:t> </a:t>
            </a:r>
            <a:r>
              <a:rPr lang="en-US" dirty="0"/>
              <a:t>focusing, the usage of membranes</a:t>
            </a:r>
            <a:r>
              <a:rPr lang="en-US" dirty="0" smtClean="0"/>
              <a:t>)…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c0eccb5-4d0c-4d8e-a724-682014ba0cc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701f20-7fa7-47f2-9622-f8b50daf6de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7ea7a86-1bb3-43ba-8da6-d581e008d9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72dc6bf-8539-4e71-9f44-74615360e8b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87ad564-2ad5-4d71-aa60-0cf3f812c86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4a28fe1-4651-4d28-9bce-e9524df2c1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63706cb-25a7-41d2-b99f-9c540932d7f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f7edf0e-43be-42f1-9349-7c926f1471b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ef20144-a81e-473c-82d9-e712a2ccd72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7691729-2b23-4261-8943-b2eee0fdeb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52d21d4-9bab-4679-bacc-37fb01127cf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026e00b-0548-4ad9-8bc8-55243cbaf7c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40e0cd8-7f80-496c-9354-a9e7e5ecae9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880a4f0-fbeb-4a89-9780-8e8250894f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e4ad74-1265-4b50-84d5-162e9486527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3c4a025-6429-488e-b3da-ca11fa57c5d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33ee9c2-dc73-41c7-bb0a-50f9e33fa6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a0036c2-3496-4c3d-8899-237f8db765d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f603e56-e049-4cc8-b584-c8f5b0dcfc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e9dfced-c52c-4376-9ff5-05d370c1fd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79438d6-62c4-4142-80dd-8147c08d32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922b914-5e93-4b95-9e9a-fd26de22072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2088</Words>
  <Application>Microsoft Office PowerPoint</Application>
  <PresentationFormat>Widescreen</PresentationFormat>
  <Paragraphs>411</Paragraphs>
  <Slides>68</Slides>
  <Notes>37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Arial</vt:lpstr>
      <vt:lpstr>Arial Unicode MS</vt:lpstr>
      <vt:lpstr>Calibri</vt:lpstr>
      <vt:lpstr>Calibri Light</vt:lpstr>
      <vt:lpstr>Cambria Math</vt:lpstr>
      <vt:lpstr>Monotype Sorts</vt:lpstr>
      <vt:lpstr>Symbol</vt:lpstr>
      <vt:lpstr>Symbol Set SWA</vt:lpstr>
      <vt:lpstr>Tahoma</vt:lpstr>
      <vt:lpstr>Times New Roman</vt:lpstr>
      <vt:lpstr>Wingdings 2</vt:lpstr>
      <vt:lpstr>Office Theme</vt:lpstr>
      <vt:lpstr>Equation</vt:lpstr>
      <vt:lpstr>Document</vt:lpstr>
      <vt:lpstr>PowerPoint Presentation</vt:lpstr>
      <vt:lpstr>PowerPoint Presentation</vt:lpstr>
      <vt:lpstr>The speed with which a molecule diffuses in a fluid depends upon: size, shape, temperature, viscosity and chemistry</vt:lpstr>
      <vt:lpstr>PowerPoint Presentation</vt:lpstr>
      <vt:lpstr>Diffusion / Convection</vt:lpstr>
      <vt:lpstr>PowerPoint Presentation</vt:lpstr>
      <vt:lpstr>PowerPoint Presentation</vt:lpstr>
      <vt:lpstr>PowerPoint Presentation</vt:lpstr>
      <vt:lpstr>Flux of i in the x-direction.</vt:lpstr>
      <vt:lpstr>PowerPoint Presentation</vt:lpstr>
      <vt:lpstr>PowerPoint Presentation</vt:lpstr>
      <vt:lpstr>Reynold’s # = Re</vt:lpstr>
      <vt:lpstr>PowerPoint Presentation</vt:lpstr>
      <vt:lpstr>Peclet # = Pe</vt:lpstr>
      <vt:lpstr>PowerPoint Presentation</vt:lpstr>
      <vt:lpstr>PowerPoint Presentation</vt:lpstr>
      <vt:lpstr>PowerPoint Presentation</vt:lpstr>
      <vt:lpstr>Flux and Fick’s 1st law</vt:lpstr>
      <vt:lpstr>PowerPoint Presentation</vt:lpstr>
      <vt:lpstr>PowerPoint Presentation</vt:lpstr>
      <vt:lpstr>PowerPoint Presentation</vt:lpstr>
      <vt:lpstr>What is Fick’s second law</vt:lpstr>
      <vt:lpstr>PowerPoint Presentation</vt:lpstr>
      <vt:lpstr>PowerPoint Presentation</vt:lpstr>
      <vt:lpstr>PowerPoint Presentation</vt:lpstr>
      <vt:lpstr>On board…</vt:lpstr>
      <vt:lpstr>6.2.1 Dilute Solution Approximation</vt:lpstr>
      <vt:lpstr>Justification of dilute –solution problems in biological contexts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</vt:lpstr>
      <vt:lpstr>PowerPoint Presentation</vt:lpstr>
      <vt:lpstr>PowerPoint Presentation</vt:lpstr>
      <vt:lpstr>PowerPoint Presentation</vt:lpstr>
      <vt:lpstr>-1 and 1 (replicating = problem 6.3) </vt:lpstr>
      <vt:lpstr>Problem 1: Objectives (1-D)</vt:lpstr>
      <vt:lpstr>FYI: (not going to be tested on this but) Extrapolation of principles: https://en.wikipedia.org/wiki/Rotational_diffusion </vt:lpstr>
      <vt:lpstr>Diffusivity or Diffusion Coefficient and Temperature</vt:lpstr>
      <vt:lpstr>PowerPoint Presentation</vt:lpstr>
      <vt:lpstr>PowerPoint Presentation</vt:lpstr>
      <vt:lpstr>PowerPoint Presentation</vt:lpstr>
      <vt:lpstr>Example (cont.)</vt:lpstr>
      <vt:lpstr>Estimation of diffusion coefficients</vt:lpstr>
      <vt:lpstr>PowerPoint Presentation</vt:lpstr>
      <vt:lpstr>PowerPoint Presentation</vt:lpstr>
      <vt:lpstr>PowerPoint Presentation</vt:lpstr>
      <vt:lpstr>6.6.5: The Wilkie-Chang</vt:lpstr>
      <vt:lpstr>PowerPoint Presentation</vt:lpstr>
      <vt:lpstr>Stoke’s-Einstein Equation:</vt:lpstr>
      <vt:lpstr>fbar = denominator</vt:lpstr>
      <vt:lpstr>Estimation of frictional drag coefficients</vt:lpstr>
      <vt:lpstr>Skip this for this semester for the sake of time.</vt:lpstr>
      <vt:lpstr>PowerPoint Presentation</vt:lpstr>
      <vt:lpstr>Instrumentation using diffusion principles</vt:lpstr>
      <vt:lpstr>NTA</vt:lpstr>
      <vt:lpstr>Dynamic Light Scattering: Skipping DLS this semester</vt:lpstr>
      <vt:lpstr>PowerPoint Presentation</vt:lpstr>
      <vt:lpstr>PowerPoint Presentation</vt:lpstr>
      <vt:lpstr>PowerPoint Presentation</vt:lpstr>
      <vt:lpstr>Examples in book with more clarity</vt:lpstr>
      <vt:lpstr>Figure 6.6    Diffusion through a small rectangular volume of area A and thickness ∆x.</vt:lpstr>
      <vt:lpstr>Schematic of steady diffusion across a membrane of thickness L that separates two well-mixed solutions. For this situation  &lt; 1.</vt:lpstr>
      <vt:lpstr>Schematic of steady diffusion across a membrane of thickness L that separates two well-mixed solutions. For this situation  &lt; 1.</vt:lpstr>
      <vt:lpstr>Diffusion through a two-layer laminate. Each layer is described by a separate diffusion coefficient.</vt:lpstr>
      <vt:lpstr>Diffusion through a two-layer laminate. Each layer is described by a separate diffusion coefficient.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Bishop, Corey J</dc:creator>
  <cp:lastModifiedBy>Bishop, Corey J</cp:lastModifiedBy>
  <cp:revision>16</cp:revision>
  <dcterms:created xsi:type="dcterms:W3CDTF">2018-09-04T21:15:58Z</dcterms:created>
  <dcterms:modified xsi:type="dcterms:W3CDTF">2019-01-15T16:12:25Z</dcterms:modified>
</cp:coreProperties>
</file>