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9" r:id="rId46"/>
    <p:sldId id="365" r:id="rId47"/>
    <p:sldId id="366" r:id="rId48"/>
    <p:sldId id="367" r:id="rId49"/>
    <p:sldId id="36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A9544-BFDB-421E-9C0D-114A56999DC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6801-E970-4900-A6A8-18E13C5F0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5050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200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4922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2826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661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288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5274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3101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5769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0022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760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7882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2580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3869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6653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4359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1644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2883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3173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1496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8410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4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7866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3013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9328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2953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7757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05409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86937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7F56-8044-40E9-BFE0-80B82B96D39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37492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If you assigned equimolar counterdiffusion a partition coefficient, what would it be?
https://www.polleverywhere.com/free_text_polls/m5ex31BAfzYAZ09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F0490-2688-4013-BFC2-81714EA45200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6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46A2A-9EDD-46EC-ACB8-FD7E5027967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350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04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65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00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29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8284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F05D-8F9F-4F49-9546-EDEBE862E29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147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5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6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4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2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6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jpe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jpeg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jpeg"/><Relationship Id="rId7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jpeg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jpeg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bishopkingdom.com/aichatbox/id/368/" TargetMode="Externa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"/>
            <a:ext cx="5105400" cy="6807201"/>
          </a:xfrm>
        </p:spPr>
      </p:pic>
    </p:spTree>
    <p:extLst>
      <p:ext uri="{BB962C8B-B14F-4D97-AF65-F5344CB8AC3E}">
        <p14:creationId xmlns:p14="http://schemas.microsoft.com/office/powerpoint/2010/main" val="446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Figure 6.10</a:t>
            </a:r>
            <a:r>
              <a:rPr lang="en-US" sz="2800" dirty="0"/>
              <a:t>    Diffusion of two gases. The concentrations in each reservoir are kept constant such that at steady state,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/>
              <a:t>C</a:t>
            </a:r>
            <a:r>
              <a:rPr lang="en-US" sz="2800" i="1" baseline="-25000" dirty="0"/>
              <a:t>Ao</a:t>
            </a:r>
            <a:r>
              <a:rPr lang="en-US" sz="500" baseline="-40000" dirty="0"/>
              <a:t>0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Bo</a:t>
            </a:r>
            <a:r>
              <a:rPr lang="en-US" sz="2800" i="1" baseline="-25000" dirty="0"/>
              <a:t>  </a:t>
            </a:r>
            <a:br>
              <a:rPr lang="en-US" sz="2800" i="1" baseline="-25000" dirty="0"/>
            </a:b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0 at </a:t>
            </a:r>
            <a:r>
              <a:rPr lang="en-US" sz="2800" i="1" dirty="0"/>
              <a:t>x </a:t>
            </a:r>
            <a:r>
              <a:rPr lang="en-US" sz="2800" dirty="0"/>
              <a:t>= 0 and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0 and </a:t>
            </a:r>
            <a:r>
              <a:rPr lang="en-US" sz="500" baseline="-40000" dirty="0"/>
              <a:t>0</a:t>
            </a:r>
            <a:r>
              <a:rPr lang="en-US" sz="2800" dirty="0"/>
              <a:t>at </a:t>
            </a:r>
            <a:r>
              <a:rPr lang="en-US" sz="2800" i="1" dirty="0"/>
              <a:t>x </a:t>
            </a:r>
            <a:r>
              <a:rPr lang="en-US" sz="2800" dirty="0"/>
              <a:t>= </a:t>
            </a:r>
            <a:r>
              <a:rPr lang="en-US" sz="2800" i="1" dirty="0"/>
              <a:t>L</a:t>
            </a:r>
            <a:r>
              <a:rPr lang="en-US" sz="2800" dirty="0"/>
              <a:t>.</a:t>
            </a:r>
          </a:p>
        </p:txBody>
      </p:sp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1"/>
            <a:ext cx="6319838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6477000"/>
            <a:ext cx="8702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Dilute solution cannot be invoked…. Flux of one induced flux of another in the absence of bulk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4" t="-2041" r="-196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57801" y="2895600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no chemical </a:t>
            </a:r>
            <a:r>
              <a:rPr lang="en-US" dirty="0" err="1"/>
              <a:t>rxns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5426" y="3248656"/>
            <a:ext cx="1935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[Gas]res.=constant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3599894"/>
            <a:ext cx="424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pressure maintained throughout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1" y="4724401"/>
            <a:ext cx="224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 applied: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35778" y="5077281"/>
                <a:ext cx="97885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8" y="5077281"/>
                <a:ext cx="978858" cy="52591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69725" y="5069392"/>
                <a:ext cx="99193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725" y="5069392"/>
                <a:ext cx="991938" cy="5259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62600" y="5867400"/>
            <a:ext cx="12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20032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293" y="152400"/>
            <a:ext cx="2447247" cy="1752600"/>
          </a:xfrm>
          <a:noFill/>
          <a:ln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6" r="-197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324600" y="1676400"/>
            <a:ext cx="12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20538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293" y="152400"/>
            <a:ext cx="2447247" cy="1752600"/>
          </a:xfrm>
          <a:noFill/>
          <a:ln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6" r="-197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24384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4384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6" r="-197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52601" y="21336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4600" y="2055310"/>
                <a:ext cx="354263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055310"/>
                <a:ext cx="3542636" cy="52591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5197344" y="2438401"/>
            <a:ext cx="670057" cy="299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24601" y="2737714"/>
                <a:ext cx="359617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2737714"/>
                <a:ext cx="3596177" cy="52591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81800" y="3505200"/>
            <a:ext cx="210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assume D</a:t>
            </a:r>
            <a:r>
              <a:rPr lang="en-US" baseline="-25000" dirty="0"/>
              <a:t>AB</a:t>
            </a:r>
            <a:r>
              <a:rPr lang="en-US" dirty="0"/>
              <a:t>=D</a:t>
            </a:r>
            <a:r>
              <a:rPr lang="en-US" baseline="-25000" dirty="0"/>
              <a:t>BA</a:t>
            </a:r>
          </a:p>
        </p:txBody>
      </p:sp>
    </p:spTree>
    <p:extLst>
      <p:ext uri="{BB962C8B-B14F-4D97-AF65-F5344CB8AC3E}">
        <p14:creationId xmlns:p14="http://schemas.microsoft.com/office/powerpoint/2010/main" val="6080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293" y="152400"/>
            <a:ext cx="2447247" cy="1752600"/>
          </a:xfrm>
          <a:noFill/>
          <a:ln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6" r="-197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24384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4384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6" r="-197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52601" y="21336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4600" y="2055310"/>
                <a:ext cx="354263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055310"/>
                <a:ext cx="3542636" cy="52591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5197344" y="2438401"/>
            <a:ext cx="670057" cy="299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24601" y="2737714"/>
                <a:ext cx="359617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2737714"/>
                <a:ext cx="3596177" cy="52591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781800" y="3505200"/>
            <a:ext cx="210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assume D</a:t>
            </a:r>
            <a:r>
              <a:rPr lang="en-US" baseline="-25000" dirty="0"/>
              <a:t>AB</a:t>
            </a:r>
            <a:r>
              <a:rPr lang="en-US" dirty="0"/>
              <a:t>=D</a:t>
            </a:r>
            <a:r>
              <a:rPr lang="en-US" baseline="-25000" dirty="0"/>
              <a:t>BA</a:t>
            </a:r>
          </a:p>
        </p:txBody>
      </p:sp>
    </p:spTree>
    <p:extLst>
      <p:ext uri="{BB962C8B-B14F-4D97-AF65-F5344CB8AC3E}">
        <p14:creationId xmlns:p14="http://schemas.microsoft.com/office/powerpoint/2010/main" val="29871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293" y="152400"/>
            <a:ext cx="2447247" cy="1752600"/>
          </a:xfrm>
          <a:noFill/>
          <a:ln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6" r="-197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24384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4384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6" r="-197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52601" y="21336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4600" y="2055310"/>
                <a:ext cx="354263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055310"/>
                <a:ext cx="3542636" cy="52591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5197344" y="2438401"/>
            <a:ext cx="670057" cy="299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24601" y="2737714"/>
                <a:ext cx="359617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2737714"/>
                <a:ext cx="3596177" cy="52591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05001" y="3886200"/>
            <a:ext cx="12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38242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293" y="152400"/>
            <a:ext cx="2447247" cy="1752600"/>
          </a:xfrm>
          <a:noFill/>
          <a:ln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6" r="-197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24384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4384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6" r="-197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52601" y="21336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4600" y="2055310"/>
                <a:ext cx="354263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055310"/>
                <a:ext cx="3542636" cy="52591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5197344" y="2438401"/>
            <a:ext cx="670057" cy="299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24601" y="2737714"/>
                <a:ext cx="359617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2737714"/>
                <a:ext cx="3596177" cy="52591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05000" y="3886200"/>
            <a:ext cx="482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 Pressure is the same everywhere so…</a:t>
            </a:r>
          </a:p>
        </p:txBody>
      </p:sp>
    </p:spTree>
    <p:extLst>
      <p:ext uri="{BB962C8B-B14F-4D97-AF65-F5344CB8AC3E}">
        <p14:creationId xmlns:p14="http://schemas.microsoft.com/office/powerpoint/2010/main" val="36510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293" y="152400"/>
            <a:ext cx="2447247" cy="1752600"/>
          </a:xfrm>
          <a:noFill/>
          <a:ln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48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6" r="-197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343" y="844382"/>
                <a:ext cx="978858" cy="52591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13" y="844381"/>
                <a:ext cx="991938" cy="5259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24384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4384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6" r="-197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52601" y="21336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4600" y="2055310"/>
                <a:ext cx="354263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055310"/>
                <a:ext cx="3542636" cy="52591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5197344" y="2438401"/>
            <a:ext cx="670057" cy="299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24601" y="2737714"/>
                <a:ext cx="359617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2737714"/>
                <a:ext cx="3596177" cy="52591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05001" y="3886200"/>
            <a:ext cx="5012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 Pressure is the same everywhere so…</a:t>
            </a:r>
          </a:p>
          <a:p>
            <a:r>
              <a:rPr lang="en-US" dirty="0" err="1"/>
              <a:t>Equimolar</a:t>
            </a:r>
            <a:r>
              <a:rPr lang="en-US" dirty="0"/>
              <a:t> </a:t>
            </a:r>
            <a:r>
              <a:rPr lang="en-US" dirty="0" err="1"/>
              <a:t>counterdiffusion</a:t>
            </a:r>
            <a:endParaRPr lang="en-US" dirty="0"/>
          </a:p>
          <a:p>
            <a:r>
              <a:rPr lang="en-US" dirty="0"/>
              <a:t>Analogous to diffusion through membrane if </a:t>
            </a:r>
            <a:r>
              <a:rPr lang="el-GR" dirty="0"/>
              <a:t>φ</a:t>
            </a:r>
            <a:r>
              <a:rPr lang="en-US" dirty="0"/>
              <a:t>=1…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32946" y="3701534"/>
                <a:ext cx="14517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46" y="3701534"/>
                <a:ext cx="1451744" cy="36933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9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Figure 6.11</a:t>
            </a:r>
            <a:r>
              <a:rPr lang="en-US" smtClean="0"/>
              <a:t>    Evaporation of liquid </a:t>
            </a:r>
            <a:r>
              <a:rPr lang="en-US" i="1" smtClean="0"/>
              <a:t>A </a:t>
            </a:r>
            <a:r>
              <a:rPr lang="en-US" smtClean="0"/>
              <a:t>and diffusion through a stagnant layer of gas </a:t>
            </a:r>
            <a:r>
              <a:rPr lang="en-US" i="1" smtClean="0"/>
              <a:t>B</a:t>
            </a:r>
            <a:r>
              <a:rPr lang="en-US" smtClean="0"/>
              <a:t>.</a:t>
            </a:r>
          </a:p>
        </p:txBody>
      </p:sp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1967346"/>
            <a:ext cx="3606800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5000" y="1417638"/>
            <a:ext cx="2119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more complex</a:t>
            </a:r>
          </a:p>
          <a:p>
            <a:r>
              <a:rPr lang="en-US" dirty="0"/>
              <a:t>Than the last?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505" y="149629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6.6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Figure 6.11</a:t>
            </a:r>
            <a:r>
              <a:rPr lang="en-US" smtClean="0"/>
              <a:t>    Evaporation of liquid </a:t>
            </a:r>
            <a:r>
              <a:rPr lang="en-US" i="1" smtClean="0"/>
              <a:t>A </a:t>
            </a:r>
            <a:r>
              <a:rPr lang="en-US" smtClean="0"/>
              <a:t>and diffusion through a stagnant layer of gas </a:t>
            </a:r>
            <a:r>
              <a:rPr lang="en-US" i="1" smtClean="0"/>
              <a:t>B</a:t>
            </a:r>
            <a:r>
              <a:rPr lang="en-US" smtClean="0"/>
              <a:t>.</a:t>
            </a:r>
          </a:p>
        </p:txBody>
      </p:sp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229" y="1690688"/>
            <a:ext cx="3606800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5001" y="1417639"/>
            <a:ext cx="39162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more complex</a:t>
            </a:r>
          </a:p>
          <a:p>
            <a:r>
              <a:rPr lang="en-US" dirty="0"/>
              <a:t>Than the last?</a:t>
            </a:r>
          </a:p>
          <a:p>
            <a:r>
              <a:rPr lang="en-US" dirty="0"/>
              <a:t>Yes…</a:t>
            </a:r>
          </a:p>
          <a:p>
            <a:r>
              <a:rPr lang="en-US" dirty="0"/>
              <a:t>Consider this to be </a:t>
            </a:r>
            <a:r>
              <a:rPr lang="en-US" dirty="0" err="1"/>
              <a:t>s.s.</a:t>
            </a:r>
            <a:r>
              <a:rPr lang="en-US" dirty="0"/>
              <a:t> evaporation</a:t>
            </a:r>
          </a:p>
          <a:p>
            <a:r>
              <a:rPr lang="en-US" dirty="0"/>
              <a:t>Of a liquid A into a stagnant layer of gas</a:t>
            </a:r>
          </a:p>
          <a:p>
            <a:r>
              <a:rPr lang="en-US" dirty="0"/>
              <a:t>B. If there is a stagnant layer that</a:t>
            </a:r>
          </a:p>
          <a:p>
            <a:r>
              <a:rPr lang="en-US" dirty="0"/>
              <a:t>Means there is no bulk flow of the gas…</a:t>
            </a:r>
          </a:p>
          <a:p>
            <a:r>
              <a:rPr lang="en-US" dirty="0"/>
              <a:t>Not </a:t>
            </a:r>
            <a:r>
              <a:rPr lang="en-US" dirty="0" err="1"/>
              <a:t>equimolar</a:t>
            </a:r>
            <a:r>
              <a:rPr lang="en-US" dirty="0"/>
              <a:t> </a:t>
            </a:r>
            <a:r>
              <a:rPr lang="en-US" dirty="0" err="1"/>
              <a:t>counterdiffusion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Figure 6.11</a:t>
            </a:r>
            <a:r>
              <a:rPr lang="en-US" smtClean="0"/>
              <a:t>    Evaporation of liquid </a:t>
            </a:r>
            <a:r>
              <a:rPr lang="en-US" i="1" smtClean="0"/>
              <a:t>A </a:t>
            </a:r>
            <a:r>
              <a:rPr lang="en-US" smtClean="0"/>
              <a:t>and diffusion through a stagnant layer of gas </a:t>
            </a:r>
            <a:r>
              <a:rPr lang="en-US" i="1" smtClean="0"/>
              <a:t>B</a:t>
            </a:r>
            <a:r>
              <a:rPr lang="en-US" smtClean="0"/>
              <a:t>.</a:t>
            </a:r>
          </a:p>
        </p:txBody>
      </p:sp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793" y="1690688"/>
            <a:ext cx="3606800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5000" y="1417639"/>
            <a:ext cx="39715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more complex</a:t>
            </a:r>
          </a:p>
          <a:p>
            <a:r>
              <a:rPr lang="en-US" dirty="0"/>
              <a:t>Than the last?</a:t>
            </a:r>
          </a:p>
          <a:p>
            <a:r>
              <a:rPr lang="en-US" dirty="0"/>
              <a:t>Yes…</a:t>
            </a:r>
          </a:p>
          <a:p>
            <a:r>
              <a:rPr lang="en-US" dirty="0"/>
              <a:t>Consider this to be </a:t>
            </a:r>
            <a:r>
              <a:rPr lang="en-US" dirty="0" err="1"/>
              <a:t>s.s.</a:t>
            </a:r>
            <a:r>
              <a:rPr lang="en-US" dirty="0"/>
              <a:t> evaporation</a:t>
            </a:r>
          </a:p>
          <a:p>
            <a:r>
              <a:rPr lang="en-US" dirty="0"/>
              <a:t>Of a liquid A into a stagnant layer of gas</a:t>
            </a:r>
          </a:p>
          <a:p>
            <a:r>
              <a:rPr lang="en-US" dirty="0"/>
              <a:t>B. If there is a stagnant layer that</a:t>
            </a:r>
          </a:p>
          <a:p>
            <a:r>
              <a:rPr lang="en-US" dirty="0"/>
              <a:t>Means there is no bulk flow of the gas…</a:t>
            </a:r>
          </a:p>
          <a:p>
            <a:r>
              <a:rPr lang="en-US" dirty="0"/>
              <a:t>Not </a:t>
            </a:r>
            <a:r>
              <a:rPr lang="en-US" dirty="0" err="1"/>
              <a:t>equimolar</a:t>
            </a:r>
            <a:r>
              <a:rPr lang="en-US" dirty="0"/>
              <a:t> </a:t>
            </a:r>
            <a:r>
              <a:rPr lang="en-US" dirty="0" err="1"/>
              <a:t>counterdiffusion</a:t>
            </a:r>
            <a:r>
              <a:rPr lang="en-US" dirty="0"/>
              <a:t> because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9400" y="1417639"/>
            <a:ext cx="2440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Pretend there is a large</a:t>
            </a:r>
          </a:p>
          <a:p>
            <a:r>
              <a:rPr lang="en-US" dirty="0"/>
              <a:t>Reservoir supplying this</a:t>
            </a:r>
          </a:p>
          <a:p>
            <a:r>
              <a:rPr lang="en-US" dirty="0"/>
              <a:t>Concentration such that</a:t>
            </a:r>
          </a:p>
          <a:p>
            <a:r>
              <a:rPr lang="en-US" dirty="0"/>
              <a:t>It is constant. </a:t>
            </a:r>
          </a:p>
        </p:txBody>
      </p:sp>
    </p:spTree>
    <p:extLst>
      <p:ext uri="{BB962C8B-B14F-4D97-AF65-F5344CB8AC3E}">
        <p14:creationId xmlns:p14="http://schemas.microsoft.com/office/powerpoint/2010/main" val="4391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6.7.1: Diffusion in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Figure 6.11</a:t>
            </a:r>
            <a:r>
              <a:rPr lang="en-US" smtClean="0"/>
              <a:t>    Evaporation of liquid </a:t>
            </a:r>
            <a:r>
              <a:rPr lang="en-US" i="1" smtClean="0"/>
              <a:t>A </a:t>
            </a:r>
            <a:r>
              <a:rPr lang="en-US" smtClean="0"/>
              <a:t>and diffusion through a stagnant layer of gas </a:t>
            </a:r>
            <a:r>
              <a:rPr lang="en-US" i="1" smtClean="0"/>
              <a:t>B</a:t>
            </a:r>
            <a:r>
              <a:rPr lang="en-US" smtClean="0"/>
              <a:t>.</a:t>
            </a:r>
          </a:p>
        </p:txBody>
      </p:sp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044" y="1884220"/>
            <a:ext cx="3606800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5000" y="1417639"/>
            <a:ext cx="397153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more complex</a:t>
            </a:r>
          </a:p>
          <a:p>
            <a:r>
              <a:rPr lang="en-US" dirty="0"/>
              <a:t>Than the last?</a:t>
            </a:r>
          </a:p>
          <a:p>
            <a:r>
              <a:rPr lang="en-US" dirty="0"/>
              <a:t>Yes…</a:t>
            </a:r>
          </a:p>
          <a:p>
            <a:r>
              <a:rPr lang="en-US" dirty="0"/>
              <a:t>Consider this to be </a:t>
            </a:r>
            <a:r>
              <a:rPr lang="en-US" dirty="0" err="1"/>
              <a:t>s.s.</a:t>
            </a:r>
            <a:r>
              <a:rPr lang="en-US" dirty="0"/>
              <a:t> evaporation</a:t>
            </a:r>
          </a:p>
          <a:p>
            <a:r>
              <a:rPr lang="en-US" dirty="0"/>
              <a:t>Of a liquid A into a stagnant layer of gas</a:t>
            </a:r>
          </a:p>
          <a:p>
            <a:r>
              <a:rPr lang="en-US" dirty="0"/>
              <a:t>B. If there is a stagnant layer that</a:t>
            </a:r>
          </a:p>
          <a:p>
            <a:r>
              <a:rPr lang="en-US" dirty="0"/>
              <a:t>Means there is no bulk flow of the gas…</a:t>
            </a:r>
          </a:p>
          <a:p>
            <a:r>
              <a:rPr lang="en-US" dirty="0"/>
              <a:t>Not </a:t>
            </a:r>
            <a:r>
              <a:rPr lang="en-US" dirty="0" err="1"/>
              <a:t>equimolar</a:t>
            </a:r>
            <a:r>
              <a:rPr lang="en-US" dirty="0"/>
              <a:t> </a:t>
            </a:r>
            <a:r>
              <a:rPr lang="en-US" dirty="0" err="1"/>
              <a:t>counterdiffusion</a:t>
            </a:r>
            <a:r>
              <a:rPr lang="en-US" dirty="0"/>
              <a:t> because</a:t>
            </a:r>
          </a:p>
          <a:p>
            <a:r>
              <a:rPr lang="en-US" dirty="0"/>
              <a:t>B is insoluble in our fake situation…</a:t>
            </a:r>
          </a:p>
          <a:p>
            <a:r>
              <a:rPr lang="en-US" dirty="0"/>
              <a:t>Pressure is uniform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9400" y="1417639"/>
            <a:ext cx="2440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Pretend there is a large</a:t>
            </a:r>
          </a:p>
          <a:p>
            <a:r>
              <a:rPr lang="en-US" dirty="0"/>
              <a:t>Reservoir supplying this</a:t>
            </a:r>
          </a:p>
          <a:p>
            <a:r>
              <a:rPr lang="en-US" dirty="0"/>
              <a:t>Concentration such that</a:t>
            </a:r>
          </a:p>
          <a:p>
            <a:r>
              <a:rPr lang="en-US" dirty="0"/>
              <a:t>It is constant.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00" y="3657600"/>
            <a:ext cx="12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29791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Figure 6.11</a:t>
            </a:r>
            <a:r>
              <a:rPr lang="en-US" smtClean="0"/>
              <a:t>    Evaporation of liquid </a:t>
            </a:r>
            <a:r>
              <a:rPr lang="en-US" i="1" smtClean="0"/>
              <a:t>A </a:t>
            </a:r>
            <a:r>
              <a:rPr lang="en-US" smtClean="0"/>
              <a:t>and diffusion through a stagnant layer of gas </a:t>
            </a:r>
            <a:r>
              <a:rPr lang="en-US" i="1" smtClean="0"/>
              <a:t>B</a:t>
            </a:r>
            <a:r>
              <a:rPr lang="en-US" smtClean="0"/>
              <a:t>.</a:t>
            </a:r>
          </a:p>
        </p:txBody>
      </p:sp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1579284"/>
            <a:ext cx="3606800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5000" y="1417639"/>
            <a:ext cx="397153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more complex</a:t>
            </a:r>
          </a:p>
          <a:p>
            <a:r>
              <a:rPr lang="en-US" dirty="0"/>
              <a:t>Than the last?</a:t>
            </a:r>
          </a:p>
          <a:p>
            <a:r>
              <a:rPr lang="en-US" dirty="0"/>
              <a:t>Yes…</a:t>
            </a:r>
          </a:p>
          <a:p>
            <a:r>
              <a:rPr lang="en-US" dirty="0"/>
              <a:t>Consider this to be </a:t>
            </a:r>
            <a:r>
              <a:rPr lang="en-US" dirty="0" err="1"/>
              <a:t>s.s.</a:t>
            </a:r>
            <a:r>
              <a:rPr lang="en-US" dirty="0"/>
              <a:t> evaporation</a:t>
            </a:r>
          </a:p>
          <a:p>
            <a:r>
              <a:rPr lang="en-US" dirty="0"/>
              <a:t>Of a liquid A into a stagnant layer of gas</a:t>
            </a:r>
          </a:p>
          <a:p>
            <a:r>
              <a:rPr lang="en-US" dirty="0"/>
              <a:t>B. If there is a stagnant layer that</a:t>
            </a:r>
          </a:p>
          <a:p>
            <a:r>
              <a:rPr lang="en-US" dirty="0"/>
              <a:t>Means there is no bulk flow of the gas…</a:t>
            </a:r>
          </a:p>
          <a:p>
            <a:r>
              <a:rPr lang="en-US" dirty="0"/>
              <a:t>Not </a:t>
            </a:r>
            <a:r>
              <a:rPr lang="en-US" dirty="0" err="1"/>
              <a:t>equimolar</a:t>
            </a:r>
            <a:r>
              <a:rPr lang="en-US" dirty="0"/>
              <a:t> </a:t>
            </a:r>
            <a:r>
              <a:rPr lang="en-US" dirty="0" err="1"/>
              <a:t>counterdiffusion</a:t>
            </a:r>
            <a:r>
              <a:rPr lang="en-US" dirty="0"/>
              <a:t> because</a:t>
            </a:r>
          </a:p>
          <a:p>
            <a:r>
              <a:rPr lang="en-US" dirty="0"/>
              <a:t>B is hardly soluble in our fake situation…</a:t>
            </a:r>
          </a:p>
          <a:p>
            <a:r>
              <a:rPr lang="en-US" dirty="0"/>
              <a:t>Pressure is uniform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9400" y="1417639"/>
            <a:ext cx="2440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Pretend there is a large</a:t>
            </a:r>
          </a:p>
          <a:p>
            <a:r>
              <a:rPr lang="en-US" dirty="0"/>
              <a:t>Reservoir supplying this</a:t>
            </a:r>
          </a:p>
          <a:p>
            <a:r>
              <a:rPr lang="en-US" dirty="0"/>
              <a:t>Concentration such that</a:t>
            </a:r>
          </a:p>
          <a:p>
            <a:r>
              <a:rPr lang="en-US" dirty="0"/>
              <a:t>It is constant.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00" y="3657600"/>
            <a:ext cx="12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9200" y="3657600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3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3"/>
                <a:ext cx="986489" cy="580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4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4"/>
                <a:ext cx="999569" cy="580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8"/>
            <a:ext cx="664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  <a:p>
            <a:r>
              <a:rPr lang="en-US" dirty="0"/>
              <a:t>B.C. </a:t>
            </a:r>
            <a:r>
              <a:rPr lang="en-US" dirty="0" err="1"/>
              <a:t>N</a:t>
            </a:r>
            <a:r>
              <a:rPr lang="en-US" baseline="-25000" dirty="0" err="1"/>
              <a:t>by</a:t>
            </a:r>
            <a:r>
              <a:rPr lang="en-US" dirty="0"/>
              <a:t> ~=0 at y=0… so…</a:t>
            </a:r>
          </a:p>
        </p:txBody>
      </p:sp>
    </p:spTree>
    <p:extLst>
      <p:ext uri="{BB962C8B-B14F-4D97-AF65-F5344CB8AC3E}">
        <p14:creationId xmlns:p14="http://schemas.microsoft.com/office/powerpoint/2010/main" val="19702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600200"/>
            <a:ext cx="1295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8"/>
          <a:stretch/>
        </p:blipFill>
        <p:spPr>
          <a:xfrm>
            <a:off x="5467350" y="2590800"/>
            <a:ext cx="320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2590800"/>
            <a:ext cx="320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598780"/>
            <a:ext cx="32004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1" y="2743200"/>
            <a:ext cx="12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blipFill>
                <a:blip r:embed="rId7" cstate="print"/>
                <a:stretch>
                  <a:fillRect l="-787" r="-196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8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598780"/>
            <a:ext cx="32004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1" y="2743200"/>
            <a:ext cx="12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blipFill>
                <a:blip r:embed="rId7" cstate="print"/>
                <a:stretch>
                  <a:fillRect l="-787" r="-196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1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598780"/>
            <a:ext cx="32004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1" y="2743200"/>
            <a:ext cx="12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blipFill>
                <a:blip r:embed="rId7" cstate="print"/>
                <a:stretch>
                  <a:fillRect l="-787" r="-196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7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598780"/>
            <a:ext cx="32004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1" y="2743200"/>
            <a:ext cx="12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blipFill>
                <a:blip r:embed="rId7" cstate="print"/>
                <a:stretch>
                  <a:fillRect l="-787" r="-196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52601" y="4800600"/>
            <a:ext cx="12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24189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Figure 6.10</a:t>
            </a:r>
            <a:r>
              <a:rPr lang="en-US" sz="2800" dirty="0"/>
              <a:t>    Diffusion of two gases. The concentrations in each reservoir are kept constant such that at steady state,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/>
              <a:t>C</a:t>
            </a:r>
            <a:r>
              <a:rPr lang="en-US" sz="2800" i="1" baseline="-25000" dirty="0"/>
              <a:t>Ao</a:t>
            </a:r>
            <a:r>
              <a:rPr lang="en-US" sz="500" baseline="-40000" dirty="0"/>
              <a:t>0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Bo</a:t>
            </a:r>
            <a:r>
              <a:rPr lang="en-US" sz="2800" i="1" baseline="-25000" dirty="0"/>
              <a:t>  </a:t>
            </a:r>
            <a:br>
              <a:rPr lang="en-US" sz="2800" i="1" baseline="-25000" dirty="0"/>
            </a:b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0 at </a:t>
            </a:r>
            <a:r>
              <a:rPr lang="en-US" sz="2800" i="1" dirty="0"/>
              <a:t>x </a:t>
            </a:r>
            <a:r>
              <a:rPr lang="en-US" sz="2800" dirty="0"/>
              <a:t>= 0 and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0 and </a:t>
            </a:r>
            <a:r>
              <a:rPr lang="en-US" sz="500" baseline="-40000" dirty="0"/>
              <a:t>0</a:t>
            </a:r>
            <a:r>
              <a:rPr lang="en-US" sz="2800" dirty="0"/>
              <a:t>at </a:t>
            </a:r>
            <a:r>
              <a:rPr lang="en-US" sz="2800" i="1" dirty="0"/>
              <a:t>x </a:t>
            </a:r>
            <a:r>
              <a:rPr lang="en-US" sz="2800" dirty="0"/>
              <a:t>= </a:t>
            </a:r>
            <a:r>
              <a:rPr lang="en-US" sz="2800" i="1" dirty="0"/>
              <a:t>L</a:t>
            </a:r>
            <a:r>
              <a:rPr lang="en-US" sz="2800" dirty="0"/>
              <a:t>.</a:t>
            </a:r>
          </a:p>
        </p:txBody>
      </p:sp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1"/>
            <a:ext cx="6319838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6477000"/>
            <a:ext cx="1496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Dilute solution?</a:t>
            </a:r>
          </a:p>
        </p:txBody>
      </p:sp>
    </p:spTree>
    <p:extLst>
      <p:ext uri="{BB962C8B-B14F-4D97-AF65-F5344CB8AC3E}">
        <p14:creationId xmlns:p14="http://schemas.microsoft.com/office/powerpoint/2010/main" val="40985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598780"/>
            <a:ext cx="32004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1" y="2743200"/>
            <a:ext cx="12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blipFill>
                <a:blip r:embed="rId7" cstate="print"/>
                <a:stretch>
                  <a:fillRect l="-787" r="-196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52601" y="4800600"/>
            <a:ext cx="246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 Solve for </a:t>
            </a:r>
            <a:r>
              <a:rPr lang="en-US" dirty="0" err="1"/>
              <a:t>N</a:t>
            </a:r>
            <a:r>
              <a:rPr lang="en-US" baseline="-25000" dirty="0" err="1"/>
              <a:t>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8800" y="5202170"/>
                <a:ext cx="4525108" cy="429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02170"/>
                <a:ext cx="4525108" cy="429926"/>
              </a:xfrm>
              <a:prstGeom prst="rect">
                <a:avLst/>
              </a:prstGeom>
              <a:blipFill>
                <a:blip r:embed="rId10" cstate="print"/>
                <a:stretch>
                  <a:fillRect l="-1752" t="-2817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800" y="5771216"/>
                <a:ext cx="4525108" cy="867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71216"/>
                <a:ext cx="4525108" cy="867673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9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598780"/>
            <a:ext cx="32004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1" y="2743200"/>
            <a:ext cx="12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blipFill>
                <a:blip r:embed="rId7" cstate="print"/>
                <a:stretch>
                  <a:fillRect l="-787" r="-196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52601" y="4800600"/>
            <a:ext cx="246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 Solve for </a:t>
            </a:r>
            <a:r>
              <a:rPr lang="en-US" dirty="0" err="1"/>
              <a:t>N</a:t>
            </a:r>
            <a:r>
              <a:rPr lang="en-US" baseline="-25000" dirty="0" err="1"/>
              <a:t>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8800" y="5202170"/>
                <a:ext cx="4525108" cy="429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02170"/>
                <a:ext cx="4525108" cy="429926"/>
              </a:xfrm>
              <a:prstGeom prst="rect">
                <a:avLst/>
              </a:prstGeom>
              <a:blipFill>
                <a:blip r:embed="rId10" cstate="print"/>
                <a:stretch>
                  <a:fillRect l="-1752" t="-2817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800" y="5771216"/>
                <a:ext cx="4525108" cy="867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71216"/>
                <a:ext cx="4525108" cy="867673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38601" y="5943600"/>
            <a:ext cx="12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25551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598780"/>
            <a:ext cx="32004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1" y="2743200"/>
            <a:ext cx="12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blipFill>
                <a:blip r:embed="rId7" cstate="print"/>
                <a:stretch>
                  <a:fillRect l="-787" r="-196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52601" y="4800600"/>
            <a:ext cx="246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 Solve for </a:t>
            </a:r>
            <a:r>
              <a:rPr lang="en-US" dirty="0" err="1"/>
              <a:t>N</a:t>
            </a:r>
            <a:r>
              <a:rPr lang="en-US" baseline="-25000" dirty="0" err="1"/>
              <a:t>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8800" y="5202170"/>
                <a:ext cx="4525108" cy="429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02170"/>
                <a:ext cx="4525108" cy="429926"/>
              </a:xfrm>
              <a:prstGeom prst="rect">
                <a:avLst/>
              </a:prstGeom>
              <a:blipFill>
                <a:blip r:embed="rId10" cstate="print"/>
                <a:stretch>
                  <a:fillRect l="-1752" t="-2817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800" y="5771216"/>
                <a:ext cx="4525108" cy="867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71216"/>
                <a:ext cx="4525108" cy="867673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38601" y="5943600"/>
            <a:ext cx="12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91060" y="838200"/>
            <a:ext cx="1338341" cy="525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1" y="2743200"/>
            <a:ext cx="12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48001"/>
                <a:ext cx="3096682" cy="299313"/>
              </a:xfrm>
              <a:prstGeom prst="rect">
                <a:avLst/>
              </a:prstGeom>
              <a:blipFill>
                <a:blip r:embed="rId6" cstate="print"/>
                <a:stretch>
                  <a:fillRect l="-787" r="-196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80" y="3417332"/>
                <a:ext cx="3542636" cy="57323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4027653"/>
                <a:ext cx="2698175" cy="5732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52601" y="4800600"/>
            <a:ext cx="246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 Solve for </a:t>
            </a:r>
            <a:r>
              <a:rPr lang="en-US" dirty="0" err="1"/>
              <a:t>N</a:t>
            </a:r>
            <a:r>
              <a:rPr lang="en-US" baseline="-25000" dirty="0" err="1"/>
              <a:t>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8800" y="5202170"/>
                <a:ext cx="4525108" cy="429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02170"/>
                <a:ext cx="4525108" cy="429926"/>
              </a:xfrm>
              <a:prstGeom prst="rect">
                <a:avLst/>
              </a:prstGeom>
              <a:blipFill>
                <a:blip r:embed="rId9" cstate="print"/>
                <a:stretch>
                  <a:fillRect l="-1752" t="-2817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800" y="5771216"/>
                <a:ext cx="4525108" cy="867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𝐴𝑦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71216"/>
                <a:ext cx="4525108" cy="867673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38601" y="5943600"/>
            <a:ext cx="12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91060" y="838200"/>
            <a:ext cx="1338341" cy="525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40398" y="1743672"/>
                <a:ext cx="2601225" cy="848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398" y="1743672"/>
                <a:ext cx="2601225" cy="848053"/>
              </a:xfrm>
              <a:prstGeom prst="rect">
                <a:avLst/>
              </a:prstGeom>
              <a:blipFill>
                <a:blip r:embed="rId11" cstate="print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06428" y="2627840"/>
                <a:ext cx="2548326" cy="848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428" y="2627840"/>
                <a:ext cx="2548326" cy="848053"/>
              </a:xfrm>
              <a:prstGeom prst="rect">
                <a:avLst/>
              </a:prstGeom>
              <a:blipFill>
                <a:blip r:embed="rId12" cstate="print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60792" y="3516447"/>
                <a:ext cx="2113977" cy="1147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792" y="3516447"/>
                <a:ext cx="2113977" cy="1147686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848601" y="6312932"/>
            <a:ext cx="12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15569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2022" y="2653254"/>
            <a:ext cx="12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27555" y="2312755"/>
                <a:ext cx="2113977" cy="1147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55" y="2312755"/>
                <a:ext cx="2113977" cy="114768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9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2021" y="2653254"/>
            <a:ext cx="234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 Apply B.C.s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27555" y="2312755"/>
                <a:ext cx="2113977" cy="1147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55" y="2312755"/>
                <a:ext cx="2113977" cy="114768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1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2022" y="2653255"/>
            <a:ext cx="318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 Apply B.C.s</a:t>
            </a:r>
          </a:p>
          <a:p>
            <a:r>
              <a:rPr lang="en-US" dirty="0"/>
              <a:t>1) X</a:t>
            </a:r>
            <a:r>
              <a:rPr lang="en-US" baseline="-25000" dirty="0"/>
              <a:t>A</a:t>
            </a:r>
            <a:r>
              <a:rPr lang="en-US" dirty="0"/>
              <a:t>=</a:t>
            </a:r>
            <a:r>
              <a:rPr lang="en-US" dirty="0" err="1"/>
              <a:t>X</a:t>
            </a:r>
            <a:r>
              <a:rPr lang="en-US" baseline="-25000" dirty="0" err="1"/>
              <a:t>Ao</a:t>
            </a:r>
            <a:r>
              <a:rPr lang="en-US" dirty="0"/>
              <a:t> at y=0 and X</a:t>
            </a:r>
            <a:r>
              <a:rPr lang="en-US" baseline="-25000" dirty="0"/>
              <a:t>A</a:t>
            </a:r>
            <a:r>
              <a:rPr lang="en-US" dirty="0"/>
              <a:t>=0 at y=L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27555" y="2312755"/>
                <a:ext cx="2113977" cy="1147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55" y="2312755"/>
                <a:ext cx="2113977" cy="114768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1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2022" y="2653255"/>
            <a:ext cx="318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 Apply B.C.s</a:t>
            </a:r>
          </a:p>
          <a:p>
            <a:r>
              <a:rPr lang="en-US" dirty="0"/>
              <a:t>1) X</a:t>
            </a:r>
            <a:r>
              <a:rPr lang="en-US" baseline="-25000" dirty="0"/>
              <a:t>A</a:t>
            </a:r>
            <a:r>
              <a:rPr lang="en-US" dirty="0"/>
              <a:t>=</a:t>
            </a:r>
            <a:r>
              <a:rPr lang="en-US" dirty="0" err="1"/>
              <a:t>X</a:t>
            </a:r>
            <a:r>
              <a:rPr lang="en-US" baseline="-25000" dirty="0" err="1"/>
              <a:t>Ao</a:t>
            </a:r>
            <a:r>
              <a:rPr lang="en-US" dirty="0"/>
              <a:t> at y=0 and X</a:t>
            </a:r>
            <a:r>
              <a:rPr lang="en-US" baseline="-25000" dirty="0"/>
              <a:t>A</a:t>
            </a:r>
            <a:r>
              <a:rPr lang="en-US" dirty="0"/>
              <a:t>=0 at y=L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27555" y="2312755"/>
                <a:ext cx="2113977" cy="1147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55" y="2312755"/>
                <a:ext cx="2113977" cy="114768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2819400" y="35814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58211" y="4191001"/>
            <a:ext cx="1758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How?</a:t>
            </a:r>
          </a:p>
          <a:p>
            <a:r>
              <a:rPr lang="en-US" dirty="0"/>
              <a:t>Come to board…</a:t>
            </a:r>
          </a:p>
        </p:txBody>
      </p:sp>
    </p:spTree>
    <p:extLst>
      <p:ext uri="{BB962C8B-B14F-4D97-AF65-F5344CB8AC3E}">
        <p14:creationId xmlns:p14="http://schemas.microsoft.com/office/powerpoint/2010/main" val="14881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AAEAHW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1"/>
            <a:ext cx="1676400" cy="2103617"/>
          </a:xfrm>
          <a:noFill/>
          <a:ln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161192"/>
            <a:ext cx="138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</a:t>
            </a:r>
          </a:p>
          <a:p>
            <a:r>
              <a:rPr lang="en-US" dirty="0"/>
              <a:t>At </a:t>
            </a:r>
            <a:r>
              <a:rPr lang="en-US" dirty="0" err="1"/>
              <a:t>s.s.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161192"/>
                <a:ext cx="986489" cy="580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170063"/>
                <a:ext cx="999569" cy="5808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8601" y="1204209"/>
            <a:ext cx="664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note, gas is very slightly soluble and is much less than the flux due</a:t>
            </a:r>
          </a:p>
          <a:p>
            <a:r>
              <a:rPr lang="en-US" dirty="0"/>
              <a:t>To evaporation of the liquid A. so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2022" y="2653255"/>
            <a:ext cx="318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 Apply B.C.s</a:t>
            </a:r>
          </a:p>
          <a:p>
            <a:r>
              <a:rPr lang="en-US" dirty="0"/>
              <a:t>1) X</a:t>
            </a:r>
            <a:r>
              <a:rPr lang="en-US" baseline="-25000" dirty="0"/>
              <a:t>A</a:t>
            </a:r>
            <a:r>
              <a:rPr lang="en-US" dirty="0"/>
              <a:t>=</a:t>
            </a:r>
            <a:r>
              <a:rPr lang="en-US" dirty="0" err="1"/>
              <a:t>X</a:t>
            </a:r>
            <a:r>
              <a:rPr lang="en-US" baseline="-25000" dirty="0" err="1"/>
              <a:t>Ao</a:t>
            </a:r>
            <a:r>
              <a:rPr lang="en-US" dirty="0"/>
              <a:t> at y=0 and X</a:t>
            </a:r>
            <a:r>
              <a:rPr lang="en-US" baseline="-25000" dirty="0"/>
              <a:t>A</a:t>
            </a:r>
            <a:r>
              <a:rPr lang="en-US" dirty="0"/>
              <a:t>=0 at y=L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27555" y="2312755"/>
                <a:ext cx="2113977" cy="1147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555" y="2312755"/>
                <a:ext cx="2113977" cy="114768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2819400" y="35814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58212" y="4191001"/>
            <a:ext cx="3559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How?</a:t>
            </a:r>
          </a:p>
          <a:p>
            <a:r>
              <a:rPr lang="en-US" dirty="0"/>
              <a:t>Come to board… and try in groups…</a:t>
            </a:r>
          </a:p>
        </p:txBody>
      </p:sp>
    </p:spTree>
    <p:extLst>
      <p:ext uri="{BB962C8B-B14F-4D97-AF65-F5344CB8AC3E}">
        <p14:creationId xmlns:p14="http://schemas.microsoft.com/office/powerpoint/2010/main" val="13878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3908822" cy="5211764"/>
          </a:xfrm>
        </p:spPr>
      </p:pic>
    </p:spTree>
    <p:extLst>
      <p:ext uri="{BB962C8B-B14F-4D97-AF65-F5344CB8AC3E}">
        <p14:creationId xmlns:p14="http://schemas.microsoft.com/office/powerpoint/2010/main" val="2813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Figure 6.10</a:t>
            </a:r>
            <a:r>
              <a:rPr lang="en-US" sz="2800" dirty="0"/>
              <a:t>    Diffusion of two gases. The concentrations in each reservoir are kept constant such that at steady state,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/>
              <a:t>C</a:t>
            </a:r>
            <a:r>
              <a:rPr lang="en-US" sz="2800" i="1" baseline="-25000" dirty="0"/>
              <a:t>Ao</a:t>
            </a:r>
            <a:r>
              <a:rPr lang="en-US" sz="500" baseline="-40000" dirty="0"/>
              <a:t>0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Bo</a:t>
            </a:r>
            <a:r>
              <a:rPr lang="en-US" sz="2800" i="1" baseline="-25000" dirty="0"/>
              <a:t>  </a:t>
            </a:r>
            <a:br>
              <a:rPr lang="en-US" sz="2800" i="1" baseline="-25000" dirty="0"/>
            </a:b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0 at </a:t>
            </a:r>
            <a:r>
              <a:rPr lang="en-US" sz="2800" i="1" dirty="0"/>
              <a:t>x </a:t>
            </a:r>
            <a:r>
              <a:rPr lang="en-US" sz="2800" dirty="0"/>
              <a:t>= 0 and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0 and </a:t>
            </a:r>
            <a:r>
              <a:rPr lang="en-US" sz="500" baseline="-40000" dirty="0"/>
              <a:t>0</a:t>
            </a:r>
            <a:r>
              <a:rPr lang="en-US" sz="2800" dirty="0"/>
              <a:t>at </a:t>
            </a:r>
            <a:r>
              <a:rPr lang="en-US" sz="2800" i="1" dirty="0"/>
              <a:t>x </a:t>
            </a:r>
            <a:r>
              <a:rPr lang="en-US" sz="2800" dirty="0"/>
              <a:t>= </a:t>
            </a:r>
            <a:r>
              <a:rPr lang="en-US" sz="2800" i="1" dirty="0"/>
              <a:t>L</a:t>
            </a:r>
            <a:r>
              <a:rPr lang="en-US" sz="2800" dirty="0"/>
              <a:t>.</a:t>
            </a:r>
          </a:p>
        </p:txBody>
      </p:sp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1"/>
            <a:ext cx="6319838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6477000"/>
            <a:ext cx="8702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Dilute solution cannot be invoked…. Flux of one induced flux of another in the absence of bulk motion.</a:t>
            </a:r>
          </a:p>
        </p:txBody>
      </p:sp>
    </p:spTree>
    <p:extLst>
      <p:ext uri="{BB962C8B-B14F-4D97-AF65-F5344CB8AC3E}">
        <p14:creationId xmlns:p14="http://schemas.microsoft.com/office/powerpoint/2010/main" val="38836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9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Figure 6.13</a:t>
            </a:r>
            <a:r>
              <a:rPr lang="en-US" smtClean="0"/>
              <a:t>    Radial diffusion through a cylindrical shell.</a:t>
            </a:r>
          </a:p>
        </p:txBody>
      </p:sp>
      <p:pic>
        <p:nvPicPr>
          <p:cNvPr id="20483" name="Picture 3" descr="AAEAHWV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1981200"/>
            <a:ext cx="6221413" cy="4525962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9135" y="174567"/>
            <a:ext cx="543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6.7.2: Radial diffusion in cylindrical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Assume no reaction</a:t>
            </a:r>
          </a:p>
          <a:p>
            <a:r>
              <a:rPr lang="en-US" dirty="0" smtClean="0"/>
              <a:t>Assume steady state</a:t>
            </a:r>
          </a:p>
          <a:p>
            <a:endParaRPr lang="en-US" dirty="0"/>
          </a:p>
        </p:txBody>
      </p:sp>
      <p:pic>
        <p:nvPicPr>
          <p:cNvPr id="4" name="Picture 3" descr="AAEAHWV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0"/>
            <a:ext cx="3561328" cy="2590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79554" name="AutoShape 2" descr="https://mail.google.com/mail/u/2/?ui=2&amp;ik=abe8467c4a&amp;view=fimg&amp;th=159f841f4fc8d138&amp;attid=0.1.1&amp;disp=emb&amp;attbid=ANGjdJ9bzDqR76JJhWgyovvNYPHIgGSrlKybu8Sm824pfQdZjL3h0hpNDTlJb9kUrp4tqoATI62WkvNW6q03ObuOKVbsdFbk3FA1AxfAFzQXfaz_kqxyGRcoCmHlFm8&amp;sz=s0-l75-ft&amp;ats=1485928817255&amp;rm=159f841f4fc8d138&amp;zw&amp;atsh=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example 6.6 v1.jpg"/>
          <p:cNvPicPr>
            <a:picLocks noChangeAspect="1"/>
          </p:cNvPicPr>
          <p:nvPr/>
        </p:nvPicPr>
        <p:blipFill>
          <a:blip r:embed="rId3" cstate="print"/>
          <a:srcRect l="11481" t="31111" b="15556"/>
          <a:stretch>
            <a:fillRect/>
          </a:stretch>
        </p:blipFill>
        <p:spPr>
          <a:xfrm>
            <a:off x="5867400" y="685800"/>
            <a:ext cx="45529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Assume no reaction</a:t>
            </a:r>
          </a:p>
          <a:p>
            <a:r>
              <a:rPr lang="en-US" dirty="0" smtClean="0"/>
              <a:t>Assume steady state</a:t>
            </a:r>
          </a:p>
          <a:p>
            <a:endParaRPr lang="en-US" dirty="0"/>
          </a:p>
        </p:txBody>
      </p:sp>
      <p:pic>
        <p:nvPicPr>
          <p:cNvPr id="4" name="Picture 3" descr="AAEAHWV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0"/>
            <a:ext cx="3561328" cy="2590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79554" name="AutoShape 2" descr="https://mail.google.com/mail/u/2/?ui=2&amp;ik=abe8467c4a&amp;view=fimg&amp;th=159f841f4fc8d138&amp;attid=0.1.1&amp;disp=emb&amp;attbid=ANGjdJ9bzDqR76JJhWgyovvNYPHIgGSrlKybu8Sm824pfQdZjL3h0hpNDTlJb9kUrp4tqoATI62WkvNW6q03ObuOKVbsdFbk3FA1AxfAFzQXfaz_kqxyGRcoCmHlFm8&amp;sz=s0-l75-ft&amp;ats=1485928817255&amp;rm=159f841f4fc8d138&amp;zw&amp;atsh=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example 6.6 v1.jpg"/>
          <p:cNvPicPr>
            <a:picLocks noChangeAspect="1"/>
          </p:cNvPicPr>
          <p:nvPr/>
        </p:nvPicPr>
        <p:blipFill>
          <a:blip r:embed="rId3" cstate="print"/>
          <a:srcRect l="11481" t="31111" b="15556"/>
          <a:stretch>
            <a:fillRect/>
          </a:stretch>
        </p:blipFill>
        <p:spPr>
          <a:xfrm>
            <a:off x="5867400" y="685800"/>
            <a:ext cx="455295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1" y="4648201"/>
            <a:ext cx="3624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what?</a:t>
            </a:r>
          </a:p>
          <a:p>
            <a:r>
              <a:rPr lang="en-US" dirty="0"/>
              <a:t>Come to board and solve the rest</a:t>
            </a:r>
          </a:p>
          <a:p>
            <a:r>
              <a:rPr lang="en-US" dirty="0"/>
              <a:t>Without B.C.s (look in book for B.C.s;</a:t>
            </a:r>
          </a:p>
          <a:p>
            <a:r>
              <a:rPr lang="en-US" dirty="0"/>
              <a:t>Assuming you can do that…)</a:t>
            </a:r>
          </a:p>
        </p:txBody>
      </p:sp>
    </p:spTree>
    <p:extLst>
      <p:ext uri="{BB962C8B-B14F-4D97-AF65-F5344CB8AC3E}">
        <p14:creationId xmlns:p14="http://schemas.microsoft.com/office/powerpoint/2010/main" val="27055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xample 6.6 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0"/>
            <a:ext cx="51435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Skipping erf this semester for the sake of time.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81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it equal to?</a:t>
            </a:r>
          </a:p>
          <a:p>
            <a:r>
              <a:rPr lang="en-US" dirty="0" smtClean="0"/>
              <a:t>What is it used for?</a:t>
            </a:r>
          </a:p>
          <a:p>
            <a:r>
              <a:rPr lang="en-US" dirty="0" smtClean="0"/>
              <a:t>What does this have to</a:t>
            </a:r>
          </a:p>
          <a:p>
            <a:pPr marL="0" indent="0">
              <a:buNone/>
            </a:pPr>
            <a:r>
              <a:rPr lang="en-US" dirty="0" smtClean="0"/>
              <a:t>do with probability density</a:t>
            </a:r>
          </a:p>
          <a:p>
            <a:pPr marL="0" indent="0">
              <a:buNone/>
            </a:pPr>
            <a:r>
              <a:rPr lang="en-US" dirty="0" err="1" smtClean="0"/>
              <a:t>unctions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1" descr="https://upload.wikimedia.org/wikipedia/commons/thumb/2/2f/Error_Function.svg/400px-Error_Functi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54" y="430745"/>
            <a:ext cx="6758246" cy="47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550979" y="4680066"/>
          <a:ext cx="4328638" cy="137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4" imgW="1320480" imgH="419040" progId="Equation.DSMT4">
                  <p:embed/>
                </p:oleObj>
              </mc:Choice>
              <mc:Fallback>
                <p:oleObj name="Equation" r:id="rId4" imgW="1320480" imgH="41904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79" y="4680066"/>
                        <a:ext cx="4328638" cy="1373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707224" y="6232951"/>
            <a:ext cx="510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http://www.bishopkingdom.com/aichatbox/id/368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625" y="1690688"/>
            <a:ext cx="8954193" cy="4351338"/>
          </a:xfrm>
        </p:spPr>
        <p:txBody>
          <a:bodyPr/>
          <a:lstStyle/>
          <a:p>
            <a:r>
              <a:rPr lang="en-US" dirty="0" smtClean="0"/>
              <a:t>What is it equal to?</a:t>
            </a:r>
          </a:p>
          <a:p>
            <a:r>
              <a:rPr lang="en-US" dirty="0" smtClean="0"/>
              <a:t>What is it used for?     Diff. </a:t>
            </a:r>
            <a:r>
              <a:rPr lang="en-US" dirty="0" err="1" smtClean="0"/>
              <a:t>Eq.s</a:t>
            </a:r>
            <a:r>
              <a:rPr lang="en-US" dirty="0" smtClean="0"/>
              <a:t> and diffusion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erfc</a:t>
            </a:r>
            <a:r>
              <a:rPr lang="en-US" dirty="0" smtClean="0"/>
              <a:t>? </a:t>
            </a:r>
            <a:r>
              <a:rPr lang="en-US" dirty="0" err="1" smtClean="0"/>
              <a:t>erfc</a:t>
            </a:r>
            <a:r>
              <a:rPr lang="en-US" dirty="0" smtClean="0"/>
              <a:t>=1-erf</a:t>
            </a:r>
            <a:endParaRPr lang="en-US" dirty="0"/>
          </a:p>
        </p:txBody>
      </p:sp>
      <p:pic>
        <p:nvPicPr>
          <p:cNvPr id="88066" name="Picture 2" descr="https://qph.ec.quoracdn.net/main-qimg-b94ede0e1396dc4a2ddbb75220ac6065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120043"/>
            <a:ext cx="74390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3728258" y="1470602"/>
          <a:ext cx="28114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4" imgW="1320480" imgH="419040" progId="Equation.DSMT4">
                  <p:embed/>
                </p:oleObj>
              </mc:Choice>
              <mc:Fallback>
                <p:oleObj name="Equation" r:id="rId4" imgW="1320480" imgH="41904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258" y="1470602"/>
                        <a:ext cx="281146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1" descr="https://upload.wikimedia.org/wikipedia/commons/thumb/2/2f/Error_Function.svg/400px-Error_Functi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85" y="0"/>
            <a:ext cx="3788115" cy="26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39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MatLab</a:t>
            </a:r>
            <a:r>
              <a:rPr lang="en-US" sz="3200" dirty="0" smtClean="0"/>
              <a:t> Code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5513" y="1770611"/>
            <a:ext cx="116627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close all</a:t>
            </a:r>
          </a:p>
          <a:p>
            <a:r>
              <a:rPr lang="en-US" sz="1200" dirty="0"/>
              <a:t>x = [0:0.0000001:1];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figure1 = figure;</a:t>
            </a:r>
          </a:p>
          <a:p>
            <a:r>
              <a:rPr lang="en-US" sz="1200" dirty="0"/>
              <a:t>hold on</a:t>
            </a:r>
          </a:p>
          <a:p>
            <a:r>
              <a:rPr lang="en-US" sz="1200" dirty="0"/>
              <a:t>% Create axes</a:t>
            </a:r>
          </a:p>
          <a:p>
            <a:r>
              <a:rPr lang="en-US" sz="1200" dirty="0"/>
              <a:t>axes1 = axes('Parent',figure1);</a:t>
            </a:r>
          </a:p>
          <a:p>
            <a:r>
              <a:rPr lang="en-US" sz="1200" dirty="0"/>
              <a:t>hold(axes1,'on');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 Create multiple lines using matrix input to plot</a:t>
            </a:r>
          </a:p>
          <a:p>
            <a:r>
              <a:rPr lang="en-US" sz="1200" dirty="0"/>
              <a:t>%plot(X1,YMatrix1,'Parent',axes1);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 Create </a:t>
            </a:r>
            <a:r>
              <a:rPr lang="en-US" sz="1200" dirty="0" err="1"/>
              <a:t>xlabel</a:t>
            </a:r>
            <a:endParaRPr lang="en-US" sz="1200" dirty="0"/>
          </a:p>
          <a:p>
            <a:r>
              <a:rPr lang="en-US" sz="1200" dirty="0" err="1"/>
              <a:t>xlabel</a:t>
            </a:r>
            <a:r>
              <a:rPr lang="en-US" sz="1200" dirty="0"/>
              <a:t>('Distance (x)');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 Create title</a:t>
            </a:r>
          </a:p>
          <a:p>
            <a:r>
              <a:rPr lang="en-US" sz="1200" dirty="0"/>
              <a:t>title('Error function usage');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 Create </a:t>
            </a:r>
            <a:r>
              <a:rPr lang="en-US" sz="1200" dirty="0" err="1"/>
              <a:t>ylabel</a:t>
            </a:r>
            <a:endParaRPr lang="en-US" sz="1200" dirty="0"/>
          </a:p>
          <a:p>
            <a:r>
              <a:rPr lang="en-US" sz="1200" dirty="0" err="1"/>
              <a:t>ylabel</a:t>
            </a:r>
            <a:r>
              <a:rPr lang="en-US" sz="1200" dirty="0"/>
              <a:t>('Normalized Concentration');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 Set the remaining axes properties</a:t>
            </a:r>
          </a:p>
          <a:p>
            <a:r>
              <a:rPr lang="en-US" sz="1200" dirty="0"/>
              <a:t>%set(axes1,'FontSize',14,'FontWeight','bold');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i</a:t>
            </a:r>
            <a:r>
              <a:rPr lang="en-US" sz="1200" dirty="0"/>
              <a:t> = 1:2.5:35</a:t>
            </a:r>
          </a:p>
          <a:p>
            <a:r>
              <a:rPr lang="en-US" sz="1200" dirty="0"/>
              <a:t>    plot(x,1-erf(x/(2*</a:t>
            </a:r>
            <a:r>
              <a:rPr lang="en-US" sz="1200" dirty="0" err="1"/>
              <a:t>sqrt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en-US" sz="1200" dirty="0"/>
              <a:t>*10^-3))),'linewidth',3)</a:t>
            </a:r>
          </a:p>
          <a:p>
            <a:r>
              <a:rPr lang="en-US" sz="1200" dirty="0"/>
              <a:t>end  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04" y="1528503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79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24" y="1544746"/>
            <a:ext cx="5181600" cy="3886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27" y="117693"/>
            <a:ext cx="1044217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x = [0:0.0000001:1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figure2 = figure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Create axes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axes1 = axes(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'Parent'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,figure2);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hold(axes1,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'on</a:t>
            </a:r>
            <a:r>
              <a:rPr lang="en-US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Create multiple lines using matrix input to plot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%plot(X1,YMatrix1,'Parent',axes1);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Create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xlabel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'Distance (x)'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Create title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'Error function usage'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Create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ylabel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'Normalized Concentration'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Set the remaining axes properties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%set(axes1,'FontSize',14,'FontWeight','bold');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1:2.5:35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plot(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x,erfc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(x/(2*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*10^-3))),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,3)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9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Figure 6.10</a:t>
            </a:r>
            <a:r>
              <a:rPr lang="en-US" sz="2800" dirty="0"/>
              <a:t>    Diffusion of two gases. The concentrations in each reservoir are kept constant such that at steady state,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/>
              <a:t>C</a:t>
            </a:r>
            <a:r>
              <a:rPr lang="en-US" sz="2800" i="1" baseline="-25000" dirty="0"/>
              <a:t>Ao</a:t>
            </a:r>
            <a:r>
              <a:rPr lang="en-US" sz="500" baseline="-40000" dirty="0"/>
              <a:t>0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Bo</a:t>
            </a:r>
            <a:r>
              <a:rPr lang="en-US" sz="2800" i="1" baseline="-25000" dirty="0"/>
              <a:t>  </a:t>
            </a:r>
            <a:br>
              <a:rPr lang="en-US" sz="2800" i="1" baseline="-25000" dirty="0"/>
            </a:b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0 at </a:t>
            </a:r>
            <a:r>
              <a:rPr lang="en-US" sz="2800" i="1" dirty="0"/>
              <a:t>x </a:t>
            </a:r>
            <a:r>
              <a:rPr lang="en-US" sz="2800" dirty="0"/>
              <a:t>= 0 and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0 and </a:t>
            </a:r>
            <a:r>
              <a:rPr lang="en-US" sz="500" baseline="-40000" dirty="0"/>
              <a:t>0</a:t>
            </a:r>
            <a:r>
              <a:rPr lang="en-US" sz="2800" dirty="0"/>
              <a:t>at </a:t>
            </a:r>
            <a:r>
              <a:rPr lang="en-US" sz="2800" i="1" dirty="0"/>
              <a:t>x </a:t>
            </a:r>
            <a:r>
              <a:rPr lang="en-US" sz="2800" dirty="0"/>
              <a:t>= </a:t>
            </a:r>
            <a:r>
              <a:rPr lang="en-US" sz="2800" i="1" dirty="0"/>
              <a:t>L</a:t>
            </a:r>
            <a:r>
              <a:rPr lang="en-US" sz="2800" dirty="0"/>
              <a:t>.</a:t>
            </a:r>
          </a:p>
        </p:txBody>
      </p:sp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1"/>
            <a:ext cx="6319838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6477000"/>
            <a:ext cx="8702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Dilute solution cannot be invoked…. Flux of one induced flux of another in the absence of bulk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4" t="-2041" r="-196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3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Figure 6.10</a:t>
            </a:r>
            <a:r>
              <a:rPr lang="en-US" sz="2800" dirty="0"/>
              <a:t>    Diffusion of two gases. The concentrations in each reservoir are kept constant such that at steady state,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/>
              <a:t>C</a:t>
            </a:r>
            <a:r>
              <a:rPr lang="en-US" sz="2800" i="1" baseline="-25000" dirty="0"/>
              <a:t>Ao</a:t>
            </a:r>
            <a:r>
              <a:rPr lang="en-US" sz="500" baseline="-40000" dirty="0"/>
              <a:t>0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Bo</a:t>
            </a:r>
            <a:r>
              <a:rPr lang="en-US" sz="2800" i="1" baseline="-25000" dirty="0"/>
              <a:t>  </a:t>
            </a:r>
            <a:br>
              <a:rPr lang="en-US" sz="2800" i="1" baseline="-25000" dirty="0"/>
            </a:b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0 at </a:t>
            </a:r>
            <a:r>
              <a:rPr lang="en-US" sz="2800" i="1" dirty="0"/>
              <a:t>x </a:t>
            </a:r>
            <a:r>
              <a:rPr lang="en-US" sz="2800" dirty="0"/>
              <a:t>= 0 and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0 and </a:t>
            </a:r>
            <a:r>
              <a:rPr lang="en-US" sz="500" baseline="-40000" dirty="0"/>
              <a:t>0</a:t>
            </a:r>
            <a:r>
              <a:rPr lang="en-US" sz="2800" dirty="0"/>
              <a:t>at </a:t>
            </a:r>
            <a:r>
              <a:rPr lang="en-US" sz="2800" i="1" dirty="0"/>
              <a:t>x </a:t>
            </a:r>
            <a:r>
              <a:rPr lang="en-US" sz="2800" dirty="0"/>
              <a:t>= </a:t>
            </a:r>
            <a:r>
              <a:rPr lang="en-US" sz="2800" i="1" dirty="0"/>
              <a:t>L</a:t>
            </a:r>
            <a:r>
              <a:rPr lang="en-US" sz="2800" dirty="0"/>
              <a:t>.</a:t>
            </a:r>
          </a:p>
        </p:txBody>
      </p:sp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1"/>
            <a:ext cx="6319838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6477000"/>
            <a:ext cx="8702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Dilute solution cannot be invoked…. Flux of one induced flux of another in the absence of bulk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4" t="-2041" r="-196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57801" y="2895600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no chemical </a:t>
            </a:r>
            <a:r>
              <a:rPr lang="en-US" dirty="0" err="1"/>
              <a:t>rxns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Figure 6.10</a:t>
            </a:r>
            <a:r>
              <a:rPr lang="en-US" sz="2800" dirty="0"/>
              <a:t>    Diffusion of two gases. The concentrations in each reservoir are kept constant such that at steady state,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/>
              <a:t>C</a:t>
            </a:r>
            <a:r>
              <a:rPr lang="en-US" sz="2800" i="1" baseline="-25000" dirty="0"/>
              <a:t>Ao</a:t>
            </a:r>
            <a:r>
              <a:rPr lang="en-US" sz="500" baseline="-40000" dirty="0"/>
              <a:t>0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Bo</a:t>
            </a:r>
            <a:r>
              <a:rPr lang="en-US" sz="2800" i="1" baseline="-25000" dirty="0"/>
              <a:t>  </a:t>
            </a:r>
            <a:br>
              <a:rPr lang="en-US" sz="2800" i="1" baseline="-25000" dirty="0"/>
            </a:b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0 at </a:t>
            </a:r>
            <a:r>
              <a:rPr lang="en-US" sz="2800" i="1" dirty="0"/>
              <a:t>x </a:t>
            </a:r>
            <a:r>
              <a:rPr lang="en-US" sz="2800" dirty="0"/>
              <a:t>= 0 and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0 and </a:t>
            </a:r>
            <a:r>
              <a:rPr lang="en-US" sz="500" baseline="-40000" dirty="0"/>
              <a:t>0</a:t>
            </a:r>
            <a:r>
              <a:rPr lang="en-US" sz="2800" dirty="0"/>
              <a:t>at </a:t>
            </a:r>
            <a:r>
              <a:rPr lang="en-US" sz="2800" i="1" dirty="0"/>
              <a:t>x </a:t>
            </a:r>
            <a:r>
              <a:rPr lang="en-US" sz="2800" dirty="0"/>
              <a:t>= </a:t>
            </a:r>
            <a:r>
              <a:rPr lang="en-US" sz="2800" i="1" dirty="0"/>
              <a:t>L</a:t>
            </a:r>
            <a:r>
              <a:rPr lang="en-US" sz="2800" dirty="0"/>
              <a:t>.</a:t>
            </a:r>
          </a:p>
        </p:txBody>
      </p:sp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1"/>
            <a:ext cx="6319838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6477000"/>
            <a:ext cx="8702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Dilute solution cannot be invoked…. Flux of one induced flux of another in the absence of bulk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4" t="-2041" r="-196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57801" y="2895600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no chemical </a:t>
            </a:r>
            <a:r>
              <a:rPr lang="en-US" dirty="0" err="1"/>
              <a:t>rxns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5426" y="3248656"/>
            <a:ext cx="1935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[Gas]res.=constant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Figure 6.10</a:t>
            </a:r>
            <a:r>
              <a:rPr lang="en-US" sz="2800" dirty="0"/>
              <a:t>    Diffusion of two gases. The concentrations in each reservoir are kept constant such that at steady state,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/>
              <a:t>C</a:t>
            </a:r>
            <a:r>
              <a:rPr lang="en-US" sz="2800" i="1" baseline="-25000" dirty="0"/>
              <a:t>Ao</a:t>
            </a:r>
            <a:r>
              <a:rPr lang="en-US" sz="500" baseline="-40000" dirty="0"/>
              <a:t>0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Bo</a:t>
            </a:r>
            <a:r>
              <a:rPr lang="en-US" sz="2800" i="1" baseline="-25000" dirty="0"/>
              <a:t>  </a:t>
            </a:r>
            <a:br>
              <a:rPr lang="en-US" sz="2800" i="1" baseline="-25000" dirty="0"/>
            </a:b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0 at </a:t>
            </a:r>
            <a:r>
              <a:rPr lang="en-US" sz="2800" i="1" dirty="0"/>
              <a:t>x </a:t>
            </a:r>
            <a:r>
              <a:rPr lang="en-US" sz="2800" dirty="0"/>
              <a:t>= 0 and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0 and </a:t>
            </a:r>
            <a:r>
              <a:rPr lang="en-US" sz="500" baseline="-40000" dirty="0"/>
              <a:t>0</a:t>
            </a:r>
            <a:r>
              <a:rPr lang="en-US" sz="2800" dirty="0"/>
              <a:t>at </a:t>
            </a:r>
            <a:r>
              <a:rPr lang="en-US" sz="2800" i="1" dirty="0"/>
              <a:t>x </a:t>
            </a:r>
            <a:r>
              <a:rPr lang="en-US" sz="2800" dirty="0"/>
              <a:t>= </a:t>
            </a:r>
            <a:r>
              <a:rPr lang="en-US" sz="2800" i="1" dirty="0"/>
              <a:t>L</a:t>
            </a:r>
            <a:r>
              <a:rPr lang="en-US" sz="2800" dirty="0"/>
              <a:t>.</a:t>
            </a:r>
          </a:p>
        </p:txBody>
      </p:sp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1"/>
            <a:ext cx="6319838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6477000"/>
            <a:ext cx="8702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Dilute solution cannot be invoked…. Flux of one induced flux of another in the absence of bulk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4" t="-2041" r="-196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57801" y="2895600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no chemical </a:t>
            </a:r>
            <a:r>
              <a:rPr lang="en-US" dirty="0" err="1"/>
              <a:t>rxns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5426" y="3248656"/>
            <a:ext cx="1935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[Gas]res.=constant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3599894"/>
            <a:ext cx="424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pressure maintained throughout</a:t>
            </a:r>
          </a:p>
        </p:txBody>
      </p:sp>
    </p:spTree>
    <p:extLst>
      <p:ext uri="{BB962C8B-B14F-4D97-AF65-F5344CB8AC3E}">
        <p14:creationId xmlns:p14="http://schemas.microsoft.com/office/powerpoint/2010/main" val="8383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Figure 6.10</a:t>
            </a:r>
            <a:r>
              <a:rPr lang="en-US" sz="2800" dirty="0"/>
              <a:t>    Diffusion of two gases. The concentrations in each reservoir are kept constant such that at steady state,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/>
              <a:t>C</a:t>
            </a:r>
            <a:r>
              <a:rPr lang="en-US" sz="2800" i="1" baseline="-25000" dirty="0"/>
              <a:t>Ao</a:t>
            </a:r>
            <a:r>
              <a:rPr lang="en-US" sz="500" baseline="-40000" dirty="0"/>
              <a:t>0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i="1" dirty="0" err="1"/>
              <a:t>C</a:t>
            </a:r>
            <a:r>
              <a:rPr lang="en-US" sz="2800" i="1" baseline="-25000" dirty="0" err="1"/>
              <a:t>Bo</a:t>
            </a:r>
            <a:r>
              <a:rPr lang="en-US" sz="2800" i="1" baseline="-25000" dirty="0"/>
              <a:t>  </a:t>
            </a:r>
            <a:br>
              <a:rPr lang="en-US" sz="2800" i="1" baseline="-25000" dirty="0"/>
            </a:br>
            <a:r>
              <a:rPr lang="en-US" sz="2800" i="1" dirty="0"/>
              <a:t>C</a:t>
            </a:r>
            <a:r>
              <a:rPr lang="en-US" sz="2800" i="1" baseline="-25000" dirty="0"/>
              <a:t>B</a:t>
            </a:r>
            <a:r>
              <a:rPr lang="en-US" sz="2800" i="1" dirty="0"/>
              <a:t> </a:t>
            </a:r>
            <a:r>
              <a:rPr lang="en-US" sz="2800" dirty="0"/>
              <a:t>= 0 at </a:t>
            </a:r>
            <a:r>
              <a:rPr lang="en-US" sz="2800" i="1" dirty="0"/>
              <a:t>x </a:t>
            </a:r>
            <a:r>
              <a:rPr lang="en-US" sz="2800" dirty="0"/>
              <a:t>= 0 and </a:t>
            </a:r>
            <a:r>
              <a:rPr lang="en-US" sz="2800" i="1" dirty="0"/>
              <a:t>C</a:t>
            </a:r>
            <a:r>
              <a:rPr lang="en-US" sz="2800" i="1" baseline="-25000" dirty="0"/>
              <a:t>A</a:t>
            </a:r>
            <a:r>
              <a:rPr lang="en-US" sz="2800" i="1" dirty="0"/>
              <a:t> </a:t>
            </a:r>
            <a:r>
              <a:rPr lang="en-US" sz="2800" dirty="0"/>
              <a:t>= 0 and </a:t>
            </a:r>
            <a:r>
              <a:rPr lang="en-US" sz="500" baseline="-40000" dirty="0"/>
              <a:t>0</a:t>
            </a:r>
            <a:r>
              <a:rPr lang="en-US" sz="2800" dirty="0"/>
              <a:t>at </a:t>
            </a:r>
            <a:r>
              <a:rPr lang="en-US" sz="2800" i="1" dirty="0"/>
              <a:t>x </a:t>
            </a:r>
            <a:r>
              <a:rPr lang="en-US" sz="2800" dirty="0"/>
              <a:t>= </a:t>
            </a:r>
            <a:r>
              <a:rPr lang="en-US" sz="2800" i="1" dirty="0"/>
              <a:t>L</a:t>
            </a:r>
            <a:r>
              <a:rPr lang="en-US" sz="2800" dirty="0"/>
              <a:t>.</a:t>
            </a:r>
          </a:p>
        </p:txBody>
      </p:sp>
      <p:pic>
        <p:nvPicPr>
          <p:cNvPr id="17411" name="Picture 3" descr="AAEAHW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1"/>
            <a:ext cx="6319838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6477000"/>
            <a:ext cx="8702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Dilute solution cannot be invoked…. Flux of one induced flux of another in the absence of bulk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8" y="2362201"/>
                <a:ext cx="3096682" cy="299313"/>
              </a:xfrm>
              <a:prstGeom prst="rect">
                <a:avLst/>
              </a:prstGeom>
              <a:blipFill>
                <a:blip r:embed="rId4" cstate="print"/>
                <a:stretch>
                  <a:fillRect l="-984" t="-2041" r="-1969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57801" y="2895600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no chemical </a:t>
            </a:r>
            <a:r>
              <a:rPr lang="en-US" dirty="0" err="1"/>
              <a:t>rxns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5426" y="3248656"/>
            <a:ext cx="1935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[Gas]res.=constant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3599894"/>
            <a:ext cx="424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pressure maintained throughout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1" y="4724401"/>
            <a:ext cx="224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Fick’s 2</a:t>
            </a:r>
            <a:r>
              <a:rPr lang="en-US" baseline="30000" dirty="0"/>
              <a:t>nd</a:t>
            </a:r>
            <a:r>
              <a:rPr lang="en-US" dirty="0"/>
              <a:t> Law applied: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35778" y="5077281"/>
                <a:ext cx="97885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8" y="5077281"/>
                <a:ext cx="978858" cy="52591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69725" y="5069392"/>
                <a:ext cx="99193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725" y="5069392"/>
                <a:ext cx="991938" cy="5259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62600" y="5867400"/>
            <a:ext cx="12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40239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eef1245-556f-4560-bc06-45be1eecd6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1923</Words>
  <Application>Microsoft Office PowerPoint</Application>
  <PresentationFormat>Widescreen</PresentationFormat>
  <Paragraphs>456</Paragraphs>
  <Slides>49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Courier New</vt:lpstr>
      <vt:lpstr>Office Theme</vt:lpstr>
      <vt:lpstr>Equation</vt:lpstr>
      <vt:lpstr>PowerPoint Presentation</vt:lpstr>
      <vt:lpstr>6.7.1: Diffusion in gases</vt:lpstr>
      <vt:lpstr>Figure 6.10    Diffusion of two gases. The concentrations in each reservoir are kept constant such that at steady state, CA = CAo0 and CB = CBo   CB = 0 at x = 0 and CA = 0 and 0at x = L.</vt:lpstr>
      <vt:lpstr>Figure 6.10    Diffusion of two gases. The concentrations in each reservoir are kept constant such that at steady state, CA = CAo0 and CB = CBo   CB = 0 at x = 0 and CA = 0 and 0at x = L.</vt:lpstr>
      <vt:lpstr>Figure 6.10    Diffusion of two gases. The concentrations in each reservoir are kept constant such that at steady state, CA = CAo0 and CB = CBo   CB = 0 at x = 0 and CA = 0 and 0at x = L.</vt:lpstr>
      <vt:lpstr>Figure 6.10    Diffusion of two gases. The concentrations in each reservoir are kept constant such that at steady state, CA = CAo0 and CB = CBo   CB = 0 at x = 0 and CA = 0 and 0at x = L.</vt:lpstr>
      <vt:lpstr>Figure 6.10    Diffusion of two gases. The concentrations in each reservoir are kept constant such that at steady state, CA = CAo0 and CB = CBo   CB = 0 at x = 0 and CA = 0 and 0at x = L.</vt:lpstr>
      <vt:lpstr>Figure 6.10    Diffusion of two gases. The concentrations in each reservoir are kept constant such that at steady state, CA = CAo0 and CB = CBo   CB = 0 at x = 0 and CA = 0 and 0at x = L.</vt:lpstr>
      <vt:lpstr>Figure 6.10    Diffusion of two gases. The concentrations in each reservoir are kept constant such that at steady state, CA = CAo0 and CB = CBo   CB = 0 at x = 0 and CA = 0 and 0at x = L.</vt:lpstr>
      <vt:lpstr>Figure 6.10    Diffusion of two gases. The concentrations in each reservoir are kept constant such that at steady state, CA = CAo0 and CB = CBo   CB = 0 at x = 0 and CA = 0 and 0at x = 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6.11    Evaporation of liquid A and diffusion through a stagnant layer of gas B.</vt:lpstr>
      <vt:lpstr>Figure 6.11    Evaporation of liquid A and diffusion through a stagnant layer of gas B.</vt:lpstr>
      <vt:lpstr>Figure 6.11    Evaporation of liquid A and diffusion through a stagnant layer of gas B.</vt:lpstr>
      <vt:lpstr>Figure 6.11    Evaporation of liquid A and diffusion through a stagnant layer of gas B.</vt:lpstr>
      <vt:lpstr>Figure 6.11    Evaporation of liquid A and diffusion through a stagnant layer of gas 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6.13    Radial diffusion through a cylindrical shell.</vt:lpstr>
      <vt:lpstr>PowerPoint Presentation</vt:lpstr>
      <vt:lpstr>PowerPoint Presentation</vt:lpstr>
      <vt:lpstr>PowerPoint Presentation</vt:lpstr>
      <vt:lpstr>Skipping erf this semester for the sake of time.</vt:lpstr>
      <vt:lpstr>erf</vt:lpstr>
      <vt:lpstr>erf</vt:lpstr>
      <vt:lpstr>MatLab Code</vt:lpstr>
      <vt:lpstr>PowerPoint Presentation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Bishop, Corey J</dc:creator>
  <cp:lastModifiedBy>Bishop, Corey J</cp:lastModifiedBy>
  <cp:revision>14</cp:revision>
  <dcterms:created xsi:type="dcterms:W3CDTF">2018-09-04T21:15:58Z</dcterms:created>
  <dcterms:modified xsi:type="dcterms:W3CDTF">2019-01-15T16:16:46Z</dcterms:modified>
</cp:coreProperties>
</file>