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0"/>
  </p:notesMasterIdLst>
  <p:sldIdLst>
    <p:sldId id="256" r:id="rId2"/>
    <p:sldId id="257" r:id="rId3"/>
    <p:sldId id="258" r:id="rId4"/>
    <p:sldId id="293" r:id="rId5"/>
    <p:sldId id="273" r:id="rId6"/>
    <p:sldId id="274" r:id="rId7"/>
    <p:sldId id="260" r:id="rId8"/>
    <p:sldId id="259" r:id="rId9"/>
    <p:sldId id="263" r:id="rId10"/>
    <p:sldId id="261" r:id="rId11"/>
    <p:sldId id="264" r:id="rId12"/>
    <p:sldId id="262" r:id="rId13"/>
    <p:sldId id="265" r:id="rId14"/>
    <p:sldId id="266" r:id="rId15"/>
    <p:sldId id="267" r:id="rId16"/>
    <p:sldId id="269" r:id="rId17"/>
    <p:sldId id="270" r:id="rId18"/>
    <p:sldId id="268" r:id="rId19"/>
    <p:sldId id="272" r:id="rId20"/>
    <p:sldId id="271" r:id="rId21"/>
    <p:sldId id="275" r:id="rId22"/>
    <p:sldId id="276" r:id="rId23"/>
    <p:sldId id="277" r:id="rId24"/>
    <p:sldId id="282" r:id="rId25"/>
    <p:sldId id="283" r:id="rId26"/>
    <p:sldId id="284" r:id="rId27"/>
    <p:sldId id="285" r:id="rId28"/>
    <p:sldId id="286" r:id="rId29"/>
    <p:sldId id="287" r:id="rId30"/>
    <p:sldId id="278" r:id="rId31"/>
    <p:sldId id="288" r:id="rId32"/>
    <p:sldId id="290" r:id="rId33"/>
    <p:sldId id="279" r:id="rId34"/>
    <p:sldId id="289" r:id="rId35"/>
    <p:sldId id="292" r:id="rId36"/>
    <p:sldId id="280" r:id="rId37"/>
    <p:sldId id="291" r:id="rId38"/>
    <p:sldId id="28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5"/>
    <p:restoredTop sz="94783"/>
  </p:normalViewPr>
  <p:slideViewPr>
    <p:cSldViewPr snapToGrid="0" snapToObjects="1">
      <p:cViewPr varScale="1">
        <p:scale>
          <a:sx n="93" d="100"/>
          <a:sy n="93" d="100"/>
        </p:scale>
        <p:origin x="1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F93A8-CF94-6445-9A22-7942DB788EF3}" type="datetimeFigureOut">
              <a:t>11/28/18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1C060-B7B3-6E47-8912-B246F58281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MsbA</a:t>
            </a:r>
            <a:r>
              <a:rPr lang="en-US" dirty="0"/>
              <a:t> = Lipid A export ATP binding/permease protein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1C060-B7B3-6E47-8912-B246F58281FE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3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3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89F7A5F-C6DA-C84A-9617-9C3A9918DC16}" type="datetimeFigureOut">
              <a:t>11/28/18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F310F5F-C8BA-7A4A-87ED-3BBFE182E2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378BCF-A7F5-C147-9B62-41A5ED9FE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040401"/>
            <a:ext cx="9144000" cy="1655762"/>
          </a:xfrm>
        </p:spPr>
        <p:txBody>
          <a:bodyPr/>
          <a:lstStyle/>
          <a:p>
            <a:r>
              <a:rPr lang="en-US"/>
              <a:t>Presented by Whitney Souery</a:t>
            </a:r>
          </a:p>
          <a:p>
            <a:r>
              <a:rPr lang="en-US"/>
              <a:t>11/28/2018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24A0F-1F8E-EB42-AD29-97DFF3A2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4" y="1654213"/>
            <a:ext cx="12032931" cy="2238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00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EE61-6DEF-A442-B5C2-21255775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56692"/>
            <a:ext cx="7729728" cy="1188720"/>
          </a:xfrm>
        </p:spPr>
        <p:txBody>
          <a:bodyPr/>
          <a:lstStyle/>
          <a:p>
            <a:r>
              <a:rPr lang="en-US"/>
              <a:t>OMV CLASSIFICATIONS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CA41C3-6152-9448-AE7C-53EDB9122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2118106"/>
            <a:ext cx="8530568" cy="4185709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4AE531-5B0A-564B-B90E-12CACAC88CB3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55964" y="1645412"/>
            <a:ext cx="4156363" cy="94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529D46-9B5B-7F42-B236-DE0B93C22753}"/>
              </a:ext>
            </a:extLst>
          </p:cNvPr>
          <p:cNvSpPr txBox="1"/>
          <p:nvPr/>
        </p:nvSpPr>
        <p:spPr>
          <a:xfrm>
            <a:off x="138546" y="999081"/>
            <a:ext cx="1634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Gram Negative Bacteria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72B05-5F29-F143-9AD4-4D01345B0758}"/>
              </a:ext>
            </a:extLst>
          </p:cNvPr>
          <p:cNvSpPr txBox="1"/>
          <p:nvPr/>
        </p:nvSpPr>
        <p:spPr>
          <a:xfrm>
            <a:off x="1860331" y="2259724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1</a:t>
            </a:r>
          </a:p>
        </p:txBody>
      </p:sp>
    </p:spTree>
    <p:extLst>
      <p:ext uri="{BB962C8B-B14F-4D97-AF65-F5344CB8AC3E}">
        <p14:creationId xmlns:p14="http://schemas.microsoft.com/office/powerpoint/2010/main" val="409989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EE61-6DEF-A442-B5C2-21255775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56692"/>
            <a:ext cx="7729728" cy="1188720"/>
          </a:xfrm>
        </p:spPr>
        <p:txBody>
          <a:bodyPr/>
          <a:lstStyle/>
          <a:p>
            <a:r>
              <a:rPr lang="en-US"/>
              <a:t>OMV CLASSIFICATIONS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CA41C3-6152-9448-AE7C-53EDB9122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2118106"/>
            <a:ext cx="8530568" cy="41857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B1E6B-3EC1-4549-AE84-8176E2D98C74}"/>
              </a:ext>
            </a:extLst>
          </p:cNvPr>
          <p:cNvSpPr txBox="1"/>
          <p:nvPr/>
        </p:nvSpPr>
        <p:spPr>
          <a:xfrm>
            <a:off x="6000750" y="3136901"/>
            <a:ext cx="4133850" cy="3166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A173-CC52-7149-B139-717371F7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Spotaneous OMVs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26DF-0788-D240-B0A8-40CAD964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65" y="2638044"/>
            <a:ext cx="2855214" cy="3101983"/>
          </a:xfrm>
        </p:spPr>
        <p:txBody>
          <a:bodyPr/>
          <a:lstStyle/>
          <a:p>
            <a:r>
              <a:rPr lang="en-US" u="sng" dirty="0"/>
              <a:t>Method of Production: </a:t>
            </a:r>
          </a:p>
          <a:p>
            <a:pPr lvl="1"/>
            <a:r>
              <a:rPr lang="en-US" dirty="0" err="1"/>
              <a:t>sOMVs</a:t>
            </a:r>
            <a:r>
              <a:rPr lang="en-US" dirty="0"/>
              <a:t> naturally bud from the bacterial outer membrane via: </a:t>
            </a:r>
          </a:p>
          <a:p>
            <a:pPr lvl="2"/>
            <a:r>
              <a:rPr lang="en-US" dirty="0"/>
              <a:t>Genetic engineering </a:t>
            </a:r>
          </a:p>
          <a:p>
            <a:pPr lvl="2"/>
            <a:r>
              <a:rPr lang="en-US" dirty="0"/>
              <a:t>Spontaneous Budding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D5AD82-F43B-B74E-B659-B30768A0DFD5}"/>
              </a:ext>
            </a:extLst>
          </p:cNvPr>
          <p:cNvSpPr txBox="1">
            <a:spLocks/>
          </p:cNvSpPr>
          <p:nvPr/>
        </p:nvSpPr>
        <p:spPr>
          <a:xfrm>
            <a:off x="4489132" y="2666238"/>
            <a:ext cx="3121914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Membrane </a:t>
            </a:r>
            <a:r>
              <a:rPr lang="en-US" u="sng" dirty="0" err="1"/>
              <a:t>Characterization</a:t>
            </a:r>
            <a:r>
              <a:rPr lang="en-US" u="sng" dirty="0"/>
              <a:t>: </a:t>
            </a:r>
          </a:p>
          <a:p>
            <a:pPr lvl="1"/>
            <a:r>
              <a:rPr lang="en-US" dirty="0" err="1"/>
              <a:t>sOMVs</a:t>
            </a:r>
            <a:r>
              <a:rPr lang="en-US" dirty="0"/>
              <a:t> have a different protein composition than the bacterial membraåne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E5095F-2F4E-0A47-8E8D-30C0CE64746A}"/>
              </a:ext>
            </a:extLst>
          </p:cNvPr>
          <p:cNvSpPr txBox="1">
            <a:spLocks/>
          </p:cNvSpPr>
          <p:nvPr/>
        </p:nvSpPr>
        <p:spPr>
          <a:xfrm>
            <a:off x="8458200" y="2638044"/>
            <a:ext cx="3067050" cy="3781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Harvesting Strategy:</a:t>
            </a:r>
          </a:p>
          <a:p>
            <a:pPr lvl="1"/>
            <a:r>
              <a:rPr lang="en-US" dirty="0"/>
              <a:t>Grow OMV-producing bacteria over a 12-24 </a:t>
            </a:r>
            <a:r>
              <a:rPr lang="en-US" dirty="0" err="1"/>
              <a:t>hr</a:t>
            </a:r>
            <a:r>
              <a:rPr lang="en-US" dirty="0"/>
              <a:t> period</a:t>
            </a:r>
          </a:p>
          <a:p>
            <a:pPr lvl="1"/>
            <a:r>
              <a:rPr lang="en-US" dirty="0"/>
              <a:t>Centrifuge to separate bacteria and OMV-containing supernatant </a:t>
            </a:r>
          </a:p>
          <a:p>
            <a:pPr lvl="1"/>
            <a:r>
              <a:rPr lang="en-US" dirty="0"/>
              <a:t>Filter the OMV-containing supernatant</a:t>
            </a:r>
          </a:p>
          <a:p>
            <a:pPr lvl="1"/>
            <a:r>
              <a:rPr lang="en-US" dirty="0"/>
              <a:t>Ultracentrifuge the supernatant  to create a pellet of OMVs  </a:t>
            </a:r>
          </a:p>
          <a:p>
            <a:pPr lvl="1"/>
            <a:r>
              <a:rPr lang="en-US" dirty="0"/>
              <a:t>Further separation via density gradient</a:t>
            </a:r>
          </a:p>
        </p:txBody>
      </p:sp>
    </p:spTree>
    <p:extLst>
      <p:ext uri="{BB962C8B-B14F-4D97-AF65-F5344CB8AC3E}">
        <p14:creationId xmlns:p14="http://schemas.microsoft.com/office/powerpoint/2010/main" val="387831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EE61-6DEF-A442-B5C2-21255775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56692"/>
            <a:ext cx="7729728" cy="1188720"/>
          </a:xfrm>
        </p:spPr>
        <p:txBody>
          <a:bodyPr/>
          <a:lstStyle/>
          <a:p>
            <a:r>
              <a:rPr lang="en-US"/>
              <a:t>OMV CLASSIFICATIONS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CA41C3-6152-9448-AE7C-53EDB9122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2118106"/>
            <a:ext cx="8530568" cy="41857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B1E6B-3EC1-4549-AE84-8176E2D98C74}"/>
              </a:ext>
            </a:extLst>
          </p:cNvPr>
          <p:cNvSpPr txBox="1"/>
          <p:nvPr/>
        </p:nvSpPr>
        <p:spPr>
          <a:xfrm>
            <a:off x="4029074" y="3136901"/>
            <a:ext cx="1990726" cy="3166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A173-CC52-7149-B139-717371F7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OMVs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26DF-0788-D240-B0A8-40CAD964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65" y="2638044"/>
            <a:ext cx="2855213" cy="3572256"/>
          </a:xfrm>
        </p:spPr>
        <p:txBody>
          <a:bodyPr>
            <a:normAutofit/>
          </a:bodyPr>
          <a:lstStyle/>
          <a:p>
            <a:r>
              <a:rPr lang="en-US" u="sng" dirty="0"/>
              <a:t>Method of Production: </a:t>
            </a:r>
          </a:p>
          <a:p>
            <a:pPr lvl="1"/>
            <a:r>
              <a:rPr lang="en-US" dirty="0" err="1"/>
              <a:t>nOMVs</a:t>
            </a:r>
            <a:r>
              <a:rPr lang="en-US" dirty="0"/>
              <a:t> are produced using detergent-free cell disruption techniques </a:t>
            </a:r>
          </a:p>
          <a:p>
            <a:pPr lvl="2"/>
            <a:r>
              <a:rPr lang="en-US" dirty="0"/>
              <a:t>Ex: </a:t>
            </a:r>
            <a:r>
              <a:rPr lang="en-US" dirty="0" err="1"/>
              <a:t>sonication,</a:t>
            </a:r>
            <a:r>
              <a:rPr lang="en-US" dirty="0"/>
              <a:t> </a:t>
            </a:r>
            <a:r>
              <a:rPr lang="en-US" dirty="0" err="1"/>
              <a:t>vortexing</a:t>
            </a:r>
            <a:r>
              <a:rPr lang="en-US" dirty="0"/>
              <a:t>, or metal chelating agent (i.e. EDTA) </a:t>
            </a:r>
          </a:p>
          <a:p>
            <a:pPr lvl="2"/>
            <a:r>
              <a:rPr lang="en-US" dirty="0"/>
              <a:t>Combinations of techniques are commonly used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D5AD82-F43B-B74E-B659-B30768A0DFD5}"/>
              </a:ext>
            </a:extLst>
          </p:cNvPr>
          <p:cNvSpPr txBox="1">
            <a:spLocks/>
          </p:cNvSpPr>
          <p:nvPr/>
        </p:nvSpPr>
        <p:spPr>
          <a:xfrm>
            <a:off x="4489132" y="2666238"/>
            <a:ext cx="3121914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/>
              <a:t>Membrane Charactierization: </a:t>
            </a:r>
          </a:p>
          <a:p>
            <a:pPr lvl="1"/>
            <a:r>
              <a:rPr lang="en-US"/>
              <a:t>nOMVs more closely resemble the membrane of the bacterial host than do sOMVs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E5095F-2F4E-0A47-8E8D-30C0CE64746A}"/>
              </a:ext>
            </a:extLst>
          </p:cNvPr>
          <p:cNvSpPr txBox="1">
            <a:spLocks/>
          </p:cNvSpPr>
          <p:nvPr/>
        </p:nvSpPr>
        <p:spPr>
          <a:xfrm>
            <a:off x="8458200" y="2638044"/>
            <a:ext cx="3067050" cy="378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Harvesting Strategy:</a:t>
            </a:r>
          </a:p>
          <a:p>
            <a:pPr lvl="1"/>
            <a:r>
              <a:rPr lang="en-US" dirty="0"/>
              <a:t>Produce OMVs from host bacteria using detergent-free protocols</a:t>
            </a:r>
          </a:p>
          <a:p>
            <a:pPr lvl="1"/>
            <a:r>
              <a:rPr lang="en-US" dirty="0"/>
              <a:t>Isolate </a:t>
            </a:r>
            <a:r>
              <a:rPr lang="en-US" dirty="0" err="1"/>
              <a:t>nOMVs</a:t>
            </a:r>
            <a:r>
              <a:rPr lang="en-US" dirty="0"/>
              <a:t> from bacteria by </a:t>
            </a:r>
            <a:r>
              <a:rPr lang="en-US" dirty="0" err="1"/>
              <a:t>diafiltration</a:t>
            </a:r>
            <a:r>
              <a:rPr lang="en-US" dirty="0"/>
              <a:t> or constant volume dialysis </a:t>
            </a:r>
          </a:p>
          <a:p>
            <a:pPr lvl="1"/>
            <a:r>
              <a:rPr lang="en-US" dirty="0"/>
              <a:t>Perform final purification via ultracentrifugation</a:t>
            </a:r>
          </a:p>
        </p:txBody>
      </p:sp>
    </p:spTree>
    <p:extLst>
      <p:ext uri="{BB962C8B-B14F-4D97-AF65-F5344CB8AC3E}">
        <p14:creationId xmlns:p14="http://schemas.microsoft.com/office/powerpoint/2010/main" val="340617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6284-78CA-7D41-BF6A-913A3997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Spontanteous Vs. Native OMVs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E93F-5C5F-1742-9CCF-0F953CA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Composition Differences </a:t>
            </a:r>
          </a:p>
          <a:p>
            <a:pPr lvl="1"/>
            <a:r>
              <a:rPr lang="en-US" dirty="0" err="1"/>
              <a:t>nOMVs</a:t>
            </a:r>
            <a:r>
              <a:rPr lang="en-US" dirty="0"/>
              <a:t> composition more closely resembles bacterial membrane than </a:t>
            </a:r>
            <a:r>
              <a:rPr lang="en-US" dirty="0" err="1"/>
              <a:t>sOMVs</a:t>
            </a:r>
            <a:r>
              <a:rPr lang="en-US" dirty="0"/>
              <a:t>. </a:t>
            </a:r>
          </a:p>
          <a:p>
            <a:r>
              <a:rPr lang="en-US" b="1" dirty="0"/>
              <a:t>Safety Differences </a:t>
            </a:r>
          </a:p>
          <a:p>
            <a:pPr lvl="1"/>
            <a:r>
              <a:rPr lang="en-US" dirty="0"/>
              <a:t>Detergent-free techniques reduce endotoxin production (though not as much as detergent extraction)</a:t>
            </a:r>
          </a:p>
          <a:p>
            <a:pPr lvl="2"/>
            <a:r>
              <a:rPr lang="en-US" dirty="0" err="1"/>
              <a:t>nOMVs</a:t>
            </a:r>
            <a:r>
              <a:rPr lang="en-US" dirty="0"/>
              <a:t> have improved safety but reduced efficacy due to lower LPS levels</a:t>
            </a:r>
          </a:p>
          <a:p>
            <a:pPr lvl="1"/>
            <a:r>
              <a:rPr lang="en-US" dirty="0"/>
              <a:t>Cytoplasmic proteins may be introduced into OMVs during centrifugation, fostering better adjuvant abilities but compromising safety  </a:t>
            </a:r>
          </a:p>
        </p:txBody>
      </p:sp>
    </p:spTree>
    <p:extLst>
      <p:ext uri="{BB962C8B-B14F-4D97-AF65-F5344CB8AC3E}">
        <p14:creationId xmlns:p14="http://schemas.microsoft.com/office/powerpoint/2010/main" val="83689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EE61-6DEF-A442-B5C2-21255775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56692"/>
            <a:ext cx="7729728" cy="1188720"/>
          </a:xfrm>
        </p:spPr>
        <p:txBody>
          <a:bodyPr/>
          <a:lstStyle/>
          <a:p>
            <a:r>
              <a:rPr lang="en-US"/>
              <a:t>OMV CLASSIFICATIONS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CA41C3-6152-9448-AE7C-53EDB9122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2118106"/>
            <a:ext cx="8530568" cy="418570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B1E6B-3EC1-4549-AE84-8176E2D98C74}"/>
              </a:ext>
            </a:extLst>
          </p:cNvPr>
          <p:cNvSpPr txBox="1"/>
          <p:nvPr/>
        </p:nvSpPr>
        <p:spPr>
          <a:xfrm>
            <a:off x="2231135" y="3136901"/>
            <a:ext cx="1778157" cy="3166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A173-CC52-7149-B139-717371F7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Detergent OMVs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26DF-0788-D240-B0A8-40CAD9646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66" y="2638044"/>
            <a:ext cx="3345620" cy="3572256"/>
          </a:xfrm>
        </p:spPr>
        <p:txBody>
          <a:bodyPr>
            <a:normAutofit/>
          </a:bodyPr>
          <a:lstStyle/>
          <a:p>
            <a:r>
              <a:rPr lang="en-US" u="sng" dirty="0"/>
              <a:t>Method of Production: </a:t>
            </a:r>
          </a:p>
          <a:p>
            <a:pPr lvl="1"/>
            <a:r>
              <a:rPr lang="en-US" dirty="0" err="1"/>
              <a:t>dOMVs</a:t>
            </a:r>
            <a:r>
              <a:rPr lang="en-US" dirty="0"/>
              <a:t> are produced using detergent extraction techniques </a:t>
            </a:r>
          </a:p>
          <a:p>
            <a:pPr lvl="1"/>
            <a:r>
              <a:rPr lang="en-US" dirty="0"/>
              <a:t>Choice of detergent is critical: </a:t>
            </a:r>
          </a:p>
          <a:p>
            <a:pPr lvl="2"/>
            <a:r>
              <a:rPr lang="en-US" dirty="0"/>
              <a:t>Ionic detergents can alter protein/protein interactions</a:t>
            </a:r>
          </a:p>
          <a:p>
            <a:pPr lvl="2"/>
            <a:r>
              <a:rPr lang="en-US" dirty="0"/>
              <a:t>Common choice: </a:t>
            </a:r>
            <a:r>
              <a:rPr lang="en-US" b="1" dirty="0"/>
              <a:t>non-ionic surfactants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E5095F-2F4E-0A47-8E8D-30C0CE64746A}"/>
              </a:ext>
            </a:extLst>
          </p:cNvPr>
          <p:cNvSpPr txBox="1">
            <a:spLocks/>
          </p:cNvSpPr>
          <p:nvPr/>
        </p:nvSpPr>
        <p:spPr>
          <a:xfrm>
            <a:off x="7983414" y="2638044"/>
            <a:ext cx="3541835" cy="378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/>
              <a:t>Harvesting Strategy:</a:t>
            </a:r>
          </a:p>
          <a:p>
            <a:pPr lvl="1"/>
            <a:r>
              <a:rPr lang="en-US"/>
              <a:t>Bacteria are isolated via centrifugation </a:t>
            </a:r>
          </a:p>
          <a:p>
            <a:pPr lvl="1"/>
            <a:r>
              <a:rPr lang="en-US"/>
              <a:t>Cells are incubated with detergent to stimulate release of OMVs</a:t>
            </a:r>
          </a:p>
          <a:p>
            <a:pPr lvl="1"/>
            <a:r>
              <a:rPr lang="en-US"/>
              <a:t>OMVs are isolated via ultracentrifugation of detergent-cell mixture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F53196-0794-9041-BCF9-E2E11CC5DACB}"/>
              </a:ext>
            </a:extLst>
          </p:cNvPr>
          <p:cNvSpPr txBox="1">
            <a:spLocks/>
          </p:cNvSpPr>
          <p:nvPr/>
        </p:nvSpPr>
        <p:spPr>
          <a:xfrm>
            <a:off x="4489132" y="2666238"/>
            <a:ext cx="3121914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Membrane </a:t>
            </a:r>
            <a:r>
              <a:rPr lang="en-US" u="sng" dirty="0" err="1"/>
              <a:t>Charactierization</a:t>
            </a:r>
            <a:r>
              <a:rPr lang="en-US" u="sng" dirty="0"/>
              <a:t>: </a:t>
            </a:r>
          </a:p>
          <a:p>
            <a:pPr lvl="1"/>
            <a:r>
              <a:rPr lang="en-US" dirty="0" err="1"/>
              <a:t>dOMVs</a:t>
            </a:r>
            <a:r>
              <a:rPr lang="en-US" dirty="0"/>
              <a:t> contain bacterial outer mem. proteins and other mem. proteins.</a:t>
            </a:r>
          </a:p>
        </p:txBody>
      </p:sp>
    </p:spTree>
    <p:extLst>
      <p:ext uri="{BB962C8B-B14F-4D97-AF65-F5344CB8AC3E}">
        <p14:creationId xmlns:p14="http://schemas.microsoft.com/office/powerpoint/2010/main" val="75494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2CC30-A256-CC40-AA27-DA484074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7" y="1648507"/>
            <a:ext cx="8915670" cy="490615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426096-4122-024A-8443-F37FF5E6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508" y="221742"/>
            <a:ext cx="7729728" cy="1188720"/>
          </a:xfrm>
        </p:spPr>
        <p:txBody>
          <a:bodyPr/>
          <a:lstStyle/>
          <a:p>
            <a:r>
              <a:rPr lang="en-US"/>
              <a:t>Differences between omv types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DC753C-2BA8-A148-BE40-4D5D8048686D}"/>
              </a:ext>
            </a:extLst>
          </p:cNvPr>
          <p:cNvCxnSpPr/>
          <p:nvPr/>
        </p:nvCxnSpPr>
        <p:spPr>
          <a:xfrm>
            <a:off x="178130" y="3170712"/>
            <a:ext cx="20544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17FFE3-F19C-EE4C-B6FE-EC8AF0E27487}"/>
              </a:ext>
            </a:extLst>
          </p:cNvPr>
          <p:cNvCxnSpPr/>
          <p:nvPr/>
        </p:nvCxnSpPr>
        <p:spPr>
          <a:xfrm>
            <a:off x="178130" y="5235039"/>
            <a:ext cx="20544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F997C2-EF58-3349-8525-74541899CD92}"/>
              </a:ext>
            </a:extLst>
          </p:cNvPr>
          <p:cNvCxnSpPr/>
          <p:nvPr/>
        </p:nvCxnSpPr>
        <p:spPr>
          <a:xfrm>
            <a:off x="178130" y="5805055"/>
            <a:ext cx="20544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4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2400" b="1"/>
              <a:t>Introduction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Types and OMV Production </a:t>
            </a:r>
          </a:p>
          <a:p>
            <a:pPr marL="342900" indent="-342900">
              <a:buAutoNum type="arabicPeriod"/>
            </a:pPr>
            <a:r>
              <a:rPr lang="en-US" sz="2400"/>
              <a:t>OMV Detoxification </a:t>
            </a:r>
          </a:p>
          <a:p>
            <a:pPr marL="571500" lvl="1" indent="-342900">
              <a:buAutoNum type="arabicPeriod"/>
            </a:pPr>
            <a:r>
              <a:rPr lang="en-US" sz="2200"/>
              <a:t>Artificial OMV detoxification </a:t>
            </a:r>
          </a:p>
          <a:p>
            <a:pPr marL="571500" lvl="1" indent="-342900">
              <a:buAutoNum type="arabicPeriod"/>
            </a:pPr>
            <a:r>
              <a:rPr lang="en-US" sz="2200"/>
              <a:t>Engineering OMV detoxification</a:t>
            </a:r>
          </a:p>
          <a:p>
            <a:pPr marL="342900" indent="-342900">
              <a:buAutoNum type="arabicPeriod"/>
            </a:pPr>
            <a:r>
              <a:rPr lang="en-US" sz="2400"/>
              <a:t>Heterologous OMV Vaccines </a:t>
            </a:r>
          </a:p>
          <a:p>
            <a:pPr marL="342900" indent="-342900">
              <a:buAutoNum type="arabicPeriod"/>
            </a:pPr>
            <a:r>
              <a:rPr lang="en-US" sz="2400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25418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Introduction </a:t>
            </a:r>
          </a:p>
          <a:p>
            <a:pPr marL="342900" indent="-342900">
              <a:buAutoNum type="arabicPeriod"/>
            </a:pPr>
            <a:r>
              <a:rPr lang="en-US" sz="2400" dirty="0"/>
              <a:t>OMV Types and OMV Production </a:t>
            </a:r>
          </a:p>
          <a:p>
            <a:pPr marL="342900" indent="-342900">
              <a:buAutoNum type="arabicPeriod"/>
            </a:pPr>
            <a:r>
              <a:rPr lang="en-US" sz="2400" dirty="0"/>
              <a:t>OMV Detoxification </a:t>
            </a:r>
          </a:p>
          <a:p>
            <a:pPr marL="342900" indent="-342900">
              <a:buAutoNum type="arabicPeriod"/>
            </a:pPr>
            <a:r>
              <a:rPr lang="en-US" sz="2400" dirty="0"/>
              <a:t>Heterologous OMV Vaccines </a:t>
            </a:r>
          </a:p>
          <a:p>
            <a:pPr marL="342900" indent="-342900">
              <a:buAutoNum type="arabicPeriod"/>
            </a:pPr>
            <a:r>
              <a:rPr lang="en-US" sz="2400" dirty="0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 dirty="0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43858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8DF8-7122-4540-B7C0-116658AD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OMV DETOXIFICATION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E92C-7C71-6646-AD4F-4219A8A7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358" y="2438019"/>
            <a:ext cx="8733283" cy="4305681"/>
          </a:xfrm>
        </p:spPr>
        <p:txBody>
          <a:bodyPr>
            <a:normAutofit/>
          </a:bodyPr>
          <a:lstStyle/>
          <a:p>
            <a:r>
              <a:rPr lang="en-US" dirty="0"/>
              <a:t>Why do OMVs need to be detoxified? </a:t>
            </a:r>
          </a:p>
          <a:p>
            <a:pPr lvl="1"/>
            <a:r>
              <a:rPr lang="en-US" dirty="0"/>
              <a:t>Recall: OMVs are derived from gram-negative bacteria. </a:t>
            </a:r>
          </a:p>
          <a:p>
            <a:pPr lvl="1"/>
            <a:r>
              <a:rPr lang="en-US" dirty="0"/>
              <a:t>Gram negative bacteria contain high levels of LPS on outer membranes -&gt; LPS can induce inflammation and septic shock </a:t>
            </a:r>
          </a:p>
          <a:p>
            <a:pPr lvl="1"/>
            <a:r>
              <a:rPr lang="en-US" dirty="0"/>
              <a:t>Therefore: it is critical to assess the safety profile of OMVs derived from gram negative bacteria. </a:t>
            </a:r>
          </a:p>
          <a:p>
            <a:pPr lvl="1"/>
            <a:r>
              <a:rPr lang="en-US" i="1" dirty="0"/>
              <a:t>NOTE: vaccines are not subject to endotoxin regulations. While guidelines are specified, manufactures do not need to disclose </a:t>
            </a:r>
            <a:r>
              <a:rPr lang="en-US" i="1" dirty="0" err="1"/>
              <a:t>endotoxin</a:t>
            </a:r>
            <a:r>
              <a:rPr lang="en-US" i="1" dirty="0"/>
              <a:t> levels for vaccine approval.  </a:t>
            </a:r>
          </a:p>
          <a:p>
            <a:r>
              <a:rPr lang="en-US" dirty="0"/>
              <a:t>Methods of detoxification: </a:t>
            </a:r>
          </a:p>
          <a:p>
            <a:pPr lvl="1"/>
            <a:r>
              <a:rPr lang="en-US" dirty="0"/>
              <a:t>Artificial OMV Detoxification </a:t>
            </a:r>
          </a:p>
          <a:p>
            <a:pPr lvl="1"/>
            <a:r>
              <a:rPr lang="en-US" dirty="0"/>
              <a:t>Engineering OMV Detoxification 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FA08-332C-E041-B448-EC01E11C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OMV Detoxification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A8FFE-AFE1-C44B-A5A9-B06F8D14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2" y="2441097"/>
            <a:ext cx="8229600" cy="4198854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How does artificial OMV detoxification work? </a:t>
            </a:r>
          </a:p>
          <a:p>
            <a:pPr lvl="1"/>
            <a:r>
              <a:rPr lang="en-US" dirty="0"/>
              <a:t>Chemicals (i.e. non-ionic detergents) function to dissolve LPS aggregates (precursor of endotoxins) </a:t>
            </a:r>
          </a:p>
          <a:p>
            <a:r>
              <a:rPr lang="en-US" i="1" dirty="0"/>
              <a:t>Why are non-ionic detergents preferred? </a:t>
            </a:r>
          </a:p>
          <a:p>
            <a:pPr lvl="1"/>
            <a:r>
              <a:rPr lang="en-US" dirty="0"/>
              <a:t>High affinity for lipid portion of LPS</a:t>
            </a:r>
          </a:p>
          <a:p>
            <a:pPr lvl="1"/>
            <a:r>
              <a:rPr lang="en-US" dirty="0"/>
              <a:t>Mild effects on proteins </a:t>
            </a:r>
          </a:p>
          <a:p>
            <a:r>
              <a:rPr lang="en-US" i="1" dirty="0"/>
              <a:t>Commonly used chemicals: </a:t>
            </a:r>
          </a:p>
          <a:p>
            <a:pPr lvl="1"/>
            <a:r>
              <a:rPr lang="en-US" dirty="0"/>
              <a:t>DOC (typically used with EDTA) </a:t>
            </a:r>
          </a:p>
          <a:p>
            <a:pPr lvl="1"/>
            <a:r>
              <a:rPr lang="en-US" dirty="0" err="1"/>
              <a:t>Polyoxyethylene</a:t>
            </a:r>
            <a:r>
              <a:rPr lang="en-US" dirty="0"/>
              <a:t> 10 </a:t>
            </a:r>
            <a:r>
              <a:rPr lang="en-US" dirty="0" err="1"/>
              <a:t>oleoyl</a:t>
            </a:r>
            <a:r>
              <a:rPr lang="en-US" dirty="0"/>
              <a:t> ether </a:t>
            </a:r>
          </a:p>
          <a:p>
            <a:r>
              <a:rPr lang="en-US" i="1" dirty="0"/>
              <a:t>Disadvantages? </a:t>
            </a:r>
          </a:p>
          <a:p>
            <a:pPr lvl="1"/>
            <a:r>
              <a:rPr lang="en-US" dirty="0"/>
              <a:t>Lipoproteins and other proteins may be lost as a result of detergent usage. </a:t>
            </a:r>
          </a:p>
          <a:p>
            <a:pPr lvl="2"/>
            <a:r>
              <a:rPr lang="en-US" dirty="0"/>
              <a:t>In the case of </a:t>
            </a:r>
            <a:r>
              <a:rPr lang="en-US" dirty="0" err="1"/>
              <a:t>MenB</a:t>
            </a:r>
            <a:r>
              <a:rPr lang="en-US" dirty="0"/>
              <a:t> vaccines: this impairs cross-protective immunity from </a:t>
            </a:r>
            <a:r>
              <a:rPr lang="en-US" dirty="0" err="1"/>
              <a:t>dOMV</a:t>
            </a:r>
            <a:r>
              <a:rPr lang="en-US" dirty="0"/>
              <a:t> vaccines </a:t>
            </a:r>
          </a:p>
          <a:p>
            <a:pPr lvl="1"/>
            <a:r>
              <a:rPr lang="en-US" dirty="0"/>
              <a:t>Potential safety concerns about use of DOC (isolated from animal intestines)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A94F2-C659-6544-BC49-50A4BDA93557}"/>
              </a:ext>
            </a:extLst>
          </p:cNvPr>
          <p:cNvSpPr txBox="1"/>
          <p:nvPr/>
        </p:nvSpPr>
        <p:spPr>
          <a:xfrm>
            <a:off x="9312812" y="2333685"/>
            <a:ext cx="2636552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LPS Structure: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4292101-06DD-9742-946B-069797B20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70" y="2673073"/>
            <a:ext cx="1717590" cy="4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FA08-332C-E041-B448-EC01E11C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78" y="855705"/>
            <a:ext cx="7729728" cy="1188720"/>
          </a:xfrm>
        </p:spPr>
        <p:txBody>
          <a:bodyPr/>
          <a:lstStyle/>
          <a:p>
            <a:r>
              <a:rPr lang="en-US"/>
              <a:t>Engineering OMV Detoxification: LPS modification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15775C-32EF-E745-9068-A57D81A0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991" y="2600974"/>
            <a:ext cx="7729728" cy="3101983"/>
          </a:xfrm>
        </p:spPr>
        <p:txBody>
          <a:bodyPr/>
          <a:lstStyle/>
          <a:p>
            <a:r>
              <a:rPr lang="en-US" i="1" dirty="0"/>
              <a:t>How is LPS modified? </a:t>
            </a:r>
          </a:p>
          <a:p>
            <a:pPr lvl="1"/>
            <a:r>
              <a:rPr lang="en-US" dirty="0"/>
              <a:t>Number of acyl chains of lipid A </a:t>
            </a:r>
          </a:p>
          <a:p>
            <a:pPr lvl="1"/>
            <a:r>
              <a:rPr lang="en-US" dirty="0"/>
              <a:t>Di- to monophosphorylated within lipid A region </a:t>
            </a:r>
          </a:p>
          <a:p>
            <a:r>
              <a:rPr lang="en-US" i="1" dirty="0"/>
              <a:t>What are the effects of LPS modification? </a:t>
            </a:r>
          </a:p>
          <a:p>
            <a:pPr lvl="1"/>
            <a:r>
              <a:rPr lang="en-US" dirty="0"/>
              <a:t>Modifications to lipid A region have been shown to reduce TLR4 stimulation. </a:t>
            </a:r>
          </a:p>
          <a:p>
            <a:pPr lvl="1"/>
            <a:r>
              <a:rPr lang="en-US" dirty="0"/>
              <a:t>Modified LPS </a:t>
            </a:r>
            <a:r>
              <a:rPr lang="en-US" dirty="0" err="1"/>
              <a:t>allows</a:t>
            </a:r>
            <a:r>
              <a:rPr lang="en-US" dirty="0"/>
              <a:t> for same degree of pathogen protection as unmodified counterpart (without pyrogens)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C9EDC-1A3E-EB4C-8597-2F2AE50DCFFF}"/>
              </a:ext>
            </a:extLst>
          </p:cNvPr>
          <p:cNvSpPr txBox="1"/>
          <p:nvPr/>
        </p:nvSpPr>
        <p:spPr>
          <a:xfrm>
            <a:off x="9555448" y="2153412"/>
            <a:ext cx="2636552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LPS Structure: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B9D8B31C-5BA1-D948-9C90-CC528C5C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906" y="2492800"/>
            <a:ext cx="1717590" cy="4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Introduction </a:t>
            </a:r>
          </a:p>
          <a:p>
            <a:pPr marL="342900" indent="-342900">
              <a:buAutoNum type="arabicPeriod"/>
            </a:pPr>
            <a:r>
              <a:rPr lang="en-US" sz="2400" b="1" dirty="0"/>
              <a:t>OMV Types and OMV Production </a:t>
            </a:r>
          </a:p>
          <a:p>
            <a:pPr marL="342900" indent="-342900">
              <a:buAutoNum type="arabicPeriod"/>
            </a:pPr>
            <a:r>
              <a:rPr lang="en-US" sz="2400" b="1" dirty="0"/>
              <a:t>OMV Detoxification </a:t>
            </a:r>
          </a:p>
          <a:p>
            <a:pPr marL="342900" indent="-342900">
              <a:buAutoNum type="arabicPeriod"/>
            </a:pPr>
            <a:r>
              <a:rPr lang="en-US" sz="2400" dirty="0"/>
              <a:t>Heterologous OMV Vaccines</a:t>
            </a:r>
          </a:p>
          <a:p>
            <a:pPr marL="571500" lvl="1" indent="-342900">
              <a:buAutoNum type="arabicPeriod"/>
            </a:pPr>
            <a:r>
              <a:rPr lang="en-US" sz="2200" dirty="0"/>
              <a:t>Recombinant OMVs (</a:t>
            </a:r>
            <a:r>
              <a:rPr lang="en-US" sz="2200" dirty="0" err="1"/>
              <a:t>rOMVs</a:t>
            </a:r>
            <a:r>
              <a:rPr lang="en-US" sz="2200" dirty="0"/>
              <a:t>) based on </a:t>
            </a:r>
            <a:r>
              <a:rPr lang="en-US" sz="2200" dirty="0" err="1"/>
              <a:t>CylA</a:t>
            </a:r>
            <a:r>
              <a:rPr lang="en-US" sz="2200" dirty="0"/>
              <a:t> </a:t>
            </a:r>
          </a:p>
          <a:p>
            <a:pPr marL="571500" lvl="1" indent="-342900">
              <a:buAutoNum type="arabicPeriod"/>
            </a:pPr>
            <a:r>
              <a:rPr lang="en-US" sz="2200" dirty="0"/>
              <a:t>Heterologous OMVs based on other carrier proteins </a:t>
            </a:r>
          </a:p>
          <a:p>
            <a:pPr marL="571500" lvl="1" indent="-342900">
              <a:buAutoNum type="arabicPeriod"/>
            </a:pPr>
            <a:r>
              <a:rPr lang="en-US" sz="2200" dirty="0"/>
              <a:t>Glycosylated OMVs </a:t>
            </a:r>
          </a:p>
          <a:p>
            <a:pPr marL="342900" indent="-342900">
              <a:buAutoNum type="arabicPeriod"/>
            </a:pPr>
            <a:r>
              <a:rPr lang="en-US" sz="2400" dirty="0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 dirty="0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09915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FA08-332C-E041-B448-EC01E11C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78" y="238288"/>
            <a:ext cx="7729728" cy="1188720"/>
          </a:xfrm>
        </p:spPr>
        <p:txBody>
          <a:bodyPr/>
          <a:lstStyle/>
          <a:p>
            <a:r>
              <a:rPr lang="en-US"/>
              <a:t>Heterologous OMV Vaccines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15775C-32EF-E745-9068-A57D81A0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59" y="1892480"/>
            <a:ext cx="3520417" cy="3101983"/>
          </a:xfrm>
        </p:spPr>
        <p:txBody>
          <a:bodyPr/>
          <a:lstStyle/>
          <a:p>
            <a:r>
              <a:rPr lang="en-US" i="1"/>
              <a:t>What are heterologous OMV vaccines? </a:t>
            </a:r>
          </a:p>
          <a:p>
            <a:pPr lvl="1"/>
            <a:r>
              <a:rPr lang="en-US"/>
              <a:t>While OMVs can be isolated directly from pathogens, a less hazardous approach is to </a:t>
            </a:r>
            <a:r>
              <a:rPr lang="en-US" b="1"/>
              <a:t>express proteins</a:t>
            </a:r>
            <a:r>
              <a:rPr lang="en-US"/>
              <a:t> or </a:t>
            </a:r>
            <a:r>
              <a:rPr lang="en-US" b="1"/>
              <a:t>synthesize carbohydrates </a:t>
            </a:r>
            <a:r>
              <a:rPr lang="en-US"/>
              <a:t>in </a:t>
            </a:r>
            <a:r>
              <a:rPr lang="en-US" b="1"/>
              <a:t>non-pathogenic bacteria</a:t>
            </a:r>
            <a:r>
              <a:rPr lang="en-US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53C8E-7C8B-8340-914D-119AB464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76" y="1757405"/>
            <a:ext cx="7859210" cy="47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4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5E58-CC11-2341-94C5-255E6EBF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/>
              <a:t>Heterologous OMV Vaccines: Recombinant omvs (romvs) based on clyA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2408-77D5-2442-84AB-05E8A07B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11" y="2337103"/>
            <a:ext cx="11778089" cy="4376213"/>
          </a:xfrm>
        </p:spPr>
        <p:txBody>
          <a:bodyPr>
            <a:normAutofit/>
          </a:bodyPr>
          <a:lstStyle/>
          <a:p>
            <a:r>
              <a:rPr lang="en-US" i="1" dirty="0"/>
              <a:t>What are </a:t>
            </a:r>
            <a:r>
              <a:rPr lang="en-US" i="1" dirty="0" err="1"/>
              <a:t>rOMVs</a:t>
            </a:r>
            <a:r>
              <a:rPr lang="en-US" i="1" dirty="0"/>
              <a:t>? </a:t>
            </a:r>
          </a:p>
          <a:p>
            <a:pPr lvl="1"/>
            <a:r>
              <a:rPr lang="en-US" dirty="0" err="1"/>
              <a:t>rOMVs</a:t>
            </a:r>
            <a:r>
              <a:rPr lang="en-US" dirty="0"/>
              <a:t> result when bacteria are engineered to display antigens on their outer membrane. </a:t>
            </a:r>
          </a:p>
          <a:p>
            <a:r>
              <a:rPr lang="en-US" i="1" dirty="0"/>
              <a:t>What is the role of </a:t>
            </a:r>
            <a:r>
              <a:rPr lang="en-US" i="1" dirty="0" err="1"/>
              <a:t>ClyA</a:t>
            </a:r>
            <a:r>
              <a:rPr lang="en-US" i="1" dirty="0"/>
              <a:t>? </a:t>
            </a:r>
          </a:p>
          <a:p>
            <a:pPr lvl="1"/>
            <a:r>
              <a:rPr lang="en-US" dirty="0"/>
              <a:t>Protein </a:t>
            </a:r>
            <a:r>
              <a:rPr lang="en-US" dirty="0" err="1"/>
              <a:t>Cytolysin</a:t>
            </a:r>
            <a:r>
              <a:rPr lang="en-US" dirty="0"/>
              <a:t> A (</a:t>
            </a:r>
            <a:r>
              <a:rPr lang="en-US" dirty="0" err="1"/>
              <a:t>ClyA</a:t>
            </a:r>
            <a:r>
              <a:rPr lang="en-US" dirty="0"/>
              <a:t>) is a pore-forming toxin enriched in OMVs. Protein antigens can be fused to the C-terminal end of </a:t>
            </a:r>
            <a:r>
              <a:rPr lang="en-US" dirty="0" err="1"/>
              <a:t>ClyA</a:t>
            </a:r>
            <a:r>
              <a:rPr lang="en-US" dirty="0"/>
              <a:t> and produce </a:t>
            </a:r>
            <a:r>
              <a:rPr lang="en-US" dirty="0" err="1"/>
              <a:t>ClyA</a:t>
            </a:r>
            <a:r>
              <a:rPr lang="en-US" dirty="0"/>
              <a:t>-antigen fusion proteins that associate with OMVs. </a:t>
            </a:r>
          </a:p>
          <a:p>
            <a:r>
              <a:rPr lang="en-US" i="1" dirty="0"/>
              <a:t>Applications: </a:t>
            </a:r>
          </a:p>
          <a:p>
            <a:pPr lvl="1"/>
            <a:r>
              <a:rPr lang="en-US" dirty="0"/>
              <a:t>Anti-viral vaccines: influenza</a:t>
            </a:r>
          </a:p>
          <a:p>
            <a:pPr lvl="1"/>
            <a:r>
              <a:rPr lang="en-US" dirty="0"/>
              <a:t>Anti-bacterial vaccines:  </a:t>
            </a:r>
            <a:r>
              <a:rPr lang="en-US" i="1" dirty="0"/>
              <a:t>Acinetobacter </a:t>
            </a:r>
            <a:r>
              <a:rPr lang="en-US" i="1" dirty="0" err="1"/>
              <a:t>baumannii</a:t>
            </a:r>
            <a:endParaRPr lang="en-US" i="1" dirty="0"/>
          </a:p>
          <a:p>
            <a:pPr lvl="1"/>
            <a:r>
              <a:rPr lang="en-US" dirty="0"/>
              <a:t> Therapeutic vaccines: tumor targeting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6F4CA-9FC5-DD46-A1C0-3C35C170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86" y="4063235"/>
            <a:ext cx="4754492" cy="233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DDEE6-3BB5-8943-B2E0-656B6AAD12CE}"/>
              </a:ext>
            </a:extLst>
          </p:cNvPr>
          <p:cNvSpPr txBox="1"/>
          <p:nvPr/>
        </p:nvSpPr>
        <p:spPr>
          <a:xfrm>
            <a:off x="7005386" y="6400800"/>
            <a:ext cx="427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Taken from: http://rstb.royalsocietypublishing.org/content/372/1726/20160211.figures-only</a:t>
            </a:r>
          </a:p>
        </p:txBody>
      </p:sp>
    </p:spTree>
    <p:extLst>
      <p:ext uri="{BB962C8B-B14F-4D97-AF65-F5344CB8AC3E}">
        <p14:creationId xmlns:p14="http://schemas.microsoft.com/office/powerpoint/2010/main" val="937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5E58-CC11-2341-94C5-255E6EBF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Heterologous OMV Vaccines: based on other carrier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2408-77D5-2442-84AB-05E8A07B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71" y="2279229"/>
            <a:ext cx="10960685" cy="3959525"/>
          </a:xfrm>
        </p:spPr>
        <p:txBody>
          <a:bodyPr>
            <a:normAutofit/>
          </a:bodyPr>
          <a:lstStyle/>
          <a:p>
            <a:r>
              <a:rPr lang="en-US" i="1" dirty="0"/>
              <a:t>What other carrier proteins can be used to display heterologous proteins on OMVs?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Hemoglobin protease (</a:t>
            </a:r>
            <a:r>
              <a:rPr lang="en-US" dirty="0" err="1"/>
              <a:t>Hbp</a:t>
            </a:r>
            <a:r>
              <a:rPr lang="en-US" dirty="0"/>
              <a:t>) </a:t>
            </a:r>
          </a:p>
          <a:p>
            <a:pPr lvl="2"/>
            <a:r>
              <a:rPr lang="en-US" u="sng" dirty="0"/>
              <a:t>Mechanism: </a:t>
            </a:r>
          </a:p>
          <a:p>
            <a:pPr lvl="3"/>
            <a:r>
              <a:rPr lang="en-US" dirty="0" err="1"/>
              <a:t>Hbp</a:t>
            </a:r>
            <a:r>
              <a:rPr lang="en-US" dirty="0"/>
              <a:t> can be mutated, which allows it to display proteins on the outer membrane</a:t>
            </a:r>
          </a:p>
          <a:p>
            <a:pPr lvl="3"/>
            <a:r>
              <a:rPr lang="en-US" dirty="0"/>
              <a:t>Studies showed that a hypervesiculating E. coli and Salmonella strain could produce OMVs with recombinant proteins of interested when transformed with a plasmid containing both </a:t>
            </a:r>
            <a:r>
              <a:rPr lang="en-US" dirty="0" err="1"/>
              <a:t>Hbp</a:t>
            </a:r>
            <a:r>
              <a:rPr lang="en-US" dirty="0"/>
              <a:t> + antigen of interest.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Pneumococcal surface protein A (</a:t>
            </a:r>
            <a:r>
              <a:rPr lang="en-US" dirty="0" err="1"/>
              <a:t>PspA</a:t>
            </a:r>
            <a:r>
              <a:rPr lang="en-US" dirty="0"/>
              <a:t>) and </a:t>
            </a:r>
            <a:r>
              <a:rPr lang="en-US" dirty="0" err="1"/>
              <a:t>pneumolysin</a:t>
            </a:r>
            <a:r>
              <a:rPr lang="en-US" dirty="0"/>
              <a:t> (Ply) </a:t>
            </a:r>
          </a:p>
          <a:p>
            <a:r>
              <a:rPr lang="en-US" i="1" dirty="0"/>
              <a:t>Additional approaches to expressing antigen content of OMVs? </a:t>
            </a:r>
          </a:p>
          <a:p>
            <a:pPr lvl="1"/>
            <a:r>
              <a:rPr lang="en-US" dirty="0" err="1"/>
              <a:t>ompA</a:t>
            </a:r>
            <a:r>
              <a:rPr lang="en-US" dirty="0"/>
              <a:t> leader sequences can be manipulated to display antigens of interest</a:t>
            </a:r>
          </a:p>
          <a:p>
            <a:pPr lvl="1"/>
            <a:r>
              <a:rPr lang="en-US" dirty="0"/>
              <a:t>In some cases, antigen of interest may natively translocate to the outer membrane, so it may not be necessary to fuse it to a membrane protein.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0D61-08DB-C346-B5A5-3422C2B5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543" y="181745"/>
            <a:ext cx="7729728" cy="1188720"/>
          </a:xfrm>
        </p:spPr>
        <p:txBody>
          <a:bodyPr/>
          <a:lstStyle/>
          <a:p>
            <a:r>
              <a:rPr lang="en-US"/>
              <a:t>Heterologous OMV Vaccines: glycosylated omvs (glycomvs)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4490-A40C-E649-9F7A-74DF2778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873" y="1609060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Strategy: </a:t>
            </a:r>
          </a:p>
          <a:p>
            <a:pPr lvl="1"/>
            <a:r>
              <a:rPr lang="en-US" dirty="0"/>
              <a:t>Modify the carbohydrate portion of LPS to display </a:t>
            </a:r>
            <a:r>
              <a:rPr lang="en-US" dirty="0" err="1"/>
              <a:t>heterologous</a:t>
            </a:r>
            <a:r>
              <a:rPr lang="en-US" dirty="0"/>
              <a:t> oligosaccharide and polysaccharide antigens </a:t>
            </a:r>
          </a:p>
          <a:p>
            <a:r>
              <a:rPr lang="en-US" i="1" dirty="0"/>
              <a:t>Approach: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Insert </a:t>
            </a:r>
            <a:r>
              <a:rPr lang="en-US" dirty="0" err="1"/>
              <a:t>wbbL</a:t>
            </a:r>
            <a:r>
              <a:rPr lang="en-US" dirty="0"/>
              <a:t> gene </a:t>
            </a:r>
            <a:r>
              <a:rPr lang="en-US" dirty="0" err="1"/>
              <a:t>into</a:t>
            </a:r>
            <a:r>
              <a:rPr lang="en-US" dirty="0"/>
              <a:t> non-pathogenic E. coli K-12 strains</a:t>
            </a:r>
          </a:p>
          <a:p>
            <a:pPr marL="457200" lvl="2" indent="0">
              <a:buNone/>
            </a:pPr>
            <a:r>
              <a:rPr lang="en-US" dirty="0"/>
              <a:t>=&gt; Allows for synthesis of complete lipid A-core, without polymeric O-antigen polysaccharide structures. Lipid A-core can serve as an </a:t>
            </a:r>
            <a:r>
              <a:rPr lang="en-US" u="sng" dirty="0"/>
              <a:t>acceptor of engineered glycans.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Insert genes for biosynthesis of desired glycan structure </a:t>
            </a:r>
          </a:p>
          <a:p>
            <a:pPr marL="457200" lvl="2" indent="0">
              <a:buNone/>
            </a:pPr>
            <a:r>
              <a:rPr lang="en-US" dirty="0"/>
              <a:t> =&gt; Allows for synthesis of desired </a:t>
            </a:r>
            <a:r>
              <a:rPr lang="en-US" dirty="0" err="1"/>
              <a:t>heterologous</a:t>
            </a:r>
            <a:r>
              <a:rPr lang="en-US" dirty="0"/>
              <a:t> glycans, which is incorporated into the OMVs 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15703-E744-1846-BBC0-4D245064425B}"/>
              </a:ext>
            </a:extLst>
          </p:cNvPr>
          <p:cNvSpPr txBox="1"/>
          <p:nvPr/>
        </p:nvSpPr>
        <p:spPr>
          <a:xfrm>
            <a:off x="9312812" y="2333685"/>
            <a:ext cx="2636552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LPS Structure: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AC43A54-D979-C844-974C-7DCD58BC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70" y="2673073"/>
            <a:ext cx="1717590" cy="40759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CA19B8-BF88-C146-9244-3B439EF5E27C}"/>
              </a:ext>
            </a:extLst>
          </p:cNvPr>
          <p:cNvCxnSpPr>
            <a:cxnSpLocks/>
          </p:cNvCxnSpPr>
          <p:nvPr/>
        </p:nvCxnSpPr>
        <p:spPr>
          <a:xfrm>
            <a:off x="8497576" y="2224698"/>
            <a:ext cx="1236733" cy="3933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D7619-D7CD-2D4C-AA1A-BD7F7449C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67" y="4699209"/>
            <a:ext cx="5150945" cy="1998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9F2E32-2D91-2545-8625-B0FF9DC69006}"/>
              </a:ext>
            </a:extLst>
          </p:cNvPr>
          <p:cNvSpPr txBox="1"/>
          <p:nvPr/>
        </p:nvSpPr>
        <p:spPr>
          <a:xfrm>
            <a:off x="2932386" y="4711043"/>
            <a:ext cx="1019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Portion of Fig. 4</a:t>
            </a:r>
          </a:p>
        </p:txBody>
      </p:sp>
    </p:spTree>
    <p:extLst>
      <p:ext uri="{BB962C8B-B14F-4D97-AF65-F5344CB8AC3E}">
        <p14:creationId xmlns:p14="http://schemas.microsoft.com/office/powerpoint/2010/main" val="385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D82E-053D-7347-B72E-D7D5BBCE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Heterologous OMV Vaccines: glycosylated omvs (glycomvs)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6C7E-0417-374C-B3F9-BAFB6BBA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50" y="2385796"/>
            <a:ext cx="5861830" cy="409908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What surface glycans have been successfully used with this approach? </a:t>
            </a:r>
          </a:p>
          <a:p>
            <a:pPr lvl="1"/>
            <a:r>
              <a:rPr lang="en-US" dirty="0"/>
              <a:t>O-antigen polysaccharide (O-PS) </a:t>
            </a:r>
          </a:p>
          <a:p>
            <a:pPr lvl="1"/>
            <a:r>
              <a:rPr lang="en-US" dirty="0"/>
              <a:t>Capsular polysaccharides (CPS) </a:t>
            </a:r>
          </a:p>
          <a:p>
            <a:pPr lvl="1"/>
            <a:r>
              <a:rPr lang="en-US" dirty="0"/>
              <a:t>Exopolysaccharides </a:t>
            </a:r>
          </a:p>
          <a:p>
            <a:pPr lvl="1"/>
            <a:r>
              <a:rPr lang="en-US" dirty="0"/>
              <a:t>Glycans present in N- and O-glycoproteins</a:t>
            </a:r>
          </a:p>
          <a:p>
            <a:pPr lvl="1"/>
            <a:r>
              <a:rPr lang="en-US" dirty="0" err="1"/>
              <a:t>Polysialic</a:t>
            </a:r>
            <a:r>
              <a:rPr lang="en-US" dirty="0"/>
              <a:t> acid (</a:t>
            </a:r>
            <a:r>
              <a:rPr lang="en-US" dirty="0" err="1"/>
              <a:t>PolySia</a:t>
            </a:r>
            <a:r>
              <a:rPr lang="en-US" dirty="0"/>
              <a:t>) (*human glycan) </a:t>
            </a:r>
          </a:p>
          <a:p>
            <a:pPr lvl="1"/>
            <a:r>
              <a:rPr lang="en-US" dirty="0"/>
              <a:t>Thomsen-</a:t>
            </a:r>
            <a:r>
              <a:rPr lang="en-US" dirty="0" err="1"/>
              <a:t>Friedenreich</a:t>
            </a:r>
            <a:r>
              <a:rPr lang="en-US" dirty="0"/>
              <a:t> antigen (*human glycan) </a:t>
            </a:r>
          </a:p>
          <a:p>
            <a:r>
              <a:rPr lang="en-US" i="1" dirty="0"/>
              <a:t>Significance of approach? </a:t>
            </a:r>
          </a:p>
          <a:p>
            <a:pPr lvl="1"/>
            <a:r>
              <a:rPr lang="en-US" dirty="0"/>
              <a:t>Ultimately allows for OMVs to display hybrid LPS, which can modulate toxicity and vaccine effectiveness across a variety of disease targets. </a:t>
            </a:r>
          </a:p>
          <a:p>
            <a:pPr lvl="2"/>
            <a:r>
              <a:rPr lang="en-US" dirty="0"/>
              <a:t>“designer </a:t>
            </a:r>
            <a:r>
              <a:rPr lang="en-US" dirty="0" err="1"/>
              <a:t>glycotopes</a:t>
            </a:r>
            <a:r>
              <a:rPr lang="en-US" dirty="0"/>
              <a:t>” displayed on lipid A -&gt; enhances adjuvant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EF357-7D8C-1945-8353-B64FB8E7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596" y="2493010"/>
            <a:ext cx="1474684" cy="3343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D5E05-8840-E449-9D55-26CCC221EA3F}"/>
              </a:ext>
            </a:extLst>
          </p:cNvPr>
          <p:cNvSpPr txBox="1"/>
          <p:nvPr/>
        </p:nvSpPr>
        <p:spPr>
          <a:xfrm>
            <a:off x="10463349" y="5969726"/>
            <a:ext cx="12148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PolySia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F7E66-5743-104B-A10E-80924ABE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284" y="3457439"/>
            <a:ext cx="3175000" cy="977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3B70E0-B12D-A246-8DD9-9D5E3241B9CB}"/>
              </a:ext>
            </a:extLst>
          </p:cNvPr>
          <p:cNvSpPr txBox="1"/>
          <p:nvPr/>
        </p:nvSpPr>
        <p:spPr>
          <a:xfrm>
            <a:off x="6827341" y="4566458"/>
            <a:ext cx="254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Succinoglycan (an exopolysaccharide)</a:t>
            </a:r>
          </a:p>
        </p:txBody>
      </p:sp>
    </p:spTree>
    <p:extLst>
      <p:ext uri="{BB962C8B-B14F-4D97-AF65-F5344CB8AC3E}">
        <p14:creationId xmlns:p14="http://schemas.microsoft.com/office/powerpoint/2010/main" val="11324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5CE451-2427-FF4C-8263-8B1CE3DB8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0881" y="24448"/>
            <a:ext cx="6815032" cy="68335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70ED7-2636-494D-AE94-9A4C050B1882}"/>
              </a:ext>
            </a:extLst>
          </p:cNvPr>
          <p:cNvSpPr txBox="1"/>
          <p:nvPr/>
        </p:nvSpPr>
        <p:spPr>
          <a:xfrm>
            <a:off x="3230881" y="128533"/>
            <a:ext cx="1019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 Fig. 4</a:t>
            </a:r>
          </a:p>
        </p:txBody>
      </p:sp>
    </p:spTree>
    <p:extLst>
      <p:ext uri="{BB962C8B-B14F-4D97-AF65-F5344CB8AC3E}">
        <p14:creationId xmlns:p14="http://schemas.microsoft.com/office/powerpoint/2010/main" val="389043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8489-03D5-E442-93D2-7C2859A5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improving adjuvant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0E16-B5CE-834C-81A7-96FEDD12F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053" y="2375286"/>
            <a:ext cx="7729728" cy="3101983"/>
          </a:xfrm>
        </p:spPr>
        <p:txBody>
          <a:bodyPr>
            <a:noAutofit/>
          </a:bodyPr>
          <a:lstStyle/>
          <a:p>
            <a:r>
              <a:rPr lang="en-US" sz="2000" i="1" dirty="0"/>
              <a:t>What are adjuvants and why are they important? </a:t>
            </a:r>
          </a:p>
          <a:p>
            <a:pPr lvl="1"/>
            <a:r>
              <a:rPr lang="en-US" sz="2000" dirty="0"/>
              <a:t>Most inactivated and subunit vaccines require an adjuvant to elicit the necessary immune response. </a:t>
            </a:r>
          </a:p>
          <a:p>
            <a:pPr lvl="1"/>
            <a:r>
              <a:rPr lang="en-US" sz="2000" dirty="0"/>
              <a:t>Potential Mechanisms of Adjuvants: </a:t>
            </a:r>
          </a:p>
          <a:p>
            <a:pPr lvl="2"/>
            <a:r>
              <a:rPr lang="en-US" sz="2000" dirty="0"/>
              <a:t>Increase antigen uptake </a:t>
            </a:r>
          </a:p>
          <a:p>
            <a:pPr lvl="2"/>
            <a:r>
              <a:rPr lang="en-US" sz="2000" dirty="0"/>
              <a:t>Activate Antigen Presenting Cells </a:t>
            </a:r>
          </a:p>
          <a:p>
            <a:pPr lvl="2"/>
            <a:r>
              <a:rPr lang="en-US" sz="2000" dirty="0"/>
              <a:t>Increase half-life of vaccine within the body</a:t>
            </a:r>
          </a:p>
        </p:txBody>
      </p:sp>
    </p:spTree>
    <p:extLst>
      <p:ext uri="{BB962C8B-B14F-4D97-AF65-F5344CB8AC3E}">
        <p14:creationId xmlns:p14="http://schemas.microsoft.com/office/powerpoint/2010/main" val="4144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b="1"/>
              <a:t>Introduction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Types and OMV Production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Detoxification </a:t>
            </a:r>
          </a:p>
          <a:p>
            <a:pPr marL="342900" indent="-342900">
              <a:buAutoNum type="arabicPeriod"/>
            </a:pPr>
            <a:r>
              <a:rPr lang="en-US" sz="2400" b="1"/>
              <a:t>Heterologous OMV Vaccines</a:t>
            </a:r>
          </a:p>
          <a:p>
            <a:pPr marL="342900" indent="-342900">
              <a:buAutoNum type="arabicPeriod"/>
            </a:pPr>
            <a:r>
              <a:rPr lang="en-US" sz="2400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858279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8F4A-6B94-3346-AB36-927C95CA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adjuvants used in omv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A0D3-96E4-0A4E-B957-737C33C8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49" y="2649919"/>
            <a:ext cx="9240428" cy="339462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Why do adjuvants have to be used in combination with OMVs? </a:t>
            </a:r>
          </a:p>
          <a:p>
            <a:pPr lvl="1"/>
            <a:r>
              <a:rPr lang="en-US" dirty="0"/>
              <a:t>OMVs </a:t>
            </a:r>
            <a:r>
              <a:rPr lang="en-US" u="sng" dirty="0"/>
              <a:t>are</a:t>
            </a:r>
            <a:r>
              <a:rPr lang="en-US" dirty="0"/>
              <a:t> adjuvants: however, if OMVs contain modified LPS or reduced endotoxin amounts, adjuvants are required to stimulate/enhance TLR4–mediated immunity. </a:t>
            </a:r>
          </a:p>
          <a:p>
            <a:r>
              <a:rPr lang="en-US" i="1" dirty="0"/>
              <a:t>What types of adjuvants have been used in OMV vaccines? </a:t>
            </a:r>
          </a:p>
          <a:p>
            <a:pPr lvl="1"/>
            <a:r>
              <a:rPr lang="en-US" dirty="0"/>
              <a:t>Mineral Salts: </a:t>
            </a:r>
          </a:p>
          <a:p>
            <a:pPr lvl="2"/>
            <a:r>
              <a:rPr lang="en-US" dirty="0"/>
              <a:t>Aluminum hydroxide</a:t>
            </a:r>
          </a:p>
          <a:p>
            <a:pPr lvl="2"/>
            <a:r>
              <a:rPr lang="en-US" dirty="0"/>
              <a:t>Aluminum phosphate </a:t>
            </a:r>
          </a:p>
          <a:p>
            <a:pPr lvl="1"/>
            <a:r>
              <a:rPr lang="en-US" dirty="0"/>
              <a:t>CpG </a:t>
            </a:r>
            <a:r>
              <a:rPr lang="en-US" dirty="0" err="1"/>
              <a:t>oligodeoxynucleotides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Mimics bacterial </a:t>
            </a:r>
            <a:r>
              <a:rPr lang="en-US" dirty="0" err="1"/>
              <a:t>ummethylated</a:t>
            </a:r>
            <a:r>
              <a:rPr lang="en-US" dirty="0"/>
              <a:t> CpG motifs, which are commonly found in bacterial DNA but </a:t>
            </a:r>
            <a:r>
              <a:rPr lang="en-US" dirty="0" err="1"/>
              <a:t>rarely</a:t>
            </a:r>
            <a:r>
              <a:rPr lang="en-US" dirty="0"/>
              <a:t> in eukaryotic DNA </a:t>
            </a:r>
          </a:p>
        </p:txBody>
      </p:sp>
    </p:spTree>
    <p:extLst>
      <p:ext uri="{BB962C8B-B14F-4D97-AF65-F5344CB8AC3E}">
        <p14:creationId xmlns:p14="http://schemas.microsoft.com/office/powerpoint/2010/main" val="41744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D156-DA26-9C46-9F8D-2B9B00BE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Current adjuvants used in omv vaccines: proposed mechanisms of mineral salts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D972-D385-7449-ABAA-58E36282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2495540"/>
            <a:ext cx="11740738" cy="4271019"/>
          </a:xfrm>
        </p:spPr>
        <p:txBody>
          <a:bodyPr>
            <a:normAutofit/>
          </a:bodyPr>
          <a:lstStyle/>
          <a:p>
            <a:r>
              <a:rPr lang="en-US" dirty="0"/>
              <a:t>Proposed Mechanism #1:  “The Depot Effect” </a:t>
            </a:r>
          </a:p>
          <a:p>
            <a:pPr lvl="1"/>
            <a:r>
              <a:rPr lang="en-US" dirty="0"/>
              <a:t>Slow release of antigens following </a:t>
            </a:r>
            <a:r>
              <a:rPr lang="en-US" dirty="0" err="1"/>
              <a:t>adsorbtion</a:t>
            </a:r>
            <a:r>
              <a:rPr lang="en-US" dirty="0"/>
              <a:t> to aluminum salt surface -&gt; allows for sustained antibody production </a:t>
            </a:r>
          </a:p>
          <a:p>
            <a:pPr lvl="1"/>
            <a:r>
              <a:rPr lang="en-US" dirty="0"/>
              <a:t>Mechanism has lost popularity after reports that removal of alum depot did not alter immune response in homozygous DO11.10x4get mice</a:t>
            </a:r>
          </a:p>
          <a:p>
            <a:r>
              <a:rPr lang="en-US" dirty="0"/>
              <a:t>Proposed Mechanism #2 **most supported</a:t>
            </a:r>
          </a:p>
          <a:p>
            <a:pPr lvl="1"/>
            <a:r>
              <a:rPr lang="en-US" dirty="0"/>
              <a:t>Antigen </a:t>
            </a:r>
            <a:r>
              <a:rPr lang="en-US" dirty="0" err="1"/>
              <a:t>adsorbtion</a:t>
            </a:r>
            <a:r>
              <a:rPr lang="en-US" dirty="0"/>
              <a:t> to aluminum salt surface -&gt; induces inflammation via recruitment and activation of APCs -&gt; activates NOD-like receptors (not TLRs) </a:t>
            </a:r>
          </a:p>
          <a:p>
            <a:r>
              <a:rPr lang="en-US" dirty="0"/>
              <a:t>Proposed Mechanism #3</a:t>
            </a:r>
          </a:p>
          <a:p>
            <a:pPr lvl="1"/>
            <a:r>
              <a:rPr lang="en-US" dirty="0"/>
              <a:t>Antigen </a:t>
            </a:r>
            <a:r>
              <a:rPr lang="en-US" dirty="0" err="1"/>
              <a:t>adsorbtion</a:t>
            </a:r>
            <a:r>
              <a:rPr lang="en-US" dirty="0"/>
              <a:t> to aluminum salt surface -&gt; Antigens become soluble particulates -&gt; Antigens phagocytosed by macrophages, DCs, and B cells. 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Ultimate Effect of Alum Adjuvants</a:t>
            </a:r>
            <a:r>
              <a:rPr lang="en-US" b="1" dirty="0"/>
              <a:t>: </a:t>
            </a:r>
            <a:r>
              <a:rPr lang="en-US" dirty="0"/>
              <a:t>humoral + cell mediated-immunity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b="1"/>
              <a:t>Introduction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Types and OMV Production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Detoxification </a:t>
            </a:r>
          </a:p>
          <a:p>
            <a:pPr marL="342900" indent="-342900">
              <a:buAutoNum type="arabicPeriod"/>
            </a:pPr>
            <a:r>
              <a:rPr lang="en-US" sz="2400" b="1"/>
              <a:t>Heterologous OMV Vaccines</a:t>
            </a:r>
          </a:p>
          <a:p>
            <a:pPr marL="342900" indent="-342900">
              <a:buAutoNum type="arabicPeriod"/>
            </a:pPr>
            <a:r>
              <a:rPr lang="en-US" sz="2400" b="1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2547141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A812-2BBD-B645-ACF1-9ECBAFAF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Routes of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0EF9-F0DB-7E48-AB6A-8C2AFCCF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85" y="2317409"/>
            <a:ext cx="9881695" cy="414276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What immunization routes have been used for OMV vaccines in pre-clinical studies? </a:t>
            </a:r>
          </a:p>
          <a:p>
            <a:pPr lvl="1"/>
            <a:r>
              <a:rPr lang="en-US" dirty="0"/>
              <a:t>Mucosal, Subcutaneous, Intraperitoneal, Intramuscular, Intradermal </a:t>
            </a:r>
          </a:p>
          <a:p>
            <a:r>
              <a:rPr lang="en-US" i="1" dirty="0"/>
              <a:t>What influences choice of administration route for OMV vaccines? </a:t>
            </a:r>
          </a:p>
          <a:p>
            <a:pPr lvl="1"/>
            <a:r>
              <a:rPr lang="en-US" dirty="0"/>
              <a:t>Pathogen dependent </a:t>
            </a:r>
          </a:p>
          <a:p>
            <a:pPr lvl="1"/>
            <a:r>
              <a:rPr lang="en-US" dirty="0"/>
              <a:t>Human convenience </a:t>
            </a:r>
          </a:p>
          <a:p>
            <a:pPr lvl="1"/>
            <a:r>
              <a:rPr lang="en-US" dirty="0" err="1"/>
              <a:t>Immunogenecity</a:t>
            </a:r>
            <a:r>
              <a:rPr lang="en-US" dirty="0"/>
              <a:t> factors</a:t>
            </a:r>
          </a:p>
          <a:p>
            <a:r>
              <a:rPr lang="en-US" i="1" dirty="0"/>
              <a:t>Takeaways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Mucosal immunizations result in higher IgA mucosal levels compared to other routes of administration </a:t>
            </a:r>
          </a:p>
          <a:p>
            <a:pPr lvl="1"/>
            <a:r>
              <a:rPr lang="en-US" dirty="0"/>
              <a:t>Immune response across vaccinated mice includes markers of both </a:t>
            </a:r>
            <a:r>
              <a:rPr lang="en-US" u="sng" dirty="0"/>
              <a:t>humoral immune response + markers of cell-mediated immunity </a:t>
            </a:r>
          </a:p>
          <a:p>
            <a:pPr lvl="2"/>
            <a:r>
              <a:rPr lang="en-US" dirty="0"/>
              <a:t>Humoral immune response indicators: high OMV-specific IgG, IgM, or IgA titers </a:t>
            </a:r>
          </a:p>
          <a:p>
            <a:pPr lvl="2"/>
            <a:r>
              <a:rPr lang="en-US" dirty="0"/>
              <a:t>Cell-mediated immune response indicators: upregulation of regulatory T cells 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DB90-5B23-744A-8FC9-C22372DB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08D6F-99A4-E94F-A650-1DB211363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648" y="541612"/>
            <a:ext cx="9946180" cy="5985312"/>
          </a:xfrm>
        </p:spPr>
      </p:pic>
    </p:spTree>
    <p:extLst>
      <p:ext uri="{BB962C8B-B14F-4D97-AF65-F5344CB8AC3E}">
        <p14:creationId xmlns:p14="http://schemas.microsoft.com/office/powerpoint/2010/main" val="874332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b="1"/>
              <a:t>Introduction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Types and OMV Production </a:t>
            </a:r>
          </a:p>
          <a:p>
            <a:pPr marL="342900" indent="-342900">
              <a:buAutoNum type="arabicPeriod"/>
            </a:pPr>
            <a:r>
              <a:rPr lang="en-US" sz="2400" b="1"/>
              <a:t>OMV Detoxification </a:t>
            </a:r>
          </a:p>
          <a:p>
            <a:pPr marL="342900" indent="-342900">
              <a:buAutoNum type="arabicPeriod"/>
            </a:pPr>
            <a:r>
              <a:rPr lang="en-US" sz="2400" b="1"/>
              <a:t>Heterologous OMV Vaccines</a:t>
            </a:r>
          </a:p>
          <a:p>
            <a:pPr marL="342900" indent="-342900">
              <a:buAutoNum type="arabicPeriod"/>
            </a:pPr>
            <a:r>
              <a:rPr lang="en-US" sz="2400" b="1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 b="1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1298796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0B82-9E32-8745-ABDC-EC02E446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5F81-325C-5842-AEC2-AB79435E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990" y="2376787"/>
            <a:ext cx="10012324" cy="4012138"/>
          </a:xfrm>
        </p:spPr>
        <p:txBody>
          <a:bodyPr>
            <a:normAutofit/>
          </a:bodyPr>
          <a:lstStyle/>
          <a:p>
            <a:r>
              <a:rPr lang="en-US" i="1" dirty="0"/>
              <a:t>Current Progress: </a:t>
            </a:r>
          </a:p>
          <a:p>
            <a:pPr lvl="1"/>
            <a:r>
              <a:rPr lang="en-US" dirty="0"/>
              <a:t>FDA approval of </a:t>
            </a:r>
            <a:r>
              <a:rPr lang="en-US" dirty="0" err="1"/>
              <a:t>Bexero</a:t>
            </a:r>
            <a:r>
              <a:rPr lang="en-US" dirty="0"/>
              <a:t>® in 2015 </a:t>
            </a:r>
          </a:p>
          <a:p>
            <a:pPr lvl="1"/>
            <a:r>
              <a:rPr lang="en-US" dirty="0"/>
              <a:t>Vaccine containing </a:t>
            </a:r>
            <a:r>
              <a:rPr lang="en-US" dirty="0" err="1"/>
              <a:t>sOMVs</a:t>
            </a:r>
            <a:r>
              <a:rPr lang="en-US" dirty="0"/>
              <a:t> has not yet been approved. </a:t>
            </a:r>
          </a:p>
          <a:p>
            <a:pPr lvl="1"/>
            <a:r>
              <a:rPr lang="en-US" dirty="0"/>
              <a:t>Most O</a:t>
            </a:r>
            <a:r>
              <a:rPr lang="en-US" dirty="0" err="1"/>
              <a:t>MVs</a:t>
            </a:r>
            <a:r>
              <a:rPr lang="en-US" dirty="0"/>
              <a:t> are in small animal testing stage. </a:t>
            </a:r>
          </a:p>
          <a:p>
            <a:r>
              <a:rPr lang="en-US" i="1" dirty="0"/>
              <a:t>Future research needed: </a:t>
            </a:r>
          </a:p>
          <a:p>
            <a:pPr lvl="1"/>
            <a:r>
              <a:rPr lang="en-US" dirty="0"/>
              <a:t>Attenuate endotoxin without completely removing it</a:t>
            </a:r>
          </a:p>
          <a:p>
            <a:pPr lvl="1"/>
            <a:r>
              <a:rPr lang="en-US" dirty="0"/>
              <a:t>Produce consistent batches of </a:t>
            </a:r>
            <a:r>
              <a:rPr lang="en-US" dirty="0" err="1"/>
              <a:t>sOMVs</a:t>
            </a:r>
            <a:endParaRPr lang="en-US" dirty="0"/>
          </a:p>
          <a:p>
            <a:pPr lvl="1"/>
            <a:r>
              <a:rPr lang="en-US" dirty="0"/>
              <a:t>Expand OMVs to preventive treatment of allergies </a:t>
            </a:r>
          </a:p>
          <a:p>
            <a:pPr lvl="1"/>
            <a:r>
              <a:rPr lang="en-US" dirty="0"/>
              <a:t>Explore combination treatments: couple OMV and nanoparticles to fully utilize </a:t>
            </a:r>
            <a:r>
              <a:rPr lang="en-US" dirty="0" err="1"/>
              <a:t>adjuvancity</a:t>
            </a:r>
            <a:r>
              <a:rPr lang="en-US" dirty="0"/>
              <a:t> and antigenic properties of OMVs for specific cell targeting </a:t>
            </a:r>
          </a:p>
        </p:txBody>
      </p:sp>
    </p:spTree>
    <p:extLst>
      <p:ext uri="{BB962C8B-B14F-4D97-AF65-F5344CB8AC3E}">
        <p14:creationId xmlns:p14="http://schemas.microsoft.com/office/powerpoint/2010/main" val="26614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E854-0332-1F4F-A866-4CA45D62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89A5-6847-B34A-B526-FECD7CA7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553638"/>
            <a:ext cx="8164889" cy="3073439"/>
          </a:xfrm>
        </p:spPr>
        <p:txBody>
          <a:bodyPr/>
          <a:lstStyle/>
          <a:p>
            <a:r>
              <a:rPr lang="en-US" dirty="0"/>
              <a:t>Progression of paper? </a:t>
            </a:r>
          </a:p>
          <a:p>
            <a:pPr lvl="1"/>
            <a:r>
              <a:rPr lang="en-US" dirty="0"/>
              <a:t>Introduction. </a:t>
            </a:r>
          </a:p>
          <a:p>
            <a:r>
              <a:rPr lang="en-US" dirty="0"/>
              <a:t>Additional figures for clarification. </a:t>
            </a:r>
          </a:p>
          <a:p>
            <a:pPr lvl="1"/>
            <a:r>
              <a:rPr lang="en-US" dirty="0"/>
              <a:t>Specifically: Section 2 </a:t>
            </a:r>
          </a:p>
          <a:p>
            <a:r>
              <a:rPr lang="en-US" dirty="0"/>
              <a:t>Further details on classifications of OMVs. </a:t>
            </a:r>
          </a:p>
          <a:p>
            <a:pPr lvl="1"/>
            <a:r>
              <a:rPr lang="en-US" dirty="0"/>
              <a:t>Differences in membrane profiles? </a:t>
            </a:r>
          </a:p>
          <a:p>
            <a:pPr lvl="1"/>
            <a:r>
              <a:rPr lang="en-US" dirty="0"/>
              <a:t>Mechanisms? </a:t>
            </a:r>
          </a:p>
          <a:p>
            <a:r>
              <a:rPr lang="en-US" dirty="0"/>
              <a:t>Further expansion of current and future state of OMVs would have been helpful. </a:t>
            </a:r>
          </a:p>
        </p:txBody>
      </p:sp>
    </p:spTree>
    <p:extLst>
      <p:ext uri="{BB962C8B-B14F-4D97-AF65-F5344CB8AC3E}">
        <p14:creationId xmlns:p14="http://schemas.microsoft.com/office/powerpoint/2010/main" val="10644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EE19-F251-9341-99EA-58753282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improving adjuvant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774C-B894-0A4B-A00F-7F7E54B2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2638044"/>
            <a:ext cx="4767072" cy="3101983"/>
          </a:xfrm>
        </p:spPr>
        <p:txBody>
          <a:bodyPr/>
          <a:lstStyle/>
          <a:p>
            <a:r>
              <a:rPr lang="en-US" sz="2000" i="1" dirty="0"/>
              <a:t>How can adjuvant platforms be improved? </a:t>
            </a:r>
          </a:p>
          <a:p>
            <a:pPr lvl="1"/>
            <a:r>
              <a:rPr lang="en-US" sz="2000" dirty="0"/>
              <a:t>Improved adjuvants can interact with specific Pathogen (Pattern) Recognition Receptors (PRRs) of the innate immune system to create more effective vaccines. 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E4F75-1290-AE4D-813D-B7795266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16" y="2455164"/>
            <a:ext cx="5672658" cy="3664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026A8-82DA-A148-A14D-DCD1BED834BD}"/>
              </a:ext>
            </a:extLst>
          </p:cNvPr>
          <p:cNvSpPr txBox="1"/>
          <p:nvPr/>
        </p:nvSpPr>
        <p:spPr>
          <a:xfrm>
            <a:off x="5986272" y="6236454"/>
            <a:ext cx="569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from: https://</a:t>
            </a:r>
            <a:r>
              <a:rPr lang="en-US" dirty="0" err="1"/>
              <a:t>www.nature.com</a:t>
            </a:r>
            <a:r>
              <a:rPr lang="en-US" dirty="0"/>
              <a:t>/articles/cmi201788</a:t>
            </a:r>
          </a:p>
        </p:txBody>
      </p:sp>
    </p:spTree>
    <p:extLst>
      <p:ext uri="{BB962C8B-B14F-4D97-AF65-F5344CB8AC3E}">
        <p14:creationId xmlns:p14="http://schemas.microsoft.com/office/powerpoint/2010/main" val="329916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8489-03D5-E442-93D2-7C2859A5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solution: use of omvs as adjuvants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0E16-B5CE-834C-81A7-96FEDD12F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41097"/>
            <a:ext cx="7729728" cy="3987839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What are OMVs? </a:t>
            </a:r>
          </a:p>
          <a:p>
            <a:pPr lvl="1"/>
            <a:r>
              <a:rPr lang="en-US" dirty="0"/>
              <a:t>Outer Membrane Vesicles (OMVs ) are produced by bacteria for various purposes, including: </a:t>
            </a:r>
          </a:p>
          <a:p>
            <a:pPr lvl="2"/>
            <a:r>
              <a:rPr lang="en-US" dirty="0"/>
              <a:t>envelope stress relaxation</a:t>
            </a:r>
          </a:p>
          <a:p>
            <a:pPr lvl="2"/>
            <a:r>
              <a:rPr lang="en-US" dirty="0"/>
              <a:t>quorum sensing</a:t>
            </a:r>
          </a:p>
          <a:p>
            <a:pPr lvl="2"/>
            <a:r>
              <a:rPr lang="en-US" dirty="0"/>
              <a:t>defense</a:t>
            </a:r>
          </a:p>
          <a:p>
            <a:pPr lvl="2"/>
            <a:r>
              <a:rPr lang="en-US" dirty="0"/>
              <a:t>antibiotic response</a:t>
            </a:r>
          </a:p>
          <a:p>
            <a:pPr lvl="2"/>
            <a:r>
              <a:rPr lang="en-US" dirty="0"/>
              <a:t>long-distance toxin transfer</a:t>
            </a:r>
          </a:p>
          <a:p>
            <a:r>
              <a:rPr lang="en-US" i="1" dirty="0"/>
              <a:t>How do OMVs act as adjuvants? </a:t>
            </a:r>
          </a:p>
          <a:p>
            <a:pPr lvl="1"/>
            <a:r>
              <a:rPr lang="en-US" dirty="0"/>
              <a:t>OMVs are pathogen mimetic adjuvants derived from </a:t>
            </a:r>
            <a:r>
              <a:rPr lang="en-US" dirty="0" err="1"/>
              <a:t>bacteria</a:t>
            </a:r>
            <a:r>
              <a:rPr lang="en-US" dirty="0"/>
              <a:t> that serve to antagonize the body’s PRRs, such as: </a:t>
            </a:r>
          </a:p>
          <a:p>
            <a:pPr lvl="2"/>
            <a:r>
              <a:rPr lang="en-US" dirty="0"/>
              <a:t>Toll-like Receptors (TLRS) </a:t>
            </a:r>
          </a:p>
          <a:p>
            <a:pPr lvl="2"/>
            <a:r>
              <a:rPr lang="en-US" dirty="0"/>
              <a:t>NOD-like Receptors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3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801F-9227-1247-9408-D97599C8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23" y="112542"/>
            <a:ext cx="7405234" cy="351692"/>
          </a:xfrm>
        </p:spPr>
        <p:txBody>
          <a:bodyPr>
            <a:normAutofit fontScale="90000"/>
          </a:bodyPr>
          <a:lstStyle/>
          <a:p>
            <a:r>
              <a:rPr lang="en-US"/>
              <a:t>Method of omv ACTION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26C776-374B-3D4B-9B03-9463AA64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831" y="571538"/>
            <a:ext cx="8482819" cy="62864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D1607-F63E-B840-9DB1-778B17753851}"/>
              </a:ext>
            </a:extLst>
          </p:cNvPr>
          <p:cNvSpPr txBox="1"/>
          <p:nvPr/>
        </p:nvSpPr>
        <p:spPr>
          <a:xfrm>
            <a:off x="199697" y="840828"/>
            <a:ext cx="117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of OMVs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C0275-A3B9-1D4D-8B52-EA605DF17F1C}"/>
              </a:ext>
            </a:extLst>
          </p:cNvPr>
          <p:cNvSpPr txBox="1"/>
          <p:nvPr/>
        </p:nvSpPr>
        <p:spPr>
          <a:xfrm>
            <a:off x="199697" y="1981201"/>
            <a:ext cx="1177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Activation of TLRs (flagellum, OMVs, LPS)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CD8BE-1BEE-904E-98AA-5525C6708F0F}"/>
              </a:ext>
            </a:extLst>
          </p:cNvPr>
          <p:cNvSpPr txBox="1"/>
          <p:nvPr/>
        </p:nvSpPr>
        <p:spPr>
          <a:xfrm>
            <a:off x="199696" y="3815257"/>
            <a:ext cx="1450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Upregulating gene expression involved in immune response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BBD305-4E5C-0E44-B644-DEA9AAF584B6}"/>
              </a:ext>
            </a:extLst>
          </p:cNvPr>
          <p:cNvCxnSpPr/>
          <p:nvPr/>
        </p:nvCxnSpPr>
        <p:spPr>
          <a:xfrm>
            <a:off x="1145628" y="1324303"/>
            <a:ext cx="2795751" cy="162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01E818-6B80-3C43-93A4-992827FE9BD0}"/>
              </a:ext>
            </a:extLst>
          </p:cNvPr>
          <p:cNvCxnSpPr/>
          <p:nvPr/>
        </p:nvCxnSpPr>
        <p:spPr>
          <a:xfrm flipV="1">
            <a:off x="1481959" y="2175641"/>
            <a:ext cx="4162096" cy="81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23F5E5-DCC4-104D-9182-831ACA5242DD}"/>
              </a:ext>
            </a:extLst>
          </p:cNvPr>
          <p:cNvCxnSpPr/>
          <p:nvPr/>
        </p:nvCxnSpPr>
        <p:spPr>
          <a:xfrm>
            <a:off x="1376855" y="4225159"/>
            <a:ext cx="4141076" cy="84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4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E05D79-E1DC-6B40-B776-4DF58E524796}"/>
              </a:ext>
            </a:extLst>
          </p:cNvPr>
          <p:cNvSpPr/>
          <p:nvPr/>
        </p:nvSpPr>
        <p:spPr>
          <a:xfrm>
            <a:off x="4864897" y="749020"/>
            <a:ext cx="2639028" cy="163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ARE OMVs MADE?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FBBE1-DB3F-ED40-B4B0-357EB8EA701C}"/>
              </a:ext>
            </a:extLst>
          </p:cNvPr>
          <p:cNvSpPr/>
          <p:nvPr/>
        </p:nvSpPr>
        <p:spPr>
          <a:xfrm>
            <a:off x="1053296" y="4560425"/>
            <a:ext cx="4572000" cy="175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Direct collection from target pathogen via budding of membrane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C10F1-DA0D-9345-A89A-B4A87A834890}"/>
              </a:ext>
            </a:extLst>
          </p:cNvPr>
          <p:cNvSpPr/>
          <p:nvPr/>
        </p:nvSpPr>
        <p:spPr>
          <a:xfrm>
            <a:off x="6912015" y="4560425"/>
            <a:ext cx="4572000" cy="175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Engineered bacteria can express and embed homologous or heterologous antigens from different pathogens within the OMV</a:t>
            </a:r>
          </a:p>
          <a:p>
            <a:pPr algn="ctr"/>
            <a:endParaRPr lang="en-US"/>
          </a:p>
          <a:p>
            <a:pPr algn="ctr"/>
            <a:r>
              <a:rPr lang="en-US"/>
              <a:t>*allows for “designer vaccine” production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36143A-9AE5-E44C-8170-9A500DCA1F49}"/>
              </a:ext>
            </a:extLst>
          </p:cNvPr>
          <p:cNvCxnSpPr>
            <a:stCxn id="4" idx="3"/>
          </p:cNvCxnSpPr>
          <p:nvPr/>
        </p:nvCxnSpPr>
        <p:spPr>
          <a:xfrm flipH="1">
            <a:off x="3339296" y="2142046"/>
            <a:ext cx="1912078" cy="241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832BCD-DBE7-DF4A-ACCD-C4612A0E8DD6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7117448" y="2142046"/>
            <a:ext cx="2080567" cy="241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9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3E1A-23D9-C142-B037-2DE710D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691A-AE8A-2049-8509-A297BBF6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784194" cy="393287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n-US" sz="2400" b="1"/>
              <a:t>Introduction </a:t>
            </a:r>
          </a:p>
          <a:p>
            <a:pPr marL="342900" indent="-342900">
              <a:buAutoNum type="arabicPeriod"/>
            </a:pPr>
            <a:r>
              <a:rPr lang="en-US" sz="2400"/>
              <a:t>OMV Types and OMV Production </a:t>
            </a:r>
          </a:p>
          <a:p>
            <a:pPr marL="571500" lvl="1" indent="-342900">
              <a:buAutoNum type="arabicPeriod"/>
            </a:pPr>
            <a:r>
              <a:rPr lang="en-US" sz="2200"/>
              <a:t>Spontaneous OMVs</a:t>
            </a:r>
          </a:p>
          <a:p>
            <a:pPr marL="571500" lvl="1" indent="-342900">
              <a:buAutoNum type="arabicPeriod"/>
            </a:pPr>
            <a:r>
              <a:rPr lang="en-US" sz="2200"/>
              <a:t>Native OMVs</a:t>
            </a:r>
          </a:p>
          <a:p>
            <a:pPr marL="571500" lvl="1" indent="-342900">
              <a:buAutoNum type="arabicPeriod"/>
            </a:pPr>
            <a:r>
              <a:rPr lang="en-US" sz="2200"/>
              <a:t>Detergent OMVs</a:t>
            </a:r>
          </a:p>
          <a:p>
            <a:pPr marL="342900" indent="-342900">
              <a:buAutoNum type="arabicPeriod"/>
            </a:pPr>
            <a:r>
              <a:rPr lang="en-US" sz="2400"/>
              <a:t>OMV Detoxification </a:t>
            </a:r>
          </a:p>
          <a:p>
            <a:pPr marL="342900" indent="-342900">
              <a:buAutoNum type="arabicPeriod"/>
            </a:pPr>
            <a:r>
              <a:rPr lang="en-US" sz="2400"/>
              <a:t>Heterologous OMV Vaccines </a:t>
            </a:r>
          </a:p>
          <a:p>
            <a:pPr marL="342900" indent="-342900">
              <a:buAutoNum type="arabicPeriod"/>
            </a:pPr>
            <a:r>
              <a:rPr lang="en-US" sz="2400"/>
              <a:t>Current adjuvants used in OMV vaccines </a:t>
            </a:r>
          </a:p>
          <a:p>
            <a:pPr marL="342900" indent="-342900">
              <a:buAutoNum type="arabicPeriod"/>
            </a:pPr>
            <a:r>
              <a:rPr lang="en-US" sz="2400"/>
              <a:t>Routes of Administration </a:t>
            </a:r>
          </a:p>
          <a:p>
            <a:pPr marL="342900" indent="-342900">
              <a:buAutoNum type="arabicPeriod"/>
            </a:pPr>
            <a:r>
              <a:rPr lang="en-US" sz="240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79131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E05D79-E1DC-6B40-B776-4DF58E524796}"/>
              </a:ext>
            </a:extLst>
          </p:cNvPr>
          <p:cNvSpPr/>
          <p:nvPr/>
        </p:nvSpPr>
        <p:spPr>
          <a:xfrm>
            <a:off x="4864897" y="749020"/>
            <a:ext cx="2639028" cy="1632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HOW ARE OMVs PRODUCED?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FBBE1-DB3F-ED40-B4B0-357EB8EA701C}"/>
              </a:ext>
            </a:extLst>
          </p:cNvPr>
          <p:cNvSpPr/>
          <p:nvPr/>
        </p:nvSpPr>
        <p:spPr>
          <a:xfrm>
            <a:off x="1053296" y="4560425"/>
            <a:ext cx="4572000" cy="175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NATURAL PRODUCTION</a:t>
            </a:r>
          </a:p>
          <a:p>
            <a:pPr algn="ctr"/>
            <a:r>
              <a:rPr lang="en-US"/>
              <a:t>-OMVs bud off from membrane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C10F1-DA0D-9345-A89A-B4A87A834890}"/>
              </a:ext>
            </a:extLst>
          </p:cNvPr>
          <p:cNvSpPr/>
          <p:nvPr/>
        </p:nvSpPr>
        <p:spPr>
          <a:xfrm>
            <a:off x="6912015" y="4560425"/>
            <a:ext cx="4572000" cy="175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ARTIFICIAL PRODUCTION</a:t>
            </a:r>
          </a:p>
          <a:p>
            <a:pPr algn="ctr"/>
            <a:r>
              <a:rPr lang="en-US"/>
              <a:t>-OMVs can be treated with detergent and/or sonication</a:t>
            </a:r>
          </a:p>
          <a:p>
            <a:pPr algn="ctr"/>
            <a:endParaRPr lang="en-US"/>
          </a:p>
          <a:p>
            <a:pPr algn="ctr"/>
            <a:r>
              <a:rPr lang="en-US"/>
              <a:t>*OMVs produced with detergent are stripped of lipoproteins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36143A-9AE5-E44C-8170-9A500DCA1F49}"/>
              </a:ext>
            </a:extLst>
          </p:cNvPr>
          <p:cNvCxnSpPr>
            <a:stCxn id="4" idx="3"/>
          </p:cNvCxnSpPr>
          <p:nvPr/>
        </p:nvCxnSpPr>
        <p:spPr>
          <a:xfrm flipH="1">
            <a:off x="3339296" y="2142046"/>
            <a:ext cx="1912078" cy="241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832BCD-DBE7-DF4A-ACCD-C4612A0E8DD6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7117448" y="2142046"/>
            <a:ext cx="2080567" cy="241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073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{B58EF0A6-3BF4-AF40-9E83-522CD1D5A725}tf10001120</Template>
  <TotalTime>385</TotalTime>
  <Words>1930</Words>
  <Application>Microsoft Macintosh PowerPoint</Application>
  <PresentationFormat>Widescreen</PresentationFormat>
  <Paragraphs>325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Gill Sans MT</vt:lpstr>
      <vt:lpstr>Parcel</vt:lpstr>
      <vt:lpstr>PowerPoint Presentation</vt:lpstr>
      <vt:lpstr>Outline</vt:lpstr>
      <vt:lpstr>The problem: improving adjuvant function</vt:lpstr>
      <vt:lpstr>The problem: improving adjuvant function</vt:lpstr>
      <vt:lpstr>The solution: use of omvs as adjuvants</vt:lpstr>
      <vt:lpstr>Method of omv ACTION</vt:lpstr>
      <vt:lpstr>PowerPoint Presentation</vt:lpstr>
      <vt:lpstr>Outline</vt:lpstr>
      <vt:lpstr>PowerPoint Presentation</vt:lpstr>
      <vt:lpstr>OMV CLASSIFICATIONS</vt:lpstr>
      <vt:lpstr>OMV CLASSIFICATIONS</vt:lpstr>
      <vt:lpstr>Spotaneous OMVs</vt:lpstr>
      <vt:lpstr>OMV CLASSIFICATIONS</vt:lpstr>
      <vt:lpstr>Native OMVs</vt:lpstr>
      <vt:lpstr>Spontanteous Vs. Native OMVs</vt:lpstr>
      <vt:lpstr>OMV CLASSIFICATIONS</vt:lpstr>
      <vt:lpstr>Detergent OMVs</vt:lpstr>
      <vt:lpstr>Differences between omv types</vt:lpstr>
      <vt:lpstr>Outline</vt:lpstr>
      <vt:lpstr>OMV DETOXIFICATION</vt:lpstr>
      <vt:lpstr>Artificial OMV Detoxification </vt:lpstr>
      <vt:lpstr>Engineering OMV Detoxification: LPS modification</vt:lpstr>
      <vt:lpstr>Outline</vt:lpstr>
      <vt:lpstr>Heterologous OMV Vaccines</vt:lpstr>
      <vt:lpstr>Heterologous OMV Vaccines: Recombinant omvs (romvs) based on clyA</vt:lpstr>
      <vt:lpstr>Heterologous OMV Vaccines: based on other carrier proteins</vt:lpstr>
      <vt:lpstr>Heterologous OMV Vaccines: glycosylated omvs (glycomvs)</vt:lpstr>
      <vt:lpstr>Heterologous OMV Vaccines: glycosylated omvs (glycomvs)</vt:lpstr>
      <vt:lpstr>PowerPoint Presentation</vt:lpstr>
      <vt:lpstr>Outline</vt:lpstr>
      <vt:lpstr>Current adjuvants used in omv vaccines</vt:lpstr>
      <vt:lpstr>Current adjuvants used in omv vaccines: proposed mechanisms of mineral salts</vt:lpstr>
      <vt:lpstr>Outline</vt:lpstr>
      <vt:lpstr>Routes of administration</vt:lpstr>
      <vt:lpstr>PowerPoint Presentation</vt:lpstr>
      <vt:lpstr>Outline</vt:lpstr>
      <vt:lpstr>conclusions</vt:lpstr>
      <vt:lpstr>Comments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Souery</dc:creator>
  <cp:lastModifiedBy>Whitney Souery</cp:lastModifiedBy>
  <cp:revision>247</cp:revision>
  <dcterms:created xsi:type="dcterms:W3CDTF">2018-11-25T14:26:24Z</dcterms:created>
  <dcterms:modified xsi:type="dcterms:W3CDTF">2018-11-28T21:09:15Z</dcterms:modified>
</cp:coreProperties>
</file>