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2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5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068C-73EB-4CE5-8084-3A1B4391909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A2C2-9A96-4FC6-B8D1-B6DCDE17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.jpeg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6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jpeg"/><Relationship Id="rId7" Type="http://schemas.openxmlformats.org/officeDocument/2006/relationships/image" Target="../media/image1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5.png"/><Relationship Id="rId4" Type="http://schemas.openxmlformats.org/officeDocument/2006/relationships/image" Target="../media/image6.emf"/><Relationship Id="rId9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15.7a, 15.8, 15.9, 15.10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4229" y="1913655"/>
            <a:ext cx="3054000" cy="7722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78590" r="11113" b="3452"/>
          <a:stretch/>
        </p:blipFill>
        <p:spPr>
          <a:xfrm>
            <a:off x="8929124" y="-58191"/>
            <a:ext cx="3296128" cy="1156104"/>
          </a:xfrm>
          <a:prstGeom prst="rect">
            <a:avLst/>
          </a:prstGeom>
        </p:spPr>
      </p:pic>
      <p:pic>
        <p:nvPicPr>
          <p:cNvPr id="5" name="Picture 2" descr="Image result for krogh cyli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3" y="0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2535" r="14313" b="78920"/>
          <a:stretch/>
        </p:blipFill>
        <p:spPr>
          <a:xfrm>
            <a:off x="8929124" y="1054550"/>
            <a:ext cx="3296128" cy="124520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38190" r="24461" b="36586"/>
          <a:stretch/>
        </p:blipFill>
        <p:spPr>
          <a:xfrm>
            <a:off x="8929124" y="2268726"/>
            <a:ext cx="3262876" cy="2417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0656" y="120283"/>
            <a:ext cx="2863125" cy="934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7768" y="1163330"/>
            <a:ext cx="4810050" cy="77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8481" y="1321356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3598" y="2084060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0354" y="3017520"/>
            <a:ext cx="878025" cy="352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512" y="3017520"/>
            <a:ext cx="710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the concentration of drug in plasma is negligible to that in tissue…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6995" y="3566418"/>
            <a:ext cx="2595900" cy="448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2034" y="3595558"/>
            <a:ext cx="2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.C.: Concentration in tumor: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 numerical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01044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275862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99713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Example5_8(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pt-BR" sz="1200" dirty="0"/>
              <a:t>global N dr s v Deff P Kav</a:t>
            </a:r>
          </a:p>
          <a:p>
            <a:r>
              <a:rPr lang="en-US" sz="1200" dirty="0" smtClean="0"/>
              <a:t>%</a:t>
            </a:r>
            <a:r>
              <a:rPr lang="en-US" sz="1200" dirty="0"/>
              <a:t>Model parameters</a:t>
            </a:r>
          </a:p>
          <a:p>
            <a:r>
              <a:rPr lang="en-US" sz="1200" dirty="0" err="1"/>
              <a:t>Deff</a:t>
            </a:r>
            <a:r>
              <a:rPr lang="en-US" sz="1200" dirty="0"/>
              <a:t>=2e-7*60e8;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 err="1"/>
              <a:t>c_init</a:t>
            </a:r>
            <a:r>
              <a:rPr lang="en-US" sz="1200" dirty="0"/>
              <a:t>=10;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a=5; %um</a:t>
            </a:r>
          </a:p>
          <a:p>
            <a:r>
              <a:rPr lang="en-US" sz="1200" dirty="0"/>
              <a:t>R=150; 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=1:N</a:t>
            </a:r>
          </a:p>
          <a:p>
            <a:r>
              <a:rPr lang="en-US" sz="1200" dirty="0"/>
              <a:t>    c0(</a:t>
            </a:r>
            <a:r>
              <a:rPr lang="en-US" sz="1200" dirty="0" err="1"/>
              <a:t>i</a:t>
            </a:r>
            <a:r>
              <a:rPr lang="en-US" sz="1200" dirty="0"/>
              <a:t>)=</a:t>
            </a:r>
            <a:r>
              <a:rPr lang="en-US" sz="1200" dirty="0" err="1"/>
              <a:t>c_init</a:t>
            </a:r>
            <a:r>
              <a:rPr lang="en-US" sz="1200" dirty="0"/>
              <a:t>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20 60 120 600];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672" y="0"/>
            <a:ext cx="548663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','</a:t>
            </a:r>
            <a:r>
              <a:rPr lang="en-US" sz="1200" dirty="0" err="1"/>
              <a:t>Location','northwest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(fid,'r,10,20,60,120,600\n');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</a:t>
            </a:r>
          </a:p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dcdt(1)=1/v(1)*(-P*c(1)/Kav*s(1)+Deff*(c(2)-c(1))/dr*s(2));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dcdt(i)=1/v(i)*(Deff*(c(iu)-c(i))/dr*s(i)+Deff*(c(id)-c(i))/dr*s(id));</a:t>
            </a:r>
          </a:p>
          <a:p>
            <a:r>
              <a:rPr lang="en-US" sz="1200" dirty="0"/>
              <a:t>end</a:t>
            </a:r>
          </a:p>
          <a:p>
            <a:r>
              <a:rPr lang="pt-BR" sz="1200" dirty="0"/>
              <a:t>dcdt(N)=1/v(N)*(Deff*(c(N-1)-c(N))/dr*s(N));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24" y="3898668"/>
            <a:ext cx="3945775" cy="2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3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20958" r="12697" b="2194"/>
          <a:stretch/>
        </p:blipFill>
        <p:spPr>
          <a:xfrm>
            <a:off x="8742217" y="0"/>
            <a:ext cx="3449783" cy="527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442" y="285257"/>
            <a:ext cx="3779325" cy="98193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4229" y="1913655"/>
            <a:ext cx="3054000" cy="77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7768" y="1163330"/>
            <a:ext cx="4810050" cy="772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8481" y="1321356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3598" y="2084060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 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0354" y="3017520"/>
            <a:ext cx="878025" cy="3527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5512" y="3017520"/>
            <a:ext cx="710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the concentration of drug in plasma is negligible to that in tissue…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6995" y="3566418"/>
            <a:ext cx="2595900" cy="4480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2034" y="3595558"/>
            <a:ext cx="2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.C.: Concentration in tumor: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99713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Example5_8(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pt-BR" sz="1200" dirty="0"/>
              <a:t>global N dr s v Deff P Kav</a:t>
            </a:r>
          </a:p>
          <a:p>
            <a:r>
              <a:rPr lang="en-US" sz="1200" dirty="0" smtClean="0"/>
              <a:t>%</a:t>
            </a:r>
            <a:r>
              <a:rPr lang="en-US" sz="1200" dirty="0"/>
              <a:t>Model parameters</a:t>
            </a:r>
          </a:p>
          <a:p>
            <a:r>
              <a:rPr lang="en-US" sz="1200" dirty="0" err="1"/>
              <a:t>Deff</a:t>
            </a:r>
            <a:r>
              <a:rPr lang="en-US" sz="1200" dirty="0"/>
              <a:t>=2e-7*60e8;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 err="1"/>
              <a:t>c_init</a:t>
            </a:r>
            <a:r>
              <a:rPr lang="en-US" sz="1200" dirty="0"/>
              <a:t>=10;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a=5; %um</a:t>
            </a:r>
          </a:p>
          <a:p>
            <a:r>
              <a:rPr lang="en-US" sz="1200" dirty="0"/>
              <a:t>R=150; 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=1:N</a:t>
            </a:r>
          </a:p>
          <a:p>
            <a:r>
              <a:rPr lang="en-US" sz="1200" dirty="0"/>
              <a:t>    c0(</a:t>
            </a:r>
            <a:r>
              <a:rPr lang="en-US" sz="1200" dirty="0" err="1"/>
              <a:t>i</a:t>
            </a:r>
            <a:r>
              <a:rPr lang="en-US" sz="1200" dirty="0"/>
              <a:t>)=</a:t>
            </a:r>
            <a:r>
              <a:rPr lang="en-US" sz="1200" dirty="0" err="1"/>
              <a:t>c_init</a:t>
            </a:r>
            <a:r>
              <a:rPr lang="en-US" sz="1200" dirty="0"/>
              <a:t>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20 60 120 600];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672" y="0"/>
            <a:ext cx="548663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','</a:t>
            </a:r>
            <a:r>
              <a:rPr lang="en-US" sz="1200" dirty="0" err="1"/>
              <a:t>Location','northwest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(fid,'r,10,20,60,120,600\n');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</a:t>
            </a:r>
          </a:p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dcdt(1)=1/v(1)*(-P*c(1)/Kav*s(1)+Deff*(c(2)-c(1))/dr*s(2));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dcdt(i)=1/v(i)*(Deff*(c(iu)-c(i))/dr*s(i)+Deff*(c(id)-c(i))/dr*s(id));</a:t>
            </a:r>
          </a:p>
          <a:p>
            <a:r>
              <a:rPr lang="en-US" sz="1200" dirty="0"/>
              <a:t>end</a:t>
            </a:r>
          </a:p>
          <a:p>
            <a:r>
              <a:rPr lang="pt-BR" sz="1200" dirty="0"/>
              <a:t>dcdt(N)=1/v(N)*(Deff*(c(N-1)-c(N))/dr*s(N));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46320" y="5993476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should we modify?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324" y="5011543"/>
            <a:ext cx="3779325" cy="9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75" y="2200474"/>
            <a:ext cx="3147425" cy="2360569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3399713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Example5_8(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pt-BR" sz="1200" dirty="0"/>
              <a:t>global N dr s v Deff P Kav</a:t>
            </a:r>
          </a:p>
          <a:p>
            <a:r>
              <a:rPr lang="en-US" sz="1200" dirty="0" smtClean="0"/>
              <a:t>for k=0:5/60:50/60</a:t>
            </a:r>
          </a:p>
          <a:p>
            <a:r>
              <a:rPr lang="en-US" sz="1200" dirty="0" smtClean="0"/>
              <a:t>%</a:t>
            </a:r>
            <a:r>
              <a:rPr lang="en-US" sz="1200" dirty="0"/>
              <a:t>Model parameters</a:t>
            </a:r>
          </a:p>
          <a:p>
            <a:r>
              <a:rPr lang="en-US" sz="1200" dirty="0" err="1"/>
              <a:t>Deff</a:t>
            </a:r>
            <a:r>
              <a:rPr lang="en-US" sz="1200" dirty="0"/>
              <a:t>=2e-7*60e8;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 err="1"/>
              <a:t>c_init</a:t>
            </a:r>
            <a:r>
              <a:rPr lang="en-US" sz="1200" dirty="0"/>
              <a:t>=10;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a=5; %um</a:t>
            </a:r>
          </a:p>
          <a:p>
            <a:r>
              <a:rPr lang="en-US" sz="1200" dirty="0"/>
              <a:t>R=150; 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=1:N</a:t>
            </a:r>
          </a:p>
          <a:p>
            <a:r>
              <a:rPr lang="en-US" sz="1200" dirty="0"/>
              <a:t>    c0(</a:t>
            </a:r>
            <a:r>
              <a:rPr lang="en-US" sz="1200" dirty="0" err="1"/>
              <a:t>i</a:t>
            </a:r>
            <a:r>
              <a:rPr lang="en-US" sz="1200" dirty="0"/>
              <a:t>)=</a:t>
            </a:r>
            <a:r>
              <a:rPr lang="en-US" sz="1200" dirty="0" err="1"/>
              <a:t>c_init</a:t>
            </a:r>
            <a:r>
              <a:rPr lang="en-US" sz="1200" dirty="0"/>
              <a:t>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20 60 120 600];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672" y="0"/>
            <a:ext cx="548663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','</a:t>
            </a:r>
            <a:r>
              <a:rPr lang="en-US" sz="1200" dirty="0" err="1"/>
              <a:t>Location','northwest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(fid,'r,10,20,60,120,600\n');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end</a:t>
            </a:r>
            <a:endParaRPr lang="en-US" sz="1200" dirty="0"/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</a:t>
            </a:r>
          </a:p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dcdt(1)=1/v(1)*(-P*c(1)/Kav*s(1)+Deff*(c(2)-c(1))/dr*s(2</a:t>
            </a:r>
            <a:r>
              <a:rPr lang="nl-NL" sz="1200" dirty="0" smtClean="0"/>
              <a:t>))-k*c(1);</a:t>
            </a:r>
            <a:endParaRPr lang="nl-NL" sz="1200" dirty="0"/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</a:t>
            </a:r>
            <a:r>
              <a:rPr lang="nn-NO" sz="1200" dirty="0" smtClean="0"/>
              <a:t>))</a:t>
            </a:r>
            <a:r>
              <a:rPr lang="nl-NL" sz="1200" dirty="0"/>
              <a:t> -</a:t>
            </a:r>
            <a:r>
              <a:rPr lang="nl-NL" sz="1200" dirty="0" smtClean="0"/>
              <a:t>k*c(i)</a:t>
            </a:r>
            <a:r>
              <a:rPr lang="nn-NO" sz="1200" dirty="0" smtClean="0"/>
              <a:t>;</a:t>
            </a:r>
            <a:endParaRPr lang="nn-NO" sz="1200" dirty="0"/>
          </a:p>
          <a:p>
            <a:r>
              <a:rPr lang="en-US" sz="1200" dirty="0"/>
              <a:t>end</a:t>
            </a:r>
          </a:p>
          <a:p>
            <a:r>
              <a:rPr lang="pt-BR" sz="1200" dirty="0"/>
              <a:t>dcdt(N)=1/v(N)*(Deff*(c(N-1)-c(N))/dr*s(N</a:t>
            </a:r>
            <a:r>
              <a:rPr lang="pt-BR" sz="1200" dirty="0" smtClean="0"/>
              <a:t>))</a:t>
            </a:r>
            <a:r>
              <a:rPr lang="nl-NL" sz="1200"/>
              <a:t> -</a:t>
            </a:r>
            <a:r>
              <a:rPr lang="nl-NL" sz="1200" smtClean="0"/>
              <a:t>k*c(N)</a:t>
            </a:r>
            <a:r>
              <a:rPr lang="pt-BR" sz="1200" dirty="0" smtClean="0"/>
              <a:t>;</a:t>
            </a:r>
            <a:endParaRPr lang="pt-BR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02" y="47125"/>
            <a:ext cx="2974570" cy="223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02" y="4627073"/>
            <a:ext cx="2974570" cy="22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98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288"/>
          <a:stretch/>
        </p:blipFill>
        <p:spPr>
          <a:xfrm>
            <a:off x="-173569" y="0"/>
            <a:ext cx="12365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Assume…</a:t>
            </a:r>
          </a:p>
          <a:p>
            <a:r>
              <a:rPr lang="en-US" dirty="0" smtClean="0"/>
              <a:t>Assume…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krogh cyl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9680" y="94131"/>
            <a:ext cx="1482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Unrelated</a:t>
            </a:r>
          </a:p>
          <a:p>
            <a:r>
              <a:rPr lang="en-US" dirty="0" smtClean="0"/>
              <a:t>Examples of</a:t>
            </a:r>
          </a:p>
          <a:p>
            <a:r>
              <a:rPr lang="en-US" dirty="0" smtClean="0"/>
              <a:t>Krogh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Assume…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mage result for krogh cyl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5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Image result for krogh cyl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0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</a:p>
          <a:p>
            <a:r>
              <a:rPr lang="en-US" dirty="0" smtClean="0"/>
              <a:t>Equation:?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2729970"/>
            <a:ext cx="6230389" cy="242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7272" y="5432552"/>
            <a:ext cx="2448168" cy="812768"/>
          </a:xfrm>
          <a:prstGeom prst="rect">
            <a:avLst/>
          </a:prstGeom>
        </p:spPr>
      </p:pic>
      <p:pic>
        <p:nvPicPr>
          <p:cNvPr id="9" name="Picture 2" descr="Image result for krogh cyl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94" y="63236"/>
            <a:ext cx="1184880" cy="11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krogh cyl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1302504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9309" y="5150495"/>
            <a:ext cx="32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9308" y="48683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5620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</a:p>
          <a:p>
            <a:r>
              <a:rPr lang="en-US" dirty="0" smtClean="0"/>
              <a:t>Equation:?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6451" y="1824828"/>
            <a:ext cx="2448168" cy="81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0" y="2726575"/>
            <a:ext cx="205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B.C: on vessel wall: 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0441" y="3136861"/>
            <a:ext cx="3673474" cy="729875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022" y="3842041"/>
            <a:ext cx="5572125" cy="638175"/>
          </a:xfrm>
          <a:prstGeom prst="rect">
            <a:avLst/>
          </a:prstGeom>
          <a:noFill/>
        </p:spPr>
      </p:pic>
      <p:pic>
        <p:nvPicPr>
          <p:cNvPr id="17" name="Picture 4" descr="Image result for krogh cyl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78" y="77416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Problem 15.7a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4659" r="15697" b="36311"/>
          <a:stretch/>
        </p:blipFill>
        <p:spPr>
          <a:xfrm>
            <a:off x="7861069" y="989215"/>
            <a:ext cx="4331226" cy="5353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10597" r="5711" b="2865"/>
          <a:stretch/>
        </p:blipFill>
        <p:spPr>
          <a:xfrm rot="5400000">
            <a:off x="9531927" y="-1670858"/>
            <a:ext cx="989215" cy="433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96" y="1197033"/>
            <a:ext cx="507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convection is negligible</a:t>
            </a:r>
          </a:p>
          <a:p>
            <a:r>
              <a:rPr lang="en-US" dirty="0" smtClean="0"/>
              <a:t>Assume no chemical reactions of drugs in the tumor</a:t>
            </a:r>
          </a:p>
          <a:p>
            <a:r>
              <a:rPr lang="en-US" dirty="0" smtClean="0"/>
              <a:t>Equation:?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6451" y="1824828"/>
            <a:ext cx="2448168" cy="81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80" y="2726575"/>
            <a:ext cx="205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B.C: on vessel wall: 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7409" y="3181209"/>
            <a:ext cx="3030479" cy="602120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022" y="3842041"/>
            <a:ext cx="5572125" cy="638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6186" y="4565518"/>
                <a:ext cx="3699795" cy="317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186" y="4565518"/>
                <a:ext cx="3699795" cy="317716"/>
              </a:xfrm>
              <a:prstGeom prst="rect">
                <a:avLst/>
              </a:prstGeom>
              <a:blipFill>
                <a:blip r:embed="rId7" cstate="print"/>
                <a:stretch>
                  <a:fillRect l="-165" t="-19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3698" y="2866432"/>
            <a:ext cx="1732038" cy="8410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3923" y="2596464"/>
            <a:ext cx="223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B.C: on cylinder wall: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7409" y="4979324"/>
            <a:ext cx="5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I.C.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98476" y="5030940"/>
                <a:ext cx="136710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476" y="5030940"/>
                <a:ext cx="1367106" cy="298415"/>
              </a:xfrm>
              <a:prstGeom prst="rect">
                <a:avLst/>
              </a:prstGeom>
              <a:blipFill>
                <a:blip r:embed="rId9" cstate="print"/>
                <a:stretch>
                  <a:fillRect l="-6250" t="-24490" r="-9375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Image result for krogh cylin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99" y="34611"/>
            <a:ext cx="3540875" cy="10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3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Use </a:t>
            </a:r>
            <a:r>
              <a:rPr lang="en-US" dirty="0" err="1" smtClean="0"/>
              <a:t>MatLab</a:t>
            </a:r>
            <a:r>
              <a:rPr lang="en-US" dirty="0" smtClean="0"/>
              <a:t> to solve numerically</a:t>
            </a:r>
            <a:br>
              <a:rPr lang="en-US" dirty="0" smtClean="0"/>
            </a:br>
            <a:r>
              <a:rPr lang="en-US" dirty="0" smtClean="0"/>
              <a:t>t=0:100 </a:t>
            </a:r>
            <a:r>
              <a:rPr lang="en-US" dirty="0" err="1" smtClean="0"/>
              <a:t>hr</a:t>
            </a:r>
            <a:r>
              <a:rPr lang="en-US" dirty="0" smtClean="0"/>
              <a:t> and of r up to 150 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90688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32322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509" y="149629"/>
            <a:ext cx="347986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function [ </a:t>
            </a:r>
            <a:r>
              <a:rPr lang="en-US" sz="1200" dirty="0" err="1"/>
              <a:t>output_args</a:t>
            </a:r>
            <a:r>
              <a:rPr lang="en-US" sz="1200" dirty="0"/>
              <a:t> ] = Example5_7b( </a:t>
            </a:r>
            <a:r>
              <a:rPr lang="en-US" sz="1200" dirty="0" err="1"/>
              <a:t>input_args</a:t>
            </a:r>
            <a:r>
              <a:rPr lang="en-US" sz="1200" dirty="0"/>
              <a:t> )</a:t>
            </a:r>
          </a:p>
          <a:p>
            <a:r>
              <a:rPr lang="en-US" sz="1200" dirty="0"/>
              <a:t>%UNTITLED2 Summary of this function goes here</a:t>
            </a:r>
          </a:p>
          <a:p>
            <a:r>
              <a:rPr lang="en-US" sz="1200" dirty="0"/>
              <a:t>%   Detailed explanation goes here</a:t>
            </a:r>
          </a:p>
          <a:p>
            <a:r>
              <a:rPr lang="pt-BR" sz="1200" dirty="0"/>
              <a:t>global N dr s v Deff P Kav Cp0 alpha L1 L2</a:t>
            </a:r>
          </a:p>
          <a:p>
            <a:r>
              <a:rPr lang="en-US" sz="1200" dirty="0"/>
              <a:t>%Model parameters</a:t>
            </a:r>
          </a:p>
          <a:p>
            <a:r>
              <a:rPr lang="en-US" sz="1200" dirty="0" err="1" smtClean="0"/>
              <a:t>Deff</a:t>
            </a:r>
            <a:r>
              <a:rPr lang="en-US" sz="1200" dirty="0" smtClean="0"/>
              <a:t>=2e-7*60e8</a:t>
            </a:r>
            <a:r>
              <a:rPr lang="en-US" sz="1200" dirty="0"/>
              <a:t>; %cm^2/s to um^2/min</a:t>
            </a:r>
          </a:p>
          <a:p>
            <a:r>
              <a:rPr lang="en-US" sz="1200" dirty="0"/>
              <a:t>P=1.5e-7*60e8; %cm/s to um/min</a:t>
            </a:r>
          </a:p>
          <a:p>
            <a:r>
              <a:rPr lang="en-US" sz="1200" dirty="0" err="1"/>
              <a:t>Kav</a:t>
            </a:r>
            <a:r>
              <a:rPr lang="en-US" sz="1200" dirty="0"/>
              <a:t>=0.3;</a:t>
            </a:r>
          </a:p>
          <a:p>
            <a:r>
              <a:rPr lang="en-US" sz="1200" dirty="0"/>
              <a:t>Cp0=1; %</a:t>
            </a:r>
            <a:r>
              <a:rPr lang="en-US" sz="1200" dirty="0" err="1"/>
              <a:t>uM</a:t>
            </a:r>
            <a:endParaRPr lang="en-US" sz="1200" dirty="0"/>
          </a:p>
          <a:p>
            <a:r>
              <a:rPr lang="en-US" sz="1200" dirty="0"/>
              <a:t>alpha = 0.7;</a:t>
            </a:r>
          </a:p>
          <a:p>
            <a:r>
              <a:rPr lang="en-US" sz="1200" dirty="0"/>
              <a:t>L1 = 4e-4; %1/min</a:t>
            </a:r>
          </a:p>
          <a:p>
            <a:r>
              <a:rPr lang="en-US" sz="1200" dirty="0"/>
              <a:t>L2 = 7e-6; %1/min</a:t>
            </a:r>
          </a:p>
          <a:p>
            <a:r>
              <a:rPr lang="en-US" sz="1200" dirty="0"/>
              <a:t>a=5; %um</a:t>
            </a:r>
          </a:p>
          <a:p>
            <a:r>
              <a:rPr lang="en-US" sz="1200" dirty="0" smtClean="0"/>
              <a:t>R=75; </a:t>
            </a:r>
            <a:r>
              <a:rPr lang="en-US" sz="1200" dirty="0"/>
              <a:t>%um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%Mesh definition</a:t>
            </a:r>
          </a:p>
          <a:p>
            <a:r>
              <a:rPr lang="en-US" sz="1200" dirty="0"/>
              <a:t>N=50;</a:t>
            </a:r>
          </a:p>
          <a:p>
            <a:r>
              <a:rPr lang="en-US" sz="1200" dirty="0" err="1"/>
              <a:t>dr</a:t>
            </a:r>
            <a:r>
              <a:rPr lang="en-US" sz="1200" dirty="0"/>
              <a:t>=(R-a)/N;</a:t>
            </a:r>
          </a:p>
          <a:p>
            <a:r>
              <a:rPr lang="en-US" sz="1200" dirty="0" err="1"/>
              <a:t>drh</a:t>
            </a:r>
            <a:r>
              <a:rPr lang="en-US" sz="1200" dirty="0"/>
              <a:t>=</a:t>
            </a:r>
            <a:r>
              <a:rPr lang="en-US" sz="1200" dirty="0" err="1"/>
              <a:t>dr</a:t>
            </a:r>
            <a:r>
              <a:rPr lang="en-US" sz="1200" dirty="0"/>
              <a:t>/2;</a:t>
            </a:r>
          </a:p>
          <a:p>
            <a:r>
              <a:rPr lang="en-US" sz="1200" dirty="0" err="1"/>
              <a:t>rm</a:t>
            </a:r>
            <a:r>
              <a:rPr lang="en-US" sz="1200" dirty="0"/>
              <a:t>=</a:t>
            </a:r>
            <a:r>
              <a:rPr lang="en-US" sz="1200" dirty="0" err="1"/>
              <a:t>a:dr:R</a:t>
            </a:r>
            <a:r>
              <a:rPr lang="en-US" sz="1200" dirty="0"/>
              <a:t>;</a:t>
            </a:r>
          </a:p>
          <a:p>
            <a:r>
              <a:rPr lang="en-US" sz="1200" dirty="0"/>
              <a:t>r=(</a:t>
            </a:r>
            <a:r>
              <a:rPr lang="en-US" sz="1200" dirty="0" err="1"/>
              <a:t>a+drh</a:t>
            </a:r>
            <a:r>
              <a:rPr lang="en-US" sz="1200" dirty="0"/>
              <a:t>):</a:t>
            </a:r>
            <a:r>
              <a:rPr lang="en-US" sz="1200" dirty="0" err="1"/>
              <a:t>dr</a:t>
            </a:r>
            <a:r>
              <a:rPr lang="en-US" sz="1200" dirty="0"/>
              <a:t>:(R-</a:t>
            </a:r>
            <a:r>
              <a:rPr lang="en-US" sz="1200" dirty="0" err="1"/>
              <a:t>drh</a:t>
            </a:r>
            <a:r>
              <a:rPr lang="en-US" sz="1200" dirty="0"/>
              <a:t>);</a:t>
            </a:r>
          </a:p>
          <a:p>
            <a:r>
              <a:rPr lang="en-US" sz="1200" dirty="0"/>
              <a:t>s=zeros(N+1,1);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=1:N+1</a:t>
            </a:r>
          </a:p>
          <a:p>
            <a:r>
              <a:rPr lang="en-US" sz="1200" dirty="0"/>
              <a:t>    s(</a:t>
            </a:r>
            <a:r>
              <a:rPr lang="en-US" sz="1200" dirty="0" err="1"/>
              <a:t>i</a:t>
            </a:r>
            <a:r>
              <a:rPr lang="en-US" sz="1200" dirty="0"/>
              <a:t>)=2*pi*</a:t>
            </a:r>
            <a:r>
              <a:rPr lang="en-US" sz="1200" dirty="0" err="1"/>
              <a:t>rm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v=zeros(N,1)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nn-NO" sz="1200" dirty="0"/>
              <a:t>    v(i) = pi*(rm(i+1)*rm(i+1)-rm(i)*rm(i));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c0=zeros(N,1);</a:t>
            </a:r>
          </a:p>
          <a:p>
            <a:r>
              <a:rPr lang="en-US" sz="1200" dirty="0" err="1"/>
              <a:t>tspan</a:t>
            </a:r>
            <a:r>
              <a:rPr lang="en-US" sz="1200" dirty="0"/>
              <a:t>=[0 10 60 720 2880 6000];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t,c</a:t>
            </a:r>
            <a:r>
              <a:rPr lang="en-US" sz="1200" dirty="0"/>
              <a:t>]=ode15s(@func,tspan,c0);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232756"/>
            <a:ext cx="5486630" cy="8032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figure;</a:t>
            </a:r>
          </a:p>
          <a:p>
            <a:r>
              <a:rPr lang="pt-BR" sz="1200" dirty="0"/>
              <a:t>plot(r,c(2,:),r,c(3,:),r,c(4,:),r,c(5,:),r,c(6,:));</a:t>
            </a:r>
          </a:p>
          <a:p>
            <a:r>
              <a:rPr lang="en-US" sz="1200" dirty="0"/>
              <a:t>legend('10 min','60 min','12 hr','48 hr','100 </a:t>
            </a:r>
            <a:r>
              <a:rPr lang="en-US" sz="1200" dirty="0" err="1"/>
              <a:t>hr</a:t>
            </a:r>
            <a:r>
              <a:rPr lang="en-US" sz="1200" dirty="0"/>
              <a:t>')</a:t>
            </a:r>
          </a:p>
          <a:p>
            <a:r>
              <a:rPr lang="pt-BR" sz="1200" dirty="0"/>
              <a:t>xlabel('r (\mum)','FontSize',20)</a:t>
            </a:r>
          </a:p>
          <a:p>
            <a:r>
              <a:rPr lang="en-US" sz="1200" dirty="0" err="1"/>
              <a:t>ylabel</a:t>
            </a:r>
            <a:r>
              <a:rPr lang="en-US" sz="1200" dirty="0"/>
              <a:t>('C (\</a:t>
            </a:r>
            <a:r>
              <a:rPr lang="en-US" sz="1200" dirty="0" err="1"/>
              <a:t>muM</a:t>
            </a:r>
            <a:r>
              <a:rPr lang="en-US" sz="1200" dirty="0"/>
              <a:t>)','FontSize',20)</a:t>
            </a:r>
          </a:p>
          <a:p>
            <a:r>
              <a:rPr lang="pt-BR" sz="1200" dirty="0"/>
              <a:t>aa1=(c(4,1)*r(1)+c(4,N)*r(N))/2;</a:t>
            </a:r>
          </a:p>
          <a:p>
            <a:r>
              <a:rPr lang="pt-BR" sz="1200" dirty="0"/>
              <a:t>aa2=(c(5,1)*r(1)+c(5,N)*r(N))/2;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=2:(N-1)</a:t>
            </a:r>
          </a:p>
          <a:p>
            <a:r>
              <a:rPr lang="en-US" sz="1200" dirty="0"/>
              <a:t>       aa1=aa1+c(4,i)*r(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       aa2=aa2+c(5,i)*r(</a:t>
            </a:r>
            <a:r>
              <a:rPr lang="en-US" sz="1200" dirty="0" err="1"/>
              <a:t>i</a:t>
            </a:r>
            <a:r>
              <a:rPr lang="en-US" sz="1200" dirty="0"/>
              <a:t>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mean12=aa1*</a:t>
            </a:r>
            <a:r>
              <a:rPr lang="en-US" sz="1200" dirty="0" err="1"/>
              <a:t>dr</a:t>
            </a:r>
            <a:r>
              <a:rPr lang="en-US" sz="1200" dirty="0"/>
              <a:t>*2/(R*R-a*a);</a:t>
            </a:r>
          </a:p>
          <a:p>
            <a:r>
              <a:rPr lang="en-US" sz="1200" dirty="0"/>
              <a:t>mean48=aa2*</a:t>
            </a:r>
            <a:r>
              <a:rPr lang="en-US" sz="1200" dirty="0" err="1"/>
              <a:t>dr</a:t>
            </a:r>
            <a:r>
              <a:rPr lang="en-US" sz="1200" dirty="0"/>
              <a:t>*2/(R*R-a*a);</a:t>
            </a:r>
          </a:p>
          <a:p>
            <a:r>
              <a:rPr lang="en-US" sz="1200" dirty="0"/>
              <a:t>aa1=0;</a:t>
            </a:r>
          </a:p>
          <a:p>
            <a:r>
              <a:rPr lang="en-US" sz="1200" dirty="0"/>
              <a:t>aa2=0;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=1:N</a:t>
            </a:r>
          </a:p>
          <a:p>
            <a:r>
              <a:rPr lang="en-US" sz="1200" dirty="0"/>
              <a:t>        aa1=aa1+(c(4,i)-mean12)^2;</a:t>
            </a:r>
          </a:p>
          <a:p>
            <a:r>
              <a:rPr lang="en-US" sz="1200" dirty="0"/>
              <a:t>        aa2=aa2+(c(5,i)-mean48)^2;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ISN1=</a:t>
            </a:r>
            <a:r>
              <a:rPr lang="en-US" sz="1200" dirty="0" err="1"/>
              <a:t>sqrt</a:t>
            </a:r>
            <a:r>
              <a:rPr lang="en-US" sz="1200" dirty="0"/>
              <a:t>(aa1)/(mean12*</a:t>
            </a:r>
            <a:r>
              <a:rPr lang="en-US" sz="1200" dirty="0" err="1"/>
              <a:t>sqrt</a:t>
            </a:r>
            <a:r>
              <a:rPr lang="en-US" sz="1200" dirty="0"/>
              <a:t>(N*N-1))</a:t>
            </a:r>
          </a:p>
          <a:p>
            <a:r>
              <a:rPr lang="en-US" sz="1200" dirty="0"/>
              <a:t>ISN2=</a:t>
            </a:r>
            <a:r>
              <a:rPr lang="en-US" sz="1200" dirty="0" err="1"/>
              <a:t>sqrt</a:t>
            </a:r>
            <a:r>
              <a:rPr lang="en-US" sz="1200" dirty="0"/>
              <a:t>(aa2)/(mean48*</a:t>
            </a:r>
            <a:r>
              <a:rPr lang="en-US" sz="1200" dirty="0" err="1"/>
              <a:t>sqrt</a:t>
            </a:r>
            <a:r>
              <a:rPr lang="en-US" sz="1200" dirty="0"/>
              <a:t>(N*N-1))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fid=</a:t>
            </a:r>
            <a:r>
              <a:rPr lang="en-US" sz="1200" dirty="0" err="1"/>
              <a:t>fopen</a:t>
            </a:r>
            <a:r>
              <a:rPr lang="en-US" sz="1200" dirty="0"/>
              <a:t>('</a:t>
            </a:r>
            <a:r>
              <a:rPr lang="en-US" sz="1200" dirty="0" err="1"/>
              <a:t>data.txt','w</a:t>
            </a:r>
            <a:r>
              <a:rPr lang="en-US" sz="1200" dirty="0"/>
              <a:t>');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(fid,'r,10,60,720,2880,6000/n');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1:N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(fid,'%8.4f,%8.4f,%8.4f,%8.4f,%8.4f,%8.4f\</a:t>
            </a:r>
            <a:r>
              <a:rPr lang="en-US" sz="1200" dirty="0" err="1"/>
              <a:t>n',r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),c(2,i),c(3,i),c(4,i),c(5,i),c(6,i));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 err="1"/>
              <a:t>fclose</a:t>
            </a:r>
            <a:r>
              <a:rPr lang="en-US" sz="1200" dirty="0"/>
              <a:t>(fid);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function </a:t>
            </a:r>
            <a:r>
              <a:rPr lang="en-US" sz="1200" dirty="0" err="1"/>
              <a:t>dcdt</a:t>
            </a:r>
            <a:r>
              <a:rPr lang="en-US" sz="1200" dirty="0"/>
              <a:t>=</a:t>
            </a:r>
            <a:r>
              <a:rPr lang="en-US" sz="1200" dirty="0" err="1"/>
              <a:t>func</a:t>
            </a:r>
            <a:r>
              <a:rPr lang="en-US" sz="1200" dirty="0"/>
              <a:t>(</a:t>
            </a:r>
            <a:r>
              <a:rPr lang="en-US" sz="1200" dirty="0" err="1"/>
              <a:t>t,c</a:t>
            </a:r>
            <a:r>
              <a:rPr lang="en-US" sz="1200" dirty="0"/>
              <a:t>)</a:t>
            </a:r>
          </a:p>
          <a:p>
            <a:r>
              <a:rPr lang="pt-BR" sz="1200" dirty="0"/>
              <a:t>global N dr s v Deff P Kav Cp0 alpha L1 L2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Cp=Cp0*(alpha*</a:t>
            </a:r>
            <a:r>
              <a:rPr lang="fr-FR" sz="1200" dirty="0" err="1"/>
              <a:t>exp</a:t>
            </a:r>
            <a:r>
              <a:rPr lang="fr-FR" sz="1200" dirty="0"/>
              <a:t>(-L1*t)+(1-alpha)*</a:t>
            </a:r>
            <a:r>
              <a:rPr lang="fr-FR" sz="1200" dirty="0" err="1"/>
              <a:t>exp</a:t>
            </a:r>
            <a:r>
              <a:rPr lang="fr-FR" sz="1200" dirty="0"/>
              <a:t>(-L2*t));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14458" y="232756"/>
            <a:ext cx="44622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dcdt</a:t>
            </a:r>
            <a:r>
              <a:rPr lang="en-US" sz="1200" dirty="0"/>
              <a:t>=zeros(N,1);</a:t>
            </a:r>
          </a:p>
          <a:p>
            <a:r>
              <a:rPr lang="nl-NL" sz="1200" dirty="0"/>
              <a:t>dcdt(1)=1/v(1)*(P*(Cp-c(1)/Kav)*s(1)+Deff*(c(2)-c(1))/dr*s(2));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2:N-1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iu</a:t>
            </a:r>
            <a:r>
              <a:rPr lang="en-US" sz="1200" dirty="0"/>
              <a:t>=i-1;</a:t>
            </a:r>
          </a:p>
          <a:p>
            <a:r>
              <a:rPr lang="en-US" sz="1200" dirty="0"/>
              <a:t>        id=i+1;</a:t>
            </a:r>
          </a:p>
          <a:p>
            <a:r>
              <a:rPr lang="nn-NO" sz="1200" dirty="0"/>
              <a:t>        dcdt(i)=1/v(i)*(Deff*(c(iu)-c(i))/dr*s(i)+Deff*(c(id)-c(i))/dr*s(id));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 </a:t>
            </a:r>
          </a:p>
          <a:p>
            <a:r>
              <a:rPr lang="pt-BR" sz="1200" dirty="0"/>
              <a:t>dcdt(N)=1/v(N)*(Deff*(c(N-1)-c(N))/dr*s(N));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88" y="2541080"/>
            <a:ext cx="3365385" cy="25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1565</Words>
  <Application>Microsoft Office PowerPoint</Application>
  <PresentationFormat>Widescreen</PresentationFormat>
  <Paragraphs>320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Problems 15.7a, 15.8, 15.9, 15.10</vt:lpstr>
      <vt:lpstr>Problem 15.7a</vt:lpstr>
      <vt:lpstr>Problem 15.7a</vt:lpstr>
      <vt:lpstr>Problem 15.7a</vt:lpstr>
      <vt:lpstr>Problem 15.7a</vt:lpstr>
      <vt:lpstr>Problem 15.7a</vt:lpstr>
      <vt:lpstr>Problem 15.7a</vt:lpstr>
      <vt:lpstr>Objective: Use MatLab to solve numerically t=0:100 hr and of r up to 150 um</vt:lpstr>
      <vt:lpstr>PowerPoint Presentation</vt:lpstr>
      <vt:lpstr>PowerPoint Presentation</vt:lpstr>
      <vt:lpstr>Via numerical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15.7a, 15.8, 15.9, 15.10</dc:title>
  <dc:creator>Bishop, Corey J</dc:creator>
  <cp:lastModifiedBy>Bishop, Corey J</cp:lastModifiedBy>
  <cp:revision>3</cp:revision>
  <dcterms:created xsi:type="dcterms:W3CDTF">2017-11-30T21:35:33Z</dcterms:created>
  <dcterms:modified xsi:type="dcterms:W3CDTF">2018-11-29T18:39:46Z</dcterms:modified>
</cp:coreProperties>
</file>