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41" r:id="rId20"/>
    <p:sldId id="280" r:id="rId21"/>
    <p:sldId id="34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9E86D-AC1B-494A-966F-A8C722503F34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83B5A69-B51D-1747-8FCD-9685729157F4}">
          <dgm:prSet phldrT="[Text]"/>
          <dgm:spPr>
            <a:solidFill>
              <a:srgbClr val="922330"/>
            </a:solidFill>
            <a:ln w="38100">
              <a:solidFill>
                <a:schemeClr val="tx1"/>
              </a:solidFill>
              <a:prstDash val="solid"/>
            </a:ln>
          </dgm:spPr>
          <dgm:t>
            <a:bodyPr/>
            <a:lstStyle/>
            <a:p>
              <a:r>
                <a:rPr lang="en-US" dirty="0" smtClean="0"/>
                <a:t>1)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</m:e>
                    <m:sub>
                      <m:r>
                        <a:rPr lang="en-US" b="0" i="1" smtClean="0">
                          <a:latin typeface="Cambria Math" charset="0"/>
                        </a:rPr>
                        <m:t>𝑒𝑓𝑓</m:t>
                      </m:r>
                    </m:sub>
                  </m:sSub>
                </m:oMath>
              </a14:m>
              <a:endParaRPr lang="en-US" dirty="0"/>
            </a:p>
          </dgm:t>
        </dgm:pt>
      </mc:Choice>
      <mc:Fallback xmlns="">
        <dgm:pt modelId="{983B5A69-B51D-1747-8FCD-9685729157F4}">
          <dgm:prSet phldrT="[Text]"/>
          <dgm:spPr>
            <a:solidFill>
              <a:srgbClr val="922330"/>
            </a:solidFill>
            <a:ln w="38100">
              <a:solidFill>
                <a:schemeClr val="tx1"/>
              </a:solidFill>
              <a:prstDash val="solid"/>
            </a:ln>
          </dgm:spPr>
          <dgm:t>
            <a:bodyPr/>
            <a:lstStyle/>
            <a:p>
              <a:r>
                <a:rPr lang="en-US" dirty="0" smtClean="0"/>
                <a:t>1)</a:t>
              </a:r>
              <a:r>
                <a:rPr lang="en-US" b="0" i="0" smtClean="0">
                  <a:latin typeface="Cambria Math" charset="0"/>
                </a:rPr>
                <a:t>𝐷_𝑒𝑓𝑓</a:t>
              </a:r>
              <a:endParaRPr lang="en-US" dirty="0"/>
            </a:p>
          </dgm:t>
        </dgm:pt>
      </mc:Fallback>
    </mc:AlternateContent>
    <dgm:pt modelId="{E81A39FC-AF89-E841-B4E8-496EA130DCA1}" type="parTrans" cxnId="{4D844FF9-B36B-4047-83D7-4E94E8A91AF4}">
      <dgm:prSet/>
      <dgm:spPr/>
      <dgm:t>
        <a:bodyPr/>
        <a:lstStyle/>
        <a:p>
          <a:endParaRPr lang="en-US"/>
        </a:p>
      </dgm:t>
    </dgm:pt>
    <dgm:pt modelId="{0852CDD7-2C39-9542-A4D1-9EE248723593}" type="sibTrans" cxnId="{4D844FF9-B36B-4047-83D7-4E94E8A91AF4}">
      <dgm:prSet/>
      <dgm:spPr/>
      <dgm:t>
        <a:bodyPr/>
        <a:lstStyle/>
        <a:p>
          <a:endParaRPr lang="en-US"/>
        </a:p>
      </dgm:t>
    </dgm:pt>
    <dgm:pt modelId="{C16C79D7-3730-A44A-86EF-C2D7A3BA488D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2) Solute velocity </a:t>
          </a:r>
          <a:endParaRPr lang="en-US" dirty="0"/>
        </a:p>
      </dgm:t>
    </dgm:pt>
    <dgm:pt modelId="{8B658D75-15DC-CE46-AA8D-FED67D829204}" type="parTrans" cxnId="{CAF54772-29E1-FE44-B0BC-726ECC94393C}">
      <dgm:prSet/>
      <dgm:spPr/>
      <dgm:t>
        <a:bodyPr/>
        <a:lstStyle/>
        <a:p>
          <a:endParaRPr lang="en-US"/>
        </a:p>
      </dgm:t>
    </dgm:pt>
    <dgm:pt modelId="{A24FB126-D40D-4342-BB47-2A42141AD7E3}" type="sibTrans" cxnId="{CAF54772-29E1-FE44-B0BC-726ECC94393C}">
      <dgm:prSet/>
      <dgm:spPr/>
      <dgm:t>
        <a:bodyPr/>
        <a:lstStyle/>
        <a:p>
          <a:endParaRPr lang="en-US"/>
        </a:p>
      </dgm:t>
    </dgm:pt>
    <dgm:pt modelId="{375EAE60-D091-2749-B18D-FC0FBE96C709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pPr algn="ctr"/>
          <a:endParaRPr lang="en-US" dirty="0" smtClean="0"/>
        </a:p>
        <a:p>
          <a:pPr algn="ctr"/>
          <a:r>
            <a:rPr lang="en-US" dirty="0" smtClean="0"/>
            <a:t>3) Dispersion</a:t>
          </a:r>
        </a:p>
        <a:p>
          <a:pPr algn="ctr"/>
          <a:endParaRPr lang="en-US" dirty="0"/>
        </a:p>
      </dgm:t>
    </dgm:pt>
    <dgm:pt modelId="{8952B19E-CFEF-D14E-B75B-C970C9F49D1F}" type="parTrans" cxnId="{468167FF-1321-7E41-ADDF-68A15D21E5B9}">
      <dgm:prSet/>
      <dgm:spPr/>
      <dgm:t>
        <a:bodyPr/>
        <a:lstStyle/>
        <a:p>
          <a:endParaRPr lang="en-US"/>
        </a:p>
      </dgm:t>
    </dgm:pt>
    <dgm:pt modelId="{B53330ED-A4F3-5F44-969F-6D2222313D93}" type="sibTrans" cxnId="{468167FF-1321-7E41-ADDF-68A15D21E5B9}">
      <dgm:prSet/>
      <dgm:spPr/>
      <dgm:t>
        <a:bodyPr/>
        <a:lstStyle/>
        <a:p>
          <a:endParaRPr lang="en-US"/>
        </a:p>
      </dgm:t>
    </dgm:pt>
    <dgm:pt modelId="{A1666E86-32DB-3A4A-B093-5E1DB40A7807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4) Boundary Conditions</a:t>
          </a:r>
          <a:endParaRPr lang="en-US" dirty="0"/>
        </a:p>
      </dgm:t>
    </dgm:pt>
    <dgm:pt modelId="{BE9A66A8-5065-9A41-82DD-8279CCF192E6}" type="parTrans" cxnId="{DB224797-2C5F-B649-8E6F-E57F5FA20F54}">
      <dgm:prSet/>
      <dgm:spPr/>
      <dgm:t>
        <a:bodyPr/>
        <a:lstStyle/>
        <a:p>
          <a:endParaRPr lang="en-US"/>
        </a:p>
      </dgm:t>
    </dgm:pt>
    <dgm:pt modelId="{A71F1962-51FC-C742-B894-6EA1004340A2}" type="sibTrans" cxnId="{DB224797-2C5F-B649-8E6F-E57F5FA20F54}">
      <dgm:prSet/>
      <dgm:spPr/>
      <dgm:t>
        <a:bodyPr/>
        <a:lstStyle/>
        <a:p>
          <a:endParaRPr lang="en-US"/>
        </a:p>
      </dgm:t>
    </dgm:pt>
    <dgm:pt modelId="{4D89A433-2473-AD4B-B64A-108BD200C445}" type="pres">
      <dgm:prSet presAssocID="{E109E86D-AC1B-494A-966F-A8C722503F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CAD79-6C08-4C47-805D-AC5D1CEA8051}" type="pres">
      <dgm:prSet presAssocID="{983B5A69-B51D-1747-8FCD-9685729157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4B6C1-CA73-9547-85CC-CAC1A5CAF16E}" type="pres">
      <dgm:prSet presAssocID="{0852CDD7-2C39-9542-A4D1-9EE248723593}" presName="sibTrans" presStyleCnt="0"/>
      <dgm:spPr/>
    </dgm:pt>
    <dgm:pt modelId="{62D23FD5-71DF-DC4F-A9CA-55981FC4FAC0}" type="pres">
      <dgm:prSet presAssocID="{C16C79D7-3730-A44A-86EF-C2D7A3BA48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E9C4B-6736-1C46-A988-174E450042F0}" type="pres">
      <dgm:prSet presAssocID="{A24FB126-D40D-4342-BB47-2A42141AD7E3}" presName="sibTrans" presStyleCnt="0"/>
      <dgm:spPr/>
    </dgm:pt>
    <dgm:pt modelId="{E2C1AAA7-F674-1D4F-989F-1C74BD08958E}" type="pres">
      <dgm:prSet presAssocID="{375EAE60-D091-2749-B18D-FC0FBE96C7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612D3-838B-7948-9BE0-D475EB59B913}" type="pres">
      <dgm:prSet presAssocID="{B53330ED-A4F3-5F44-969F-6D2222313D93}" presName="sibTrans" presStyleCnt="0"/>
      <dgm:spPr/>
    </dgm:pt>
    <dgm:pt modelId="{58466B3F-9FAE-394F-B2AF-7C20A7640E95}" type="pres">
      <dgm:prSet presAssocID="{A1666E86-32DB-3A4A-B093-5E1DB40A78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8B561-C282-B44C-A1DE-24132F2F7010}" type="presOf" srcId="{983B5A69-B51D-1747-8FCD-9685729157F4}" destId="{B89CAD79-6C08-4C47-805D-AC5D1CEA8051}" srcOrd="0" destOrd="0" presId="urn:microsoft.com/office/officeart/2005/8/layout/default"/>
    <dgm:cxn modelId="{CAF54772-29E1-FE44-B0BC-726ECC94393C}" srcId="{E109E86D-AC1B-494A-966F-A8C722503F34}" destId="{C16C79D7-3730-A44A-86EF-C2D7A3BA488D}" srcOrd="1" destOrd="0" parTransId="{8B658D75-15DC-CE46-AA8D-FED67D829204}" sibTransId="{A24FB126-D40D-4342-BB47-2A42141AD7E3}"/>
    <dgm:cxn modelId="{6A9C267B-3583-3F4D-A28A-F38FA3026ED5}" type="presOf" srcId="{375EAE60-D091-2749-B18D-FC0FBE96C709}" destId="{E2C1AAA7-F674-1D4F-989F-1C74BD08958E}" srcOrd="0" destOrd="0" presId="urn:microsoft.com/office/officeart/2005/8/layout/default"/>
    <dgm:cxn modelId="{DB224797-2C5F-B649-8E6F-E57F5FA20F54}" srcId="{E109E86D-AC1B-494A-966F-A8C722503F34}" destId="{A1666E86-32DB-3A4A-B093-5E1DB40A7807}" srcOrd="3" destOrd="0" parTransId="{BE9A66A8-5065-9A41-82DD-8279CCF192E6}" sibTransId="{A71F1962-51FC-C742-B894-6EA1004340A2}"/>
    <dgm:cxn modelId="{931FCF55-0313-2144-9656-4930A00DE4DE}" type="presOf" srcId="{E109E86D-AC1B-494A-966F-A8C722503F34}" destId="{4D89A433-2473-AD4B-B64A-108BD200C445}" srcOrd="0" destOrd="0" presId="urn:microsoft.com/office/officeart/2005/8/layout/default"/>
    <dgm:cxn modelId="{468167FF-1321-7E41-ADDF-68A15D21E5B9}" srcId="{E109E86D-AC1B-494A-966F-A8C722503F34}" destId="{375EAE60-D091-2749-B18D-FC0FBE96C709}" srcOrd="2" destOrd="0" parTransId="{8952B19E-CFEF-D14E-B75B-C970C9F49D1F}" sibTransId="{B53330ED-A4F3-5F44-969F-6D2222313D93}"/>
    <dgm:cxn modelId="{991B5F25-5045-8743-A275-754617606B14}" type="presOf" srcId="{A1666E86-32DB-3A4A-B093-5E1DB40A7807}" destId="{58466B3F-9FAE-394F-B2AF-7C20A7640E95}" srcOrd="0" destOrd="0" presId="urn:microsoft.com/office/officeart/2005/8/layout/default"/>
    <dgm:cxn modelId="{84E9A62A-B60E-C94A-A36A-6A5B798D6CC1}" type="presOf" srcId="{C16C79D7-3730-A44A-86EF-C2D7A3BA488D}" destId="{62D23FD5-71DF-DC4F-A9CA-55981FC4FAC0}" srcOrd="0" destOrd="0" presId="urn:microsoft.com/office/officeart/2005/8/layout/default"/>
    <dgm:cxn modelId="{4D844FF9-B36B-4047-83D7-4E94E8A91AF4}" srcId="{E109E86D-AC1B-494A-966F-A8C722503F34}" destId="{983B5A69-B51D-1747-8FCD-9685729157F4}" srcOrd="0" destOrd="0" parTransId="{E81A39FC-AF89-E841-B4E8-496EA130DCA1}" sibTransId="{0852CDD7-2C39-9542-A4D1-9EE248723593}"/>
    <dgm:cxn modelId="{636C86A3-456A-2941-8867-4EEA50BDC7FB}" type="presParOf" srcId="{4D89A433-2473-AD4B-B64A-108BD200C445}" destId="{B89CAD79-6C08-4C47-805D-AC5D1CEA8051}" srcOrd="0" destOrd="0" presId="urn:microsoft.com/office/officeart/2005/8/layout/default"/>
    <dgm:cxn modelId="{C5E1D6A6-DD67-9B4D-85E5-085A9FFF08A7}" type="presParOf" srcId="{4D89A433-2473-AD4B-B64A-108BD200C445}" destId="{3B94B6C1-CA73-9547-85CC-CAC1A5CAF16E}" srcOrd="1" destOrd="0" presId="urn:microsoft.com/office/officeart/2005/8/layout/default"/>
    <dgm:cxn modelId="{D47256C7-69F3-274E-B020-6C7B0A147C42}" type="presParOf" srcId="{4D89A433-2473-AD4B-B64A-108BD200C445}" destId="{62D23FD5-71DF-DC4F-A9CA-55981FC4FAC0}" srcOrd="2" destOrd="0" presId="urn:microsoft.com/office/officeart/2005/8/layout/default"/>
    <dgm:cxn modelId="{A66D33BA-F245-3540-8647-B569307167B7}" type="presParOf" srcId="{4D89A433-2473-AD4B-B64A-108BD200C445}" destId="{6AAE9C4B-6736-1C46-A988-174E450042F0}" srcOrd="3" destOrd="0" presId="urn:microsoft.com/office/officeart/2005/8/layout/default"/>
    <dgm:cxn modelId="{9573FBFC-7D5C-8C4C-B3CA-B89D3CE4B491}" type="presParOf" srcId="{4D89A433-2473-AD4B-B64A-108BD200C445}" destId="{E2C1AAA7-F674-1D4F-989F-1C74BD08958E}" srcOrd="4" destOrd="0" presId="urn:microsoft.com/office/officeart/2005/8/layout/default"/>
    <dgm:cxn modelId="{9AFA6D60-BDEB-3F43-8415-DBCF51DDC699}" type="presParOf" srcId="{4D89A433-2473-AD4B-B64A-108BD200C445}" destId="{F4A612D3-838B-7948-9BE0-D475EB59B913}" srcOrd="5" destOrd="0" presId="urn:microsoft.com/office/officeart/2005/8/layout/default"/>
    <dgm:cxn modelId="{99D968DA-D126-4E4E-A9CF-9B705BD476BE}" type="presParOf" srcId="{4D89A433-2473-AD4B-B64A-108BD200C445}" destId="{58466B3F-9FAE-394F-B2AF-7C20A7640E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9E86D-AC1B-494A-966F-A8C722503F34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B5A69-B51D-1747-8FCD-9685729157F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1"/>
          </a:solidFill>
          <a:prstDash val="solid"/>
        </a:ln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81A39FC-AF89-E841-B4E8-496EA130DCA1}" type="parTrans" cxnId="{4D844FF9-B36B-4047-83D7-4E94E8A91AF4}">
      <dgm:prSet/>
      <dgm:spPr/>
      <dgm:t>
        <a:bodyPr/>
        <a:lstStyle/>
        <a:p>
          <a:endParaRPr lang="en-US"/>
        </a:p>
      </dgm:t>
    </dgm:pt>
    <dgm:pt modelId="{0852CDD7-2C39-9542-A4D1-9EE248723593}" type="sibTrans" cxnId="{4D844FF9-B36B-4047-83D7-4E94E8A91AF4}">
      <dgm:prSet/>
      <dgm:spPr/>
      <dgm:t>
        <a:bodyPr/>
        <a:lstStyle/>
        <a:p>
          <a:endParaRPr lang="en-US"/>
        </a:p>
      </dgm:t>
    </dgm:pt>
    <dgm:pt modelId="{C16C79D7-3730-A44A-86EF-C2D7A3BA488D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2) Solute velocity </a:t>
          </a:r>
          <a:endParaRPr lang="en-US" dirty="0"/>
        </a:p>
      </dgm:t>
    </dgm:pt>
    <dgm:pt modelId="{8B658D75-15DC-CE46-AA8D-FED67D829204}" type="parTrans" cxnId="{CAF54772-29E1-FE44-B0BC-726ECC94393C}">
      <dgm:prSet/>
      <dgm:spPr/>
      <dgm:t>
        <a:bodyPr/>
        <a:lstStyle/>
        <a:p>
          <a:endParaRPr lang="en-US"/>
        </a:p>
      </dgm:t>
    </dgm:pt>
    <dgm:pt modelId="{A24FB126-D40D-4342-BB47-2A42141AD7E3}" type="sibTrans" cxnId="{CAF54772-29E1-FE44-B0BC-726ECC94393C}">
      <dgm:prSet/>
      <dgm:spPr/>
      <dgm:t>
        <a:bodyPr/>
        <a:lstStyle/>
        <a:p>
          <a:endParaRPr lang="en-US"/>
        </a:p>
      </dgm:t>
    </dgm:pt>
    <dgm:pt modelId="{375EAE60-D091-2749-B18D-FC0FBE96C709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pPr algn="ctr"/>
          <a:endParaRPr lang="en-US" dirty="0" smtClean="0"/>
        </a:p>
        <a:p>
          <a:pPr algn="ctr"/>
          <a:r>
            <a:rPr lang="en-US" dirty="0" smtClean="0"/>
            <a:t>3) Dispersion</a:t>
          </a:r>
        </a:p>
        <a:p>
          <a:pPr algn="ctr"/>
          <a:endParaRPr lang="en-US" dirty="0"/>
        </a:p>
      </dgm:t>
    </dgm:pt>
    <dgm:pt modelId="{8952B19E-CFEF-D14E-B75B-C970C9F49D1F}" type="parTrans" cxnId="{468167FF-1321-7E41-ADDF-68A15D21E5B9}">
      <dgm:prSet/>
      <dgm:spPr/>
      <dgm:t>
        <a:bodyPr/>
        <a:lstStyle/>
        <a:p>
          <a:endParaRPr lang="en-US"/>
        </a:p>
      </dgm:t>
    </dgm:pt>
    <dgm:pt modelId="{B53330ED-A4F3-5F44-969F-6D2222313D93}" type="sibTrans" cxnId="{468167FF-1321-7E41-ADDF-68A15D21E5B9}">
      <dgm:prSet/>
      <dgm:spPr/>
      <dgm:t>
        <a:bodyPr/>
        <a:lstStyle/>
        <a:p>
          <a:endParaRPr lang="en-US"/>
        </a:p>
      </dgm:t>
    </dgm:pt>
    <dgm:pt modelId="{A1666E86-32DB-3A4A-B093-5E1DB40A7807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4) Boundary Conditions</a:t>
          </a:r>
          <a:endParaRPr lang="en-US" dirty="0"/>
        </a:p>
      </dgm:t>
    </dgm:pt>
    <dgm:pt modelId="{BE9A66A8-5065-9A41-82DD-8279CCF192E6}" type="parTrans" cxnId="{DB224797-2C5F-B649-8E6F-E57F5FA20F54}">
      <dgm:prSet/>
      <dgm:spPr/>
      <dgm:t>
        <a:bodyPr/>
        <a:lstStyle/>
        <a:p>
          <a:endParaRPr lang="en-US"/>
        </a:p>
      </dgm:t>
    </dgm:pt>
    <dgm:pt modelId="{A71F1962-51FC-C742-B894-6EA1004340A2}" type="sibTrans" cxnId="{DB224797-2C5F-B649-8E6F-E57F5FA20F54}">
      <dgm:prSet/>
      <dgm:spPr/>
      <dgm:t>
        <a:bodyPr/>
        <a:lstStyle/>
        <a:p>
          <a:endParaRPr lang="en-US"/>
        </a:p>
      </dgm:t>
    </dgm:pt>
    <dgm:pt modelId="{4D89A433-2473-AD4B-B64A-108BD200C445}" type="pres">
      <dgm:prSet presAssocID="{E109E86D-AC1B-494A-966F-A8C722503F34}" presName="diagram" presStyleCnt="0">
        <dgm:presLayoutVars>
          <dgm:dir/>
          <dgm:resizeHandles val="exact"/>
        </dgm:presLayoutVars>
      </dgm:prSet>
      <dgm:spPr/>
    </dgm:pt>
    <dgm:pt modelId="{B89CAD79-6C08-4C47-805D-AC5D1CEA8051}" type="pres">
      <dgm:prSet presAssocID="{983B5A69-B51D-1747-8FCD-9685729157F4}" presName="node" presStyleLbl="node1" presStyleIdx="0" presStyleCnt="4">
        <dgm:presLayoutVars>
          <dgm:bulletEnabled val="1"/>
        </dgm:presLayoutVars>
      </dgm:prSet>
      <dgm:spPr/>
    </dgm:pt>
    <dgm:pt modelId="{3B94B6C1-CA73-9547-85CC-CAC1A5CAF16E}" type="pres">
      <dgm:prSet presAssocID="{0852CDD7-2C39-9542-A4D1-9EE248723593}" presName="sibTrans" presStyleCnt="0"/>
      <dgm:spPr/>
    </dgm:pt>
    <dgm:pt modelId="{62D23FD5-71DF-DC4F-A9CA-55981FC4FAC0}" type="pres">
      <dgm:prSet presAssocID="{C16C79D7-3730-A44A-86EF-C2D7A3BA488D}" presName="node" presStyleLbl="node1" presStyleIdx="1" presStyleCnt="4">
        <dgm:presLayoutVars>
          <dgm:bulletEnabled val="1"/>
        </dgm:presLayoutVars>
      </dgm:prSet>
      <dgm:spPr/>
    </dgm:pt>
    <dgm:pt modelId="{6AAE9C4B-6736-1C46-A988-174E450042F0}" type="pres">
      <dgm:prSet presAssocID="{A24FB126-D40D-4342-BB47-2A42141AD7E3}" presName="sibTrans" presStyleCnt="0"/>
      <dgm:spPr/>
    </dgm:pt>
    <dgm:pt modelId="{E2C1AAA7-F674-1D4F-989F-1C74BD08958E}" type="pres">
      <dgm:prSet presAssocID="{375EAE60-D091-2749-B18D-FC0FBE96C709}" presName="node" presStyleLbl="node1" presStyleIdx="2" presStyleCnt="4">
        <dgm:presLayoutVars>
          <dgm:bulletEnabled val="1"/>
        </dgm:presLayoutVars>
      </dgm:prSet>
      <dgm:spPr/>
    </dgm:pt>
    <dgm:pt modelId="{F4A612D3-838B-7948-9BE0-D475EB59B913}" type="pres">
      <dgm:prSet presAssocID="{B53330ED-A4F3-5F44-969F-6D2222313D93}" presName="sibTrans" presStyleCnt="0"/>
      <dgm:spPr/>
    </dgm:pt>
    <dgm:pt modelId="{58466B3F-9FAE-394F-B2AF-7C20A7640E95}" type="pres">
      <dgm:prSet presAssocID="{A1666E86-32DB-3A4A-B093-5E1DB40A7807}" presName="node" presStyleLbl="node1" presStyleIdx="3" presStyleCnt="4">
        <dgm:presLayoutVars>
          <dgm:bulletEnabled val="1"/>
        </dgm:presLayoutVars>
      </dgm:prSet>
      <dgm:spPr/>
    </dgm:pt>
  </dgm:ptLst>
  <dgm:cxnLst>
    <dgm:cxn modelId="{4D844FF9-B36B-4047-83D7-4E94E8A91AF4}" srcId="{E109E86D-AC1B-494A-966F-A8C722503F34}" destId="{983B5A69-B51D-1747-8FCD-9685729157F4}" srcOrd="0" destOrd="0" parTransId="{E81A39FC-AF89-E841-B4E8-496EA130DCA1}" sibTransId="{0852CDD7-2C39-9542-A4D1-9EE248723593}"/>
    <dgm:cxn modelId="{991B5F25-5045-8743-A275-754617606B14}" type="presOf" srcId="{A1666E86-32DB-3A4A-B093-5E1DB40A7807}" destId="{58466B3F-9FAE-394F-B2AF-7C20A7640E95}" srcOrd="0" destOrd="0" presId="urn:microsoft.com/office/officeart/2005/8/layout/default"/>
    <dgm:cxn modelId="{468167FF-1321-7E41-ADDF-68A15D21E5B9}" srcId="{E109E86D-AC1B-494A-966F-A8C722503F34}" destId="{375EAE60-D091-2749-B18D-FC0FBE96C709}" srcOrd="2" destOrd="0" parTransId="{8952B19E-CFEF-D14E-B75B-C970C9F49D1F}" sibTransId="{B53330ED-A4F3-5F44-969F-6D2222313D93}"/>
    <dgm:cxn modelId="{CAF54772-29E1-FE44-B0BC-726ECC94393C}" srcId="{E109E86D-AC1B-494A-966F-A8C722503F34}" destId="{C16C79D7-3730-A44A-86EF-C2D7A3BA488D}" srcOrd="1" destOrd="0" parTransId="{8B658D75-15DC-CE46-AA8D-FED67D829204}" sibTransId="{A24FB126-D40D-4342-BB47-2A42141AD7E3}"/>
    <dgm:cxn modelId="{DB224797-2C5F-B649-8E6F-E57F5FA20F54}" srcId="{E109E86D-AC1B-494A-966F-A8C722503F34}" destId="{A1666E86-32DB-3A4A-B093-5E1DB40A7807}" srcOrd="3" destOrd="0" parTransId="{BE9A66A8-5065-9A41-82DD-8279CCF192E6}" sibTransId="{A71F1962-51FC-C742-B894-6EA1004340A2}"/>
    <dgm:cxn modelId="{931FCF55-0313-2144-9656-4930A00DE4DE}" type="presOf" srcId="{E109E86D-AC1B-494A-966F-A8C722503F34}" destId="{4D89A433-2473-AD4B-B64A-108BD200C445}" srcOrd="0" destOrd="0" presId="urn:microsoft.com/office/officeart/2005/8/layout/default"/>
    <dgm:cxn modelId="{84E9A62A-B60E-C94A-A36A-6A5B798D6CC1}" type="presOf" srcId="{C16C79D7-3730-A44A-86EF-C2D7A3BA488D}" destId="{62D23FD5-71DF-DC4F-A9CA-55981FC4FAC0}" srcOrd="0" destOrd="0" presId="urn:microsoft.com/office/officeart/2005/8/layout/default"/>
    <dgm:cxn modelId="{6A9C267B-3583-3F4D-A28A-F38FA3026ED5}" type="presOf" srcId="{375EAE60-D091-2749-B18D-FC0FBE96C709}" destId="{E2C1AAA7-F674-1D4F-989F-1C74BD08958E}" srcOrd="0" destOrd="0" presId="urn:microsoft.com/office/officeart/2005/8/layout/default"/>
    <dgm:cxn modelId="{0DE8B561-C282-B44C-A1DE-24132F2F7010}" type="presOf" srcId="{983B5A69-B51D-1747-8FCD-9685729157F4}" destId="{B89CAD79-6C08-4C47-805D-AC5D1CEA8051}" srcOrd="0" destOrd="0" presId="urn:microsoft.com/office/officeart/2005/8/layout/default"/>
    <dgm:cxn modelId="{636C86A3-456A-2941-8867-4EEA50BDC7FB}" type="presParOf" srcId="{4D89A433-2473-AD4B-B64A-108BD200C445}" destId="{B89CAD79-6C08-4C47-805D-AC5D1CEA8051}" srcOrd="0" destOrd="0" presId="urn:microsoft.com/office/officeart/2005/8/layout/default"/>
    <dgm:cxn modelId="{C5E1D6A6-DD67-9B4D-85E5-085A9FFF08A7}" type="presParOf" srcId="{4D89A433-2473-AD4B-B64A-108BD200C445}" destId="{3B94B6C1-CA73-9547-85CC-CAC1A5CAF16E}" srcOrd="1" destOrd="0" presId="urn:microsoft.com/office/officeart/2005/8/layout/default"/>
    <dgm:cxn modelId="{D47256C7-69F3-274E-B020-6C7B0A147C42}" type="presParOf" srcId="{4D89A433-2473-AD4B-B64A-108BD200C445}" destId="{62D23FD5-71DF-DC4F-A9CA-55981FC4FAC0}" srcOrd="2" destOrd="0" presId="urn:microsoft.com/office/officeart/2005/8/layout/default"/>
    <dgm:cxn modelId="{A66D33BA-F245-3540-8647-B569307167B7}" type="presParOf" srcId="{4D89A433-2473-AD4B-B64A-108BD200C445}" destId="{6AAE9C4B-6736-1C46-A988-174E450042F0}" srcOrd="3" destOrd="0" presId="urn:microsoft.com/office/officeart/2005/8/layout/default"/>
    <dgm:cxn modelId="{9573FBFC-7D5C-8C4C-B3CA-B89D3CE4B491}" type="presParOf" srcId="{4D89A433-2473-AD4B-B64A-108BD200C445}" destId="{E2C1AAA7-F674-1D4F-989F-1C74BD08958E}" srcOrd="4" destOrd="0" presId="urn:microsoft.com/office/officeart/2005/8/layout/default"/>
    <dgm:cxn modelId="{9AFA6D60-BDEB-3F43-8415-DBCF51DDC699}" type="presParOf" srcId="{4D89A433-2473-AD4B-B64A-108BD200C445}" destId="{F4A612D3-838B-7948-9BE0-D475EB59B913}" srcOrd="5" destOrd="0" presId="urn:microsoft.com/office/officeart/2005/8/layout/default"/>
    <dgm:cxn modelId="{99D968DA-D126-4E4E-A9CF-9B705BD476BE}" type="presParOf" srcId="{4D89A433-2473-AD4B-B64A-108BD200C445}" destId="{58466B3F-9FAE-394F-B2AF-7C20A7640E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A3AFB-7DBD-F147-83E7-2B7748EDF63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B6A36-F464-034A-A977-C438ADACB08E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1) Effective-medium or Brinkman-medium</a:t>
          </a:r>
          <a:r>
            <a:rPr lang="en-US" baseline="0" dirty="0" smtClean="0"/>
            <a:t> </a:t>
          </a:r>
          <a:endParaRPr lang="en-US" dirty="0"/>
        </a:p>
      </dgm:t>
    </dgm:pt>
    <dgm:pt modelId="{6D014FBB-D1A8-C84D-81AD-D5AB76275967}" type="parTrans" cxnId="{6821B7EF-275E-2E47-957C-495EE75CEEC7}">
      <dgm:prSet/>
      <dgm:spPr/>
      <dgm:t>
        <a:bodyPr/>
        <a:lstStyle/>
        <a:p>
          <a:endParaRPr lang="en-US"/>
        </a:p>
      </dgm:t>
    </dgm:pt>
    <dgm:pt modelId="{C128BACD-F48C-934E-8EA9-267DD92B820A}" type="sibTrans" cxnId="{6821B7EF-275E-2E47-957C-495EE75CEEC7}">
      <dgm:prSet/>
      <dgm:spPr/>
      <dgm:t>
        <a:bodyPr/>
        <a:lstStyle/>
        <a:p>
          <a:endParaRPr lang="en-US"/>
        </a:p>
      </dgm:t>
    </dgm:pt>
    <dgm:pt modelId="{50DCC46A-6D36-FB4D-8AD5-505F2BFB74A9}">
      <dgm:prSet phldrT="[Text]"/>
      <dgm:spPr>
        <a:solidFill>
          <a:srgbClr val="92233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2) 3-D space</a:t>
          </a:r>
          <a:r>
            <a:rPr lang="en-US" baseline="0" dirty="0" smtClean="0"/>
            <a:t> with cylindrical fibers model</a:t>
          </a:r>
          <a:endParaRPr lang="en-US" dirty="0"/>
        </a:p>
      </dgm:t>
    </dgm:pt>
    <dgm:pt modelId="{1F78B5A5-9199-5E44-944C-C8FC26BDE0F8}" type="parTrans" cxnId="{00361063-2764-CF45-A520-EF063F364876}">
      <dgm:prSet/>
      <dgm:spPr/>
      <dgm:t>
        <a:bodyPr/>
        <a:lstStyle/>
        <a:p>
          <a:endParaRPr lang="en-US"/>
        </a:p>
      </dgm:t>
    </dgm:pt>
    <dgm:pt modelId="{7B437662-662E-CE43-9A36-C511813596B4}" type="sibTrans" cxnId="{00361063-2764-CF45-A520-EF063F364876}">
      <dgm:prSet/>
      <dgm:spPr/>
      <dgm:t>
        <a:bodyPr/>
        <a:lstStyle/>
        <a:p>
          <a:endParaRPr lang="en-US"/>
        </a:p>
      </dgm:t>
    </dgm:pt>
    <dgm:pt modelId="{94B058A0-9239-114F-BCBB-7F5AFCD22ADE}" type="pres">
      <dgm:prSet presAssocID="{736A3AFB-7DBD-F147-83E7-2B7748EDF6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66DE6-723C-3749-BBAF-341788F62249}" type="pres">
      <dgm:prSet presAssocID="{2ECB6A36-F464-034A-A977-C438ADACB08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62B1A-6BA7-ED4B-AAD2-0ABC2F882E77}" type="pres">
      <dgm:prSet presAssocID="{C128BACD-F48C-934E-8EA9-267DD92B820A}" presName="sibTrans" presStyleCnt="0"/>
      <dgm:spPr/>
    </dgm:pt>
    <dgm:pt modelId="{6C92267F-AD0D-264D-86E7-5BAE6FF32A9C}" type="pres">
      <dgm:prSet presAssocID="{50DCC46A-6D36-FB4D-8AD5-505F2BFB74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21B7EF-275E-2E47-957C-495EE75CEEC7}" srcId="{736A3AFB-7DBD-F147-83E7-2B7748EDF63F}" destId="{2ECB6A36-F464-034A-A977-C438ADACB08E}" srcOrd="0" destOrd="0" parTransId="{6D014FBB-D1A8-C84D-81AD-D5AB76275967}" sibTransId="{C128BACD-F48C-934E-8EA9-267DD92B820A}"/>
    <dgm:cxn modelId="{8FAF1A60-9A21-3B46-9C01-600BFDF49F42}" type="presOf" srcId="{2ECB6A36-F464-034A-A977-C438ADACB08E}" destId="{CB666DE6-723C-3749-BBAF-341788F62249}" srcOrd="0" destOrd="0" presId="urn:microsoft.com/office/officeart/2005/8/layout/default"/>
    <dgm:cxn modelId="{24940EDE-2A9C-C346-BEB4-C93DA3E46F75}" type="presOf" srcId="{736A3AFB-7DBD-F147-83E7-2B7748EDF63F}" destId="{94B058A0-9239-114F-BCBB-7F5AFCD22ADE}" srcOrd="0" destOrd="0" presId="urn:microsoft.com/office/officeart/2005/8/layout/default"/>
    <dgm:cxn modelId="{00361063-2764-CF45-A520-EF063F364876}" srcId="{736A3AFB-7DBD-F147-83E7-2B7748EDF63F}" destId="{50DCC46A-6D36-FB4D-8AD5-505F2BFB74A9}" srcOrd="1" destOrd="0" parTransId="{1F78B5A5-9199-5E44-944C-C8FC26BDE0F8}" sibTransId="{7B437662-662E-CE43-9A36-C511813596B4}"/>
    <dgm:cxn modelId="{A5111F51-7FD5-C242-9C49-83FCD3D91DD9}" type="presOf" srcId="{50DCC46A-6D36-FB4D-8AD5-505F2BFB74A9}" destId="{6C92267F-AD0D-264D-86E7-5BAE6FF32A9C}" srcOrd="0" destOrd="0" presId="urn:microsoft.com/office/officeart/2005/8/layout/default"/>
    <dgm:cxn modelId="{2B57DFB9-8568-6743-AFCE-C0A0F5FE8377}" type="presParOf" srcId="{94B058A0-9239-114F-BCBB-7F5AFCD22ADE}" destId="{CB666DE6-723C-3749-BBAF-341788F62249}" srcOrd="0" destOrd="0" presId="urn:microsoft.com/office/officeart/2005/8/layout/default"/>
    <dgm:cxn modelId="{E6FA8CE8-D025-1B40-87E3-6FCECE3BE58C}" type="presParOf" srcId="{94B058A0-9239-114F-BCBB-7F5AFCD22ADE}" destId="{5BA62B1A-6BA7-ED4B-AAD2-0ABC2F882E77}" srcOrd="1" destOrd="0" presId="urn:microsoft.com/office/officeart/2005/8/layout/default"/>
    <dgm:cxn modelId="{C6D0DACB-0FCC-2242-9571-E945A31EB193}" type="presParOf" srcId="{94B058A0-9239-114F-BCBB-7F5AFCD22ADE}" destId="{6C92267F-AD0D-264D-86E7-5BAE6FF32A9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AD79-6C08-4C47-805D-AC5D1CEA8051}">
      <dsp:nvSpPr>
        <dsp:cNvPr id="0" name=""/>
        <dsp:cNvSpPr/>
      </dsp:nvSpPr>
      <dsp:spPr>
        <a:xfrm>
          <a:off x="775025" y="1289"/>
          <a:ext cx="2967861" cy="1780716"/>
        </a:xfrm>
        <a:prstGeom prst="rect">
          <a:avLst/>
        </a:prstGeom>
        <a:solidFill>
          <a:srgbClr val="922330"/>
        </a:solidFill>
        <a:ln w="38100">
          <a:solidFill>
            <a:schemeClr val="tx1"/>
          </a:solidFill>
          <a:prstDash val="solid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1)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9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900" b="0" i="1" kern="1200" smtClean="0">
                      <a:latin typeface="Cambria Math" charset="0"/>
                    </a:rPr>
                    <m:t>𝐷</m:t>
                  </m:r>
                </m:e>
                <m:sub>
                  <m:r>
                    <a:rPr lang="en-US" sz="2900" b="0" i="1" kern="1200" smtClean="0">
                      <a:latin typeface="Cambria Math" charset="0"/>
                    </a:rPr>
                    <m:t>𝑒𝑓𝑓</m:t>
                  </m:r>
                </m:sub>
              </m:sSub>
            </m:oMath>
          </a14:m>
          <a:endParaRPr lang="en-US" sz="2900" kern="1200" dirty="0"/>
        </a:p>
      </dsp:txBody>
      <dsp:txXfrm>
        <a:off x="775025" y="1289"/>
        <a:ext cx="2967861" cy="1780716"/>
      </dsp:txXfrm>
    </dsp:sp>
    <dsp:sp modelId="{62D23FD5-71DF-DC4F-A9CA-55981FC4FAC0}">
      <dsp:nvSpPr>
        <dsp:cNvPr id="0" name=""/>
        <dsp:cNvSpPr/>
      </dsp:nvSpPr>
      <dsp:spPr>
        <a:xfrm>
          <a:off x="4039673" y="1289"/>
          <a:ext cx="2967861" cy="1780716"/>
        </a:xfrm>
        <a:prstGeom prst="rect">
          <a:avLst/>
        </a:prstGeom>
        <a:solidFill>
          <a:srgbClr val="92233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2) Solute velocity </a:t>
          </a:r>
          <a:endParaRPr lang="en-US" sz="2900" kern="1200" dirty="0"/>
        </a:p>
      </dsp:txBody>
      <dsp:txXfrm>
        <a:off x="4039673" y="1289"/>
        <a:ext cx="2967861" cy="1780716"/>
      </dsp:txXfrm>
    </dsp:sp>
    <dsp:sp modelId="{E2C1AAA7-F674-1D4F-989F-1C74BD08958E}">
      <dsp:nvSpPr>
        <dsp:cNvPr id="0" name=""/>
        <dsp:cNvSpPr/>
      </dsp:nvSpPr>
      <dsp:spPr>
        <a:xfrm>
          <a:off x="775025" y="2078792"/>
          <a:ext cx="2967861" cy="1780716"/>
        </a:xfrm>
        <a:prstGeom prst="rect">
          <a:avLst/>
        </a:prstGeom>
        <a:solidFill>
          <a:srgbClr val="92233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3) Dispersion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75025" y="2078792"/>
        <a:ext cx="2967861" cy="1780716"/>
      </dsp:txXfrm>
    </dsp:sp>
    <dsp:sp modelId="{58466B3F-9FAE-394F-B2AF-7C20A7640E95}">
      <dsp:nvSpPr>
        <dsp:cNvPr id="0" name=""/>
        <dsp:cNvSpPr/>
      </dsp:nvSpPr>
      <dsp:spPr>
        <a:xfrm>
          <a:off x="4039673" y="2078792"/>
          <a:ext cx="2967861" cy="1780716"/>
        </a:xfrm>
        <a:prstGeom prst="rect">
          <a:avLst/>
        </a:prstGeom>
        <a:solidFill>
          <a:srgbClr val="92233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4) Boundary Conditions</a:t>
          </a:r>
          <a:endParaRPr lang="en-US" sz="2900" kern="1200" dirty="0"/>
        </a:p>
      </dsp:txBody>
      <dsp:txXfrm>
        <a:off x="4039673" y="2078792"/>
        <a:ext cx="2967861" cy="1780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66DE6-723C-3749-BBAF-341788F62249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rgbClr val="92233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1) Effective-medium or Brinkman-medium</a:t>
          </a:r>
          <a:r>
            <a:rPr lang="en-US" sz="4800" kern="1200" baseline="0" dirty="0" smtClean="0"/>
            <a:t> </a:t>
          </a:r>
          <a:endParaRPr lang="en-US" sz="4800" kern="1200" dirty="0"/>
        </a:p>
      </dsp:txBody>
      <dsp:txXfrm>
        <a:off x="1283" y="673807"/>
        <a:ext cx="5006206" cy="3003723"/>
      </dsp:txXfrm>
    </dsp:sp>
    <dsp:sp modelId="{6C92267F-AD0D-264D-86E7-5BAE6FF32A9C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rgbClr val="92233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2) 3-D space</a:t>
          </a:r>
          <a:r>
            <a:rPr lang="en-US" sz="4800" kern="1200" baseline="0" dirty="0" smtClean="0"/>
            <a:t> with cylindrical fibers model</a:t>
          </a:r>
          <a:endParaRPr lang="en-US" sz="4800" kern="1200" dirty="0"/>
        </a:p>
      </dsp:txBody>
      <dsp:txXfrm>
        <a:off x="5508110" y="6738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4538-429E-4E76-8CC4-E122B8E68186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30E77-234E-47A1-84B6-12FFA008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BMOLE 425-625 Biomolecular Engineering</a:t>
            </a:r>
            <a:br>
              <a:rPr lang="en-US" smtClean="0">
                <a:latin typeface="Times New Roman" pitchFamily="18" charset="0"/>
              </a:rPr>
            </a:br>
            <a:r>
              <a:rPr lang="en-US" i="1" smtClean="0">
                <a:latin typeface="Times New Roman" pitchFamily="18" charset="0"/>
              </a:rPr>
              <a:t>Engineering in the Life Sciences Era</a:t>
            </a:r>
            <a:r>
              <a:rPr lang="en-US" smtClean="0">
                <a:latin typeface="Times New Roman" pitchFamily="18" charset="0"/>
              </a:rPr>
              <a:t>	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2008  Prof. Anthony Guiseppi-Elie; guiseppi@clemson.edu; T: 001 864 656 1712 F: 001 864 656 1713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2D7B1-A797-4F82-BECE-2B005A4EBE4E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9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83D31-C12D-4ECB-877E-D61E6EE99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</a:t>
                </a:r>
                <a:r>
                  <a:rPr lang="en-US" baseline="0" dirty="0" smtClean="0"/>
                  <a:t> 8.1 is a simple example of calculating s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</a:t>
                </a:r>
                <a:r>
                  <a:rPr lang="en-US" baseline="0" dirty="0" smtClean="0"/>
                  <a:t> 8.1 is a simple example of calculating s and </a:t>
                </a:r>
                <a:r>
                  <a:rPr lang="en-US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83D31-C12D-4ECB-877E-D61E6EE99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83D31-C12D-4ECB-877E-D61E6EE99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2012-D06D-4440-BA0F-C11AE2EDB5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2012-D06D-4440-BA0F-C11AE2EDB5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7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2012-D06D-4440-BA0F-C11AE2EDB5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7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https://www.youtube.com/watch?v=qp7DdJfECXg</a:t>
            </a:r>
          </a:p>
          <a:p>
            <a:endParaRPr lang="en-US" dirty="0" smtClean="0"/>
          </a:p>
          <a:p>
            <a:r>
              <a:rPr lang="en-US" dirty="0" smtClean="0"/>
              <a:t>http://www.umich.edu/~bme332/ch8poroelasticity/bme332consteqporoelasticity.htm</a:t>
            </a:r>
          </a:p>
          <a:p>
            <a:endParaRPr lang="en-US" dirty="0" smtClean="0"/>
          </a:p>
          <a:p>
            <a:r>
              <a:rPr lang="en-US" dirty="0" smtClean="0"/>
              <a:t>http://web.mit.edu/16.20/homepage/3_Constitutive/Constitutive_files/module_3_no_solutions.pdf</a:t>
            </a:r>
          </a:p>
          <a:p>
            <a:endParaRPr lang="en-US" dirty="0" smtClean="0"/>
          </a:p>
          <a:p>
            <a:r>
              <a:rPr lang="en-US" dirty="0" smtClean="0"/>
              <a:t>http://www.brown.edu/Departments/Engineering/Courses/En221/Notes/Tensors/Tensors.htm</a:t>
            </a:r>
          </a:p>
          <a:p>
            <a:endParaRPr lang="en-US" dirty="0" smtClean="0"/>
          </a:p>
          <a:p>
            <a:r>
              <a:rPr lang="en-US" smtClean="0"/>
              <a:t>http://clas.sa.ucsb.edu/staff/alex/VCFAQ/GDC/GDC.htm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8353-620D-4C7C-AF72-1AD77209925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8353-620D-4C7C-AF72-1AD77209925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5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5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98CE-6243-4B85-87BA-57F674B8C17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7B8C-5CD0-4EDD-9960-A9B7349F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acoengineering.wordpres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bishop@tam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4286" y="3714751"/>
            <a:ext cx="8636000" cy="2143125"/>
          </a:xfrm>
          <a:noFill/>
        </p:spPr>
        <p:txBody>
          <a:bodyPr vert="horz" lIns="87536" tIns="42999" rIns="87536" bIns="42999" rtlCol="0" anchor="b">
            <a:normAutofit/>
          </a:bodyPr>
          <a:lstStyle/>
          <a:p>
            <a:r>
              <a:rPr lang="en-US" sz="2400" dirty="0">
                <a:latin typeface="Book Antiqua" pitchFamily="18" charset="0"/>
              </a:rPr>
              <a:t>Dr. Corey J. Bishop</a:t>
            </a:r>
            <a:br>
              <a:rPr lang="en-US" sz="2400" dirty="0">
                <a:latin typeface="Book Antiqua" pitchFamily="18" charset="0"/>
              </a:rPr>
            </a:br>
            <a:r>
              <a:rPr lang="en-US" sz="1300" dirty="0"/>
              <a:t>Assistant Professor of Biomedical Engineering</a:t>
            </a:r>
            <a:br>
              <a:rPr lang="en-US" sz="1300" dirty="0"/>
            </a:br>
            <a:r>
              <a:rPr lang="en-US" sz="1300" dirty="0"/>
              <a:t>Principal Investigator of the Pharmacoengineering Laboratory:</a:t>
            </a:r>
            <a:br>
              <a:rPr lang="en-US" sz="1300" dirty="0"/>
            </a:br>
            <a:r>
              <a:rPr lang="en-US" sz="1300" dirty="0" smtClean="0">
                <a:hlinkClick r:id="rId3"/>
              </a:rPr>
              <a:t>pharmacoengineering.com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Dwight Look College of Engineering</a:t>
            </a:r>
            <a:br>
              <a:rPr lang="en-US" sz="1300" dirty="0"/>
            </a:br>
            <a:r>
              <a:rPr lang="en-US" sz="1300" dirty="0"/>
              <a:t>Texas A&amp;M University</a:t>
            </a:r>
            <a:br>
              <a:rPr lang="en-US" sz="1300" dirty="0"/>
            </a:br>
            <a:r>
              <a:rPr lang="en-US" sz="1300" dirty="0"/>
              <a:t>Emerging Technologies Building Room 5016</a:t>
            </a:r>
            <a:br>
              <a:rPr lang="en-US" sz="1300" dirty="0"/>
            </a:br>
            <a:r>
              <a:rPr lang="en-US" sz="1300" dirty="0"/>
              <a:t>College Station, TX 77843</a:t>
            </a:r>
            <a:br>
              <a:rPr lang="en-US" sz="1300" dirty="0"/>
            </a:br>
            <a:r>
              <a:rPr lang="en-US" sz="1300" dirty="0">
                <a:hlinkClick r:id="rId4"/>
              </a:rPr>
              <a:t>cbishop@tamu.edu</a:t>
            </a:r>
            <a:endParaRPr lang="en-US" sz="1800" b="1" i="1" dirty="0">
              <a:latin typeface="Book Antiqua" pitchFamily="18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991430" y="3400723"/>
            <a:ext cx="449489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1" y="285750"/>
            <a:ext cx="899885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86" tIns="43243" rIns="86486" bIns="43243">
            <a:spAutoFit/>
          </a:bodyPr>
          <a:lstStyle/>
          <a:p>
            <a:pPr algn="ctr"/>
            <a:r>
              <a:rPr lang="en-US" sz="3000" b="1" dirty="0"/>
              <a:t>BMOLE 452-689 – Transport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524000" y="1643063"/>
            <a:ext cx="9144000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3001399" y="649980"/>
            <a:ext cx="6127843" cy="13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</a:rPr>
              <a:t>Chapter 8</a:t>
            </a:r>
            <a:r>
              <a:rPr lang="en-US" sz="3000" b="1" dirty="0" smtClean="0">
                <a:solidFill>
                  <a:schemeClr val="tx2"/>
                </a:solidFill>
              </a:rPr>
              <a:t>. Transport in Porous Media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Text </a:t>
            </a:r>
            <a:r>
              <a:rPr lang="en-US" b="1" dirty="0">
                <a:solidFill>
                  <a:schemeClr val="tx2"/>
                </a:solidFill>
              </a:rPr>
              <a:t>Book: Transport Phenomena in Biological Systems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Authors: </a:t>
            </a:r>
            <a:r>
              <a:rPr lang="en-US" b="1" dirty="0" err="1">
                <a:solidFill>
                  <a:schemeClr val="tx2"/>
                </a:solidFill>
              </a:rPr>
              <a:t>Truskey</a:t>
            </a:r>
            <a:r>
              <a:rPr lang="en-US" b="1" dirty="0">
                <a:solidFill>
                  <a:schemeClr val="tx2"/>
                </a:solidFill>
              </a:rPr>
              <a:t>, Yuan, Katz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Focus on what is presented in class and problems…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6CC5-6183-431D-B47E-017232906BB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862" y="6520721"/>
            <a:ext cx="703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 have seen further than other… was this humble or sticking it </a:t>
            </a:r>
            <a:r>
              <a:rPr lang="en-US" smtClean="0"/>
              <a:t>to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0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71525" y="457200"/>
                <a:ext cx="10517495" cy="93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much less than unity, </a:t>
                </a:r>
                <a:r>
                  <a:rPr lang="en-US" dirty="0" err="1" smtClean="0"/>
                  <a:t>Ogston</a:t>
                </a:r>
                <a:r>
                  <a:rPr lang="en-US" dirty="0" smtClean="0"/>
                  <a:t> Equation </a:t>
                </a:r>
                <a:r>
                  <a:rPr lang="en-US" dirty="0" smtClean="0"/>
                  <a:t>(eq. 8.2.24 in book) reduces </a:t>
                </a:r>
                <a:r>
                  <a:rPr lang="en-US" dirty="0" smtClean="0"/>
                  <a:t>to previous equation. </a:t>
                </a:r>
              </a:p>
              <a:p>
                <a:r>
                  <a:rPr lang="en-US" dirty="0" smtClean="0"/>
                  <a:t>Porosity can be derived from the </a:t>
                </a:r>
                <a:r>
                  <a:rPr lang="en-US" dirty="0" err="1" smtClean="0"/>
                  <a:t>Ogston</a:t>
                </a:r>
                <a:r>
                  <a:rPr lang="en-US" dirty="0" smtClean="0"/>
                  <a:t> Equation by letting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s</a:t>
                </a:r>
                <a:r>
                  <a:rPr lang="en-US" dirty="0" smtClean="0"/>
                  <a:t>=0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457200"/>
                <a:ext cx="10517495" cy="933204"/>
              </a:xfrm>
              <a:prstGeom prst="rect">
                <a:avLst/>
              </a:prstGeom>
              <a:blipFill>
                <a:blip r:embed="rId2"/>
                <a:stretch>
                  <a:fillRect l="-5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1428" y="1360917"/>
                <a:ext cx="17157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28" y="1360917"/>
                <a:ext cx="171579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73" r="-602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1525" y="1905000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</a:t>
            </a:r>
            <a:r>
              <a:rPr lang="el-GR" dirty="0" smtClean="0"/>
              <a:t>θ</a:t>
            </a:r>
            <a:r>
              <a:rPr lang="en-US" dirty="0" smtClean="0"/>
              <a:t> is much less than unity: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1095" y="2457450"/>
                <a:ext cx="13364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095" y="2457450"/>
                <a:ext cx="13364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73" r="-409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1525" y="3553983"/>
            <a:ext cx="671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coefficient of solutes in liquid phase of fiber-matrix material: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05801" y="3923315"/>
                <a:ext cx="3524811" cy="1312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𝑓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01" y="3923315"/>
                <a:ext cx="3524811" cy="13120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1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77600" cy="4351338"/>
          </a:xfrm>
        </p:spPr>
        <p:txBody>
          <a:bodyPr/>
          <a:lstStyle/>
          <a:p>
            <a:r>
              <a:rPr lang="en-US" u="sng" dirty="0"/>
              <a:t>Flow rate </a:t>
            </a:r>
            <a:r>
              <a:rPr lang="en-US" dirty="0"/>
              <a:t>is proportional to </a:t>
            </a:r>
            <a:r>
              <a:rPr lang="en-US" u="sng" dirty="0"/>
              <a:t>pressure </a:t>
            </a:r>
            <a:r>
              <a:rPr lang="en-US" u="sng" dirty="0" smtClean="0"/>
              <a:t>gradient</a:t>
            </a:r>
            <a:r>
              <a:rPr lang="en-US" dirty="0" smtClean="0"/>
              <a:t> so rate = constant *grad(p)</a:t>
            </a:r>
            <a:endParaRPr lang="en-US" u="sng" dirty="0"/>
          </a:p>
          <a:p>
            <a:r>
              <a:rPr lang="en-US" dirty="0"/>
              <a:t>Valid in many porous media</a:t>
            </a:r>
          </a:p>
          <a:p>
            <a:r>
              <a:rPr lang="en-US" dirty="0"/>
              <a:t>NOT valid for:</a:t>
            </a:r>
          </a:p>
          <a:p>
            <a:pPr lvl="1"/>
            <a:r>
              <a:rPr lang="en-US" dirty="0"/>
              <a:t>Non-Newtonian </a:t>
            </a:r>
            <a:r>
              <a:rPr lang="en-US" dirty="0" smtClean="0"/>
              <a:t>fluids (what is a Newtonian fluid?)</a:t>
            </a:r>
            <a:endParaRPr lang="en-US" dirty="0"/>
          </a:p>
          <a:p>
            <a:pPr lvl="1"/>
            <a:r>
              <a:rPr lang="en-US" dirty="0"/>
              <a:t>Newtonian liquids at high velocities</a:t>
            </a:r>
          </a:p>
          <a:p>
            <a:pPr lvl="1"/>
            <a:r>
              <a:rPr lang="en-US" dirty="0"/>
              <a:t>Gasses at very low and high velocities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8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Describing fluid flow in porous media</a:t>
            </a:r>
          </a:p>
          <a:p>
            <a:r>
              <a:rPr lang="en-US" dirty="0"/>
              <a:t>Two Ways:</a:t>
            </a:r>
          </a:p>
          <a:p>
            <a:pPr lvl="1"/>
            <a:r>
              <a:rPr lang="en-US" dirty="0"/>
              <a:t>Numerically solve governing equations for fluid flow in individual pores if structure is known</a:t>
            </a:r>
          </a:p>
          <a:p>
            <a:pPr lvl="1"/>
            <a:r>
              <a:rPr lang="en-US" dirty="0"/>
              <a:t>Assume porous medium is a uniform material (Continuum Approach)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4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Length Scales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average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pores</m:t>
                    </m:r>
                  </m:oMath>
                </a14:m>
                <a:endParaRPr lang="en-US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 = distance which macroscopic changes of physical quantities must 	be considered (</a:t>
                </a:r>
                <a:r>
                  <a:rPr lang="en-US" dirty="0" err="1"/>
                  <a:t>ie</a:t>
                </a:r>
                <a:r>
                  <a:rPr lang="en-US" dirty="0"/>
                  <a:t>. Fluid velocity and pressure)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a small volume with dimension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Continuum Approach Requires: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&lt;&lt;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-25000" dirty="0"/>
                  <a:t>0</a:t>
                </a:r>
                <a:r>
                  <a:rPr lang="en-US" dirty="0"/>
                  <a:t> &lt;&lt; 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AEAHYQ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10" y="3473531"/>
            <a:ext cx="3897895" cy="2628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0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-25000" dirty="0"/>
                  <a:t>0</a:t>
                </a:r>
                <a:r>
                  <a:rPr lang="en-US" dirty="0"/>
                  <a:t> = Representative Elementary </a:t>
                </a:r>
                <a:r>
                  <a:rPr lang="en-US" dirty="0" smtClean="0"/>
                  <a:t>Volume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-25000" dirty="0" smtClean="0"/>
                  <a:t>0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 </a:t>
                </a:r>
                <a:r>
                  <a:rPr lang="en-US" dirty="0"/>
                  <a:t>(</a:t>
                </a:r>
                <a:r>
                  <a:rPr lang="en-US" dirty="0" smtClean="0"/>
                  <a:t>REV)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-25000" dirty="0"/>
                  <a:t>0</a:t>
                </a:r>
                <a:r>
                  <a:rPr lang="en-US" dirty="0"/>
                  <a:t> &lt;&lt; L</a:t>
                </a:r>
              </a:p>
              <a:p>
                <a:r>
                  <a:rPr lang="en-US" dirty="0"/>
                  <a:t>Total volume of REV can give the averaging over a volume value</a:t>
                </a:r>
              </a:p>
              <a:p>
                <a:r>
                  <a:rPr lang="en-US" dirty="0" err="1"/>
                  <a:t>V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 </a:t>
                </a:r>
                <a:r>
                  <a:rPr lang="en-US" dirty="0"/>
                  <a:t>= fluid </a:t>
                </a:r>
                <a:r>
                  <a:rPr lang="en-US" dirty="0" smtClean="0"/>
                  <a:t>velocity </a:t>
                </a:r>
                <a:r>
                  <a:rPr lang="en-US" dirty="0"/>
                  <a:t>of each fluid particle </a:t>
                </a:r>
                <a:r>
                  <a:rPr lang="en-US" dirty="0" smtClean="0"/>
                  <a:t>averaged in the </a:t>
                </a:r>
                <a:r>
                  <a:rPr lang="en-US" dirty="0"/>
                  <a:t>volume of the fluid phase </a:t>
                </a:r>
              </a:p>
              <a:p>
                <a:r>
                  <a:rPr lang="en-US" dirty="0"/>
                  <a:t>V</a:t>
                </a:r>
                <a:r>
                  <a:rPr lang="en-US" dirty="0" smtClean="0"/>
                  <a:t> </a:t>
                </a:r>
                <a:r>
                  <a:rPr lang="en-US" dirty="0"/>
                  <a:t>= velocity of each fluid particle </a:t>
                </a:r>
                <a:r>
                  <a:rPr lang="en-US" dirty="0" smtClean="0"/>
                  <a:t>averaged in the REV</a:t>
                </a:r>
                <a:endParaRPr lang="en-US" dirty="0"/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err="1"/>
                  <a:t>V</a:t>
                </a:r>
                <a:r>
                  <a:rPr lang="en-US" baseline="-25000" dirty="0" err="1"/>
                  <a:t>f</a:t>
                </a:r>
                <a:r>
                  <a:rPr lang="en-US" baseline="-250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58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Law of Mass Conservation</a:t>
                </a:r>
              </a:p>
              <a:p>
                <a:pPr lvl="1"/>
                <a:r>
                  <a:rPr lang="en-US" dirty="0"/>
                  <a:t>No Fluid Production = “Source”</a:t>
                </a:r>
              </a:p>
              <a:p>
                <a:pPr lvl="1"/>
                <a:r>
                  <a:rPr lang="en-US" dirty="0"/>
                  <a:t>Fluid Consumption = “Sink”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Mass Balance with velocities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B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L</a:t>
                </a:r>
              </a:p>
              <a:p>
                <a:pPr lvl="1"/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ℰ</m:t>
                    </m:r>
                    <m:r>
                      <m:rPr>
                        <m:nor/>
                      </m:rPr>
                      <a:rPr lang="en-US" dirty="0" smtClean="0"/>
                      <m:t>v</m:t>
                    </m:r>
                    <m:r>
                      <m:rPr>
                        <m:nor/>
                      </m:rPr>
                      <a:rPr lang="en-US" baseline="-25000" dirty="0" smtClean="0"/>
                      <m:t>f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B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Determined by Starling’s </a:t>
                </a:r>
                <a:r>
                  <a:rPr lang="en-US" dirty="0" smtClean="0"/>
                  <a:t>Law (more in chapter 9)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B</a:t>
                </a:r>
                <a:r>
                  <a:rPr lang="en-US" dirty="0"/>
                  <a:t> = </a:t>
                </a:r>
                <a:r>
                  <a:rPr lang="en-US" dirty="0" smtClean="0"/>
                  <a:t>volumetric </a:t>
                </a:r>
                <a:r>
                  <a:rPr lang="en-US" dirty="0"/>
                  <a:t>flow </a:t>
                </a:r>
                <a:r>
                  <a:rPr lang="en-US" dirty="0" smtClean="0"/>
                  <a:t>from sources (units?)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L </a:t>
                </a:r>
                <a:r>
                  <a:rPr lang="en-US" dirty="0"/>
                  <a:t> = </a:t>
                </a:r>
                <a:r>
                  <a:rPr lang="en-US" dirty="0" smtClean="0"/>
                  <a:t>volumetric </a:t>
                </a:r>
                <a:r>
                  <a:rPr lang="en-US" dirty="0"/>
                  <a:t>flow </a:t>
                </a:r>
                <a:r>
                  <a:rPr lang="en-US" dirty="0" smtClean="0"/>
                  <a:t>from sinks (L=lymphatic drainage)</a:t>
                </a:r>
              </a:p>
              <a:p>
                <a:pPr lvl="1"/>
                <a:r>
                  <a:rPr lang="en-US" dirty="0" smtClean="0"/>
                  <a:t>If volume of the system is not changing or if the flow in and flow out are balanced then?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17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Momentum Balance in Porous Media</a:t>
                </a:r>
              </a:p>
              <a:p>
                <a:pPr lvl="1"/>
                <a:r>
                  <a:rPr lang="en-US" dirty="0"/>
                  <a:t>v = -K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gradient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hydrostatic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pressure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K = hydraulic conductivity constant</a:t>
                </a:r>
              </a:p>
              <a:p>
                <a:r>
                  <a:rPr lang="en-US" dirty="0"/>
                  <a:t>p = average quantity within the fluid phase in the REV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25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Darcy’s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Substituting the Equations to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∗(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K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B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aseline="-25000" dirty="0"/>
                  <a:t>L</a:t>
                </a:r>
              </a:p>
              <a:p>
                <a:pPr lvl="1"/>
                <a:endParaRPr lang="en-US" baseline="-25000" dirty="0"/>
              </a:p>
              <a:p>
                <a:r>
                  <a:rPr lang="en-US" dirty="0"/>
                  <a:t>Steady State: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* p =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50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Brinkman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Porosity</a:t>
            </a:r>
            <a:r>
              <a:rPr lang="en-US" dirty="0" smtClean="0"/>
              <a:t>, Tortuosity, and Available Volume </a:t>
            </a:r>
            <a:r>
              <a:rPr lang="en-US" dirty="0" smtClean="0"/>
              <a:t>Fraction to Characterize Porous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8, Section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Brinkman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b="0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k is the specific hydraulic permeability (usually units of nm</a:t>
                </a:r>
                <a:r>
                  <a:rPr lang="en-US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Darcy’s law is used when k is low: when k is much smaller than the square of L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2060"/>
                    </a:solidFill>
                  </a:rPr>
                  <a:t>When k is not low: Brinkman Equation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𝐵𝑟𝑖𝑛𝑘𝑚𝑎𝑛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𝐸𝑞𝑢𝑎𝑡𝑖𝑜𝑛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b="0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=0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Darcy’s Law is a special case of this equation when the first term = 0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5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example 8.7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4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092" y="3323492"/>
            <a:ext cx="544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unidirectional in the channel and is governed by:</a:t>
            </a:r>
          </a:p>
          <a:p>
            <a:r>
              <a:rPr lang="en-US" dirty="0" smtClean="0"/>
              <a:t>Mass balance</a:t>
            </a:r>
          </a:p>
          <a:p>
            <a:r>
              <a:rPr lang="en-US" dirty="0" smtClean="0"/>
              <a:t>Brinkman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7738" y="4246822"/>
                <a:ext cx="3408497" cy="103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8" y="4246822"/>
                <a:ext cx="3408497" cy="1037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092" y="3323492"/>
            <a:ext cx="544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unidirectional in the channel and is governed by:</a:t>
            </a:r>
          </a:p>
          <a:p>
            <a:r>
              <a:rPr lang="en-US" dirty="0" smtClean="0"/>
              <a:t>Mass balance</a:t>
            </a:r>
          </a:p>
          <a:p>
            <a:r>
              <a:rPr lang="en-US" dirty="0" smtClean="0"/>
              <a:t>Brinkman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7738" y="4246822"/>
                <a:ext cx="3408497" cy="2514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8" y="4246822"/>
                <a:ext cx="3408497" cy="2514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092" y="3323492"/>
            <a:ext cx="544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unidirectional in the channel and is governed by:</a:t>
            </a:r>
          </a:p>
          <a:p>
            <a:r>
              <a:rPr lang="en-US" dirty="0" smtClean="0"/>
              <a:t>Mass balance</a:t>
            </a:r>
          </a:p>
          <a:p>
            <a:r>
              <a:rPr lang="en-US" dirty="0" smtClean="0"/>
              <a:t>Brinkman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7738" y="4246822"/>
                <a:ext cx="3408497" cy="283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8" y="4246822"/>
                <a:ext cx="3408497" cy="283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092" y="3323492"/>
            <a:ext cx="544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unidirectional in the channel and is governed by:</a:t>
            </a:r>
          </a:p>
          <a:p>
            <a:r>
              <a:rPr lang="en-US" dirty="0" smtClean="0"/>
              <a:t>Mass balance</a:t>
            </a:r>
          </a:p>
          <a:p>
            <a:r>
              <a:rPr lang="en-US" dirty="0" smtClean="0"/>
              <a:t>Brinkman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7738" y="4246822"/>
                <a:ext cx="3408497" cy="3400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8" y="4246822"/>
                <a:ext cx="3408497" cy="3400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092" y="3323492"/>
            <a:ext cx="544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unidirectional in the channel and is governed by:</a:t>
            </a:r>
          </a:p>
          <a:p>
            <a:r>
              <a:rPr lang="en-US" dirty="0" smtClean="0"/>
              <a:t>Mass balance</a:t>
            </a:r>
          </a:p>
          <a:p>
            <a:r>
              <a:rPr lang="en-US" dirty="0" smtClean="0"/>
              <a:t>Brinkman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7738" y="4246822"/>
                <a:ext cx="3526606" cy="368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8" y="4246822"/>
                <a:ext cx="3526606" cy="36869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380390"/>
            <a:ext cx="10515600" cy="1325563"/>
          </a:xfrm>
        </p:spPr>
        <p:txBody>
          <a:bodyPr/>
          <a:lstStyle/>
          <a:p>
            <a:r>
              <a:rPr lang="en-US" dirty="0" smtClean="0"/>
              <a:t>Ex 8.7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24640"/>
          <a:stretch/>
        </p:blipFill>
        <p:spPr>
          <a:xfrm rot="16200000">
            <a:off x="9071158" y="-1230496"/>
            <a:ext cx="1890346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34570" r="8346" b="37776"/>
          <a:stretch/>
        </p:blipFill>
        <p:spPr>
          <a:xfrm>
            <a:off x="0" y="0"/>
            <a:ext cx="8178476" cy="191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51066"/>
          <a:stretch/>
        </p:blipFill>
        <p:spPr>
          <a:xfrm>
            <a:off x="0" y="1325562"/>
            <a:ext cx="8242076" cy="141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9092" y="3323492"/>
            <a:ext cx="544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unidirectional in the channel and is governed by:</a:t>
            </a:r>
          </a:p>
          <a:p>
            <a:r>
              <a:rPr lang="en-US" dirty="0" smtClean="0"/>
              <a:t>Mass balance</a:t>
            </a:r>
          </a:p>
          <a:p>
            <a:r>
              <a:rPr lang="en-US" dirty="0" smtClean="0"/>
              <a:t>Brinkman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7738" y="4246822"/>
                <a:ext cx="3526606" cy="368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38" y="4246822"/>
                <a:ext cx="3526606" cy="36869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5649" y="3716456"/>
                <a:ext cx="158517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649" y="3716456"/>
                <a:ext cx="1585178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504485" y="4783015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771" y="-1502841"/>
            <a:ext cx="9144000" cy="2387600"/>
          </a:xfrm>
        </p:spPr>
        <p:txBody>
          <a:bodyPr/>
          <a:lstStyle/>
          <a:p>
            <a:r>
              <a:rPr lang="en-US" dirty="0" smtClean="0"/>
              <a:t>Solving for Example 8.7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70667" r="29044" b="21091"/>
          <a:stretch/>
        </p:blipFill>
        <p:spPr>
          <a:xfrm>
            <a:off x="63237" y="206348"/>
            <a:ext cx="1712422" cy="56526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/>
        </p:blipFill>
        <p:spPr>
          <a:xfrm>
            <a:off x="63237" y="771613"/>
            <a:ext cx="5894614" cy="31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0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815570"/>
                <a:ext cx="7266605" cy="819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𝑆𝑝𝑒𝑐𝑖𝑓𝑖𝑐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𝑆𝑢𝑟𝑓𝑎𝑐𝑒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𝑖𝑛𝑡𝑒𝑟𝑓𝑎𝑐𝑒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15570"/>
                <a:ext cx="7266605" cy="8193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040452"/>
                <a:ext cx="4736810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𝑃𝑜𝑟𝑜𝑠𝑖𝑡𝑦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𝑉𝑜𝑖𝑑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40452"/>
                <a:ext cx="4736810" cy="8182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66667" y="1013123"/>
                <a:ext cx="1262653" cy="424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Units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67" y="1013123"/>
                <a:ext cx="1262653" cy="424219"/>
              </a:xfrm>
              <a:prstGeom prst="rect">
                <a:avLst/>
              </a:prstGeom>
              <a:blipFill rotWithShape="0">
                <a:blip r:embed="rId5"/>
                <a:stretch>
                  <a:fillRect l="-11594" t="-4286" r="-5314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33979" y="2264904"/>
                <a:ext cx="1928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dimensionless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979" y="2264904"/>
                <a:ext cx="192802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18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84272" y="3168866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Void volume: total volume of void space in a porous medium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20179" y="153526"/>
            <a:ext cx="518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Interface: border between solid and void spaces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1495" y="5676374"/>
                <a:ext cx="67469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If total volume </a:t>
                </a:r>
                <a:r>
                  <a:rPr lang="en-US" sz="2000" dirty="0" smtClean="0"/>
                  <a:t>is based </a:t>
                </a:r>
                <a:r>
                  <a:rPr lang="en-US" sz="2000" dirty="0" smtClean="0"/>
                  <a:t>on interstitial space: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 smtClean="0"/>
                  <a:t>generally &gt; </a:t>
                </a:r>
                <a:r>
                  <a:rPr lang="en-US" sz="2000" dirty="0" smtClean="0"/>
                  <a:t>0.9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generally &lt; 0.30, </a:t>
                </a:r>
                <a:r>
                  <a:rPr lang="en-US" sz="2000" dirty="0"/>
                  <a:t>cells and vessels </a:t>
                </a:r>
                <a:r>
                  <a:rPr lang="en-US" sz="2000" dirty="0" smtClean="0"/>
                  <a:t>should </a:t>
                </a:r>
                <a:r>
                  <a:rPr lang="en-US" sz="2000" dirty="0"/>
                  <a:t>be </a:t>
                </a:r>
                <a:r>
                  <a:rPr lang="en-US" sz="2000" dirty="0" smtClean="0"/>
                  <a:t>considered</a:t>
                </a:r>
                <a:endParaRPr lang="en-US" sz="2000" dirty="0" smtClean="0"/>
              </a:p>
              <a:p>
                <a:r>
                  <a:rPr lang="en-US" sz="2000" dirty="0" smtClean="0"/>
                  <a:t>Note: In some tumors,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 smtClean="0"/>
                  <a:t> is as high as 0.6</a:t>
                </a:r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5" y="5676374"/>
                <a:ext cx="6746975" cy="1015663"/>
              </a:xfrm>
              <a:prstGeom prst="rect">
                <a:avLst/>
              </a:prstGeom>
              <a:blipFill>
                <a:blip r:embed="rId7"/>
                <a:stretch>
                  <a:fillRect l="-994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403273" y="2369127"/>
            <a:ext cx="517437" cy="7997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51171" y="545753"/>
            <a:ext cx="91440" cy="393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91" y="5320145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give you an idea of values: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Laplace</a:t>
            </a:r>
          </a:p>
          <a:p>
            <a:r>
              <a:rPr lang="en-US" dirty="0" smtClean="0"/>
              <a:t>Undetermined coefficients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4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1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0576" t="7105" r="28579" b="10241"/>
          <a:stretch/>
        </p:blipFill>
        <p:spPr>
          <a:xfrm>
            <a:off x="-59629" y="-74969"/>
            <a:ext cx="6312877" cy="70402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49508" y="6515100"/>
            <a:ext cx="28184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http://tutorial.math.lamar.edu/Classes/DE/Laplace_Table.aspx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74917" t="7105" r="6009" b="11865"/>
          <a:stretch/>
        </p:blipFill>
        <p:spPr>
          <a:xfrm>
            <a:off x="6253248" y="-20178"/>
            <a:ext cx="5756722" cy="68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547" y="976920"/>
            <a:ext cx="6524944" cy="4893707"/>
          </a:xfrm>
        </p:spPr>
      </p:pic>
      <p:sp>
        <p:nvSpPr>
          <p:cNvPr id="3" name="Rectangle 2"/>
          <p:cNvSpPr/>
          <p:nvPr/>
        </p:nvSpPr>
        <p:spPr>
          <a:xfrm>
            <a:off x="6564873" y="3239107"/>
            <a:ext cx="541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Laplace gives you both the </a:t>
            </a:r>
            <a:r>
              <a:rPr lang="en-US" dirty="0" err="1" smtClean="0"/>
              <a:t>homog</a:t>
            </a:r>
            <a:r>
              <a:rPr lang="en-US" dirty="0" smtClean="0"/>
              <a:t>. and particular </a:t>
            </a:r>
            <a:r>
              <a:rPr lang="en-US" dirty="0" err="1" smtClean="0"/>
              <a:t>solns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91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814" y="-349769"/>
            <a:ext cx="10515600" cy="1325563"/>
          </a:xfrm>
        </p:spPr>
        <p:txBody>
          <a:bodyPr/>
          <a:lstStyle/>
          <a:p>
            <a:r>
              <a:rPr lang="en-US" dirty="0" smtClean="0"/>
              <a:t>Undetermined Coefficients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3972" r="5466" b="15825"/>
          <a:stretch/>
        </p:blipFill>
        <p:spPr>
          <a:xfrm>
            <a:off x="6048895" y="0"/>
            <a:ext cx="6143105" cy="30673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34" y="1698602"/>
            <a:ext cx="5782452" cy="4336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2160" y="4713316"/>
            <a:ext cx="546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method is only for </a:t>
            </a:r>
            <a:r>
              <a:rPr lang="en-US" smtClean="0"/>
              <a:t>calculating the particular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43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end of example 8.7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0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Squeeze flow is the fluid flow caused by the relative movement of solid boundaries towards each other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Tissue deformation causes change in volume fraction of the interstitial 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Leads to fluid flow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5224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3959352" cy="728381"/>
          </a:xfrm>
        </p:spPr>
        <p:txBody>
          <a:bodyPr/>
          <a:lstStyle/>
          <a:p>
            <a:r>
              <a:rPr lang="en-US" dirty="0" smtClean="0"/>
              <a:t>Squeeze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320" y="1783080"/>
            <a:ext cx="4608576" cy="42519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These equations will be more useful and will make more sense in later discussions The derivation of them is in 8.3.3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Velocity profiles: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pic>
        <p:nvPicPr>
          <p:cNvPr id="4" name="Picture 3" descr="AAEAHYU0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153592"/>
            <a:ext cx="4815840" cy="24850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4632" y="3867912"/>
            <a:ext cx="4873752" cy="235762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Vh</a:t>
            </a:r>
            <a:r>
              <a:rPr lang="en-US" dirty="0" smtClean="0"/>
              <a:t> is the velocity of cell membrane movement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 is the radius of the plate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z</a:t>
            </a:r>
            <a:r>
              <a:rPr lang="en-US" dirty="0" smtClean="0"/>
              <a:t> and r are cylindrical coordinates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Vr</a:t>
            </a:r>
            <a:r>
              <a:rPr lang="en-US" dirty="0" smtClean="0"/>
              <a:t> is velocity in the r direction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Vz</a:t>
            </a:r>
            <a:r>
              <a:rPr lang="en-US" dirty="0" smtClean="0"/>
              <a:t> is velocity in the z direction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t="39511" r="21955" b="43600"/>
          <a:stretch/>
        </p:blipFill>
        <p:spPr>
          <a:xfrm>
            <a:off x="8106918" y="5600700"/>
            <a:ext cx="4032504" cy="86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t="49466" r="17943" b="33645"/>
          <a:stretch/>
        </p:blipFill>
        <p:spPr>
          <a:xfrm>
            <a:off x="4074414" y="5600700"/>
            <a:ext cx="4032504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0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8.4 Solute Transport in Porous Media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en-US" sz="3200" dirty="0" smtClean="0"/>
              <a:t>8.4.1-8.4.2</a:t>
            </a:r>
          </a:p>
        </p:txBody>
      </p:sp>
    </p:spTree>
    <p:extLst>
      <p:ext uri="{BB962C8B-B14F-4D97-AF65-F5344CB8AC3E}">
        <p14:creationId xmlns:p14="http://schemas.microsoft.com/office/powerpoint/2010/main" val="2985297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8.4.1 General Considerations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Solute Transport in Porous Media </a:t>
            </a:r>
            <a:endParaRPr lang="en-US" dirty="0"/>
          </a:p>
        </p:txBody>
      </p:sp>
      <p:pic>
        <p:nvPicPr>
          <p:cNvPr id="9" name="Picture 3" descr="AAEAHYV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0" y="2999740"/>
            <a:ext cx="8229600" cy="2078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1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96408"/>
              </a:xfrm>
            </p:spPr>
            <p:txBody>
              <a:bodyPr/>
              <a:lstStyle/>
              <a:p>
                <a:r>
                  <a:rPr lang="en-US" dirty="0" smtClean="0"/>
                  <a:t>Porosity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96408"/>
              </a:xfrm>
              <a:blipFill rotWithShape="0">
                <a:blip r:embed="rId2"/>
                <a:stretch>
                  <a:fillRect l="-2377" t="-10204" b="-2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1534"/>
            <a:ext cx="10515600" cy="4351338"/>
          </a:xfrm>
        </p:spPr>
        <p:txBody>
          <a:bodyPr/>
          <a:lstStyle/>
          <a:p>
            <a:r>
              <a:rPr lang="en-US" dirty="0" smtClean="0"/>
              <a:t>Context: porous medium</a:t>
            </a:r>
            <a:endParaRPr lang="en-US" dirty="0" smtClean="0"/>
          </a:p>
          <a:p>
            <a:pPr lvl="1"/>
            <a:r>
              <a:rPr lang="en-US" dirty="0" smtClean="0"/>
              <a:t>Does not provide information on how pores are connected or number of pores available for water and solute transport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6" t="14883" r="39136" b="15322"/>
          <a:stretch/>
        </p:blipFill>
        <p:spPr>
          <a:xfrm rot="5400000">
            <a:off x="3821360" y="1283583"/>
            <a:ext cx="1126064" cy="4654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68744" y="3328215"/>
                <a:ext cx="2061718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744" y="3328215"/>
                <a:ext cx="2061718" cy="360804"/>
              </a:xfrm>
              <a:prstGeom prst="rect">
                <a:avLst/>
              </a:prstGeom>
              <a:blipFill>
                <a:blip r:embed="rId4"/>
                <a:stretch>
                  <a:fillRect l="-2367" r="-592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920021"/>
            <a:ext cx="124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isolated pores are not accessible to external solvents and solutes</a:t>
            </a:r>
            <a:r>
              <a:rPr lang="en-US" dirty="0"/>
              <a:t>: They can sometimes be considered part of the solid phase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2195" y="179853"/>
                <a:ext cx="4736810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𝑃𝑜𝑟𝑜𝑠𝑖𝑡𝑦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𝑉𝑜𝑖𝑑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195" y="179853"/>
                <a:ext cx="4736810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342871" y="4106487"/>
            <a:ext cx="3101975" cy="18471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8.4.1 General Considerations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788160" y="2682241"/>
              <a:ext cx="7782560" cy="38607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59447610"/>
                  </p:ext>
                </p:extLst>
              </p:nvPr>
            </p:nvGraphicFramePr>
            <p:xfrm>
              <a:off x="1788160" y="2682241"/>
              <a:ext cx="7782560" cy="386079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9" name="Content Placeholder 4"/>
          <p:cNvSpPr txBox="1">
            <a:spLocks/>
          </p:cNvSpPr>
          <p:nvPr/>
        </p:nvSpPr>
        <p:spPr>
          <a:xfrm>
            <a:off x="838200" y="1548449"/>
            <a:ext cx="10515600" cy="135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4 general problems using the continuum approach(Darcy’s Law) for analyzing transport of solutes through porous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2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280795"/>
              </a:xfrm>
              <a:solidFill>
                <a:srgbClr val="922330"/>
              </a:solid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280795"/>
              </a:xfr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30401"/>
                <a:ext cx="10515600" cy="4246562"/>
              </a:xfrm>
            </p:spPr>
            <p:txBody>
              <a:bodyPr/>
              <a:lstStyle/>
              <a:p>
                <a:r>
                  <a:rPr lang="en-US" dirty="0" smtClean="0"/>
                  <a:t>Diffusion of solutes is characterized by the effective diffusion coefficient: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in porous media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in solutions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30401"/>
                <a:ext cx="10515600" cy="4246562"/>
              </a:xfrm>
              <a:blipFill rotWithShape="0">
                <a:blip r:embed="rId3"/>
                <a:stretch>
                  <a:fillRect l="-1043" t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45679" y="2818938"/>
            <a:ext cx="324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Why?...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3554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solidFill>
                <a:srgbClr val="922330"/>
              </a:solid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 cont. 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8135"/>
          </a:xfrm>
        </p:spPr>
        <p:txBody>
          <a:bodyPr/>
          <a:lstStyle/>
          <a:p>
            <a:r>
              <a:rPr lang="en-US" dirty="0" smtClean="0"/>
              <a:t>Factor effecting Diffusion in Porous Media:</a:t>
            </a:r>
          </a:p>
          <a:p>
            <a:pPr lvl="1"/>
            <a:r>
              <a:rPr lang="en-US" dirty="0" smtClean="0"/>
              <a:t>Connectedness of Pores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60" y="2728436"/>
            <a:ext cx="4022004" cy="330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1060" y="5492209"/>
            <a:ext cx="322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1		              100</a:t>
            </a:r>
          </a:p>
          <a:p>
            <a:r>
              <a:rPr lang="en-US" dirty="0" smtClean="0"/>
              <a:t>	   Layer #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54424" y="2409442"/>
                <a:ext cx="590197" cy="28845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             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𝑒𝑓𝑓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		 	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24" y="2409442"/>
                <a:ext cx="590197" cy="2884572"/>
              </a:xfrm>
              <a:prstGeom prst="rect">
                <a:avLst/>
              </a:prstGeom>
              <a:blipFill rotWithShape="0">
                <a:blip r:embed="rId4"/>
                <a:stretch>
                  <a:fillRect r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1" name="Group 290"/>
          <p:cNvGrpSpPr/>
          <p:nvPr/>
        </p:nvGrpSpPr>
        <p:grpSpPr>
          <a:xfrm>
            <a:off x="2612945" y="3024063"/>
            <a:ext cx="3051334" cy="2681688"/>
            <a:chOff x="2147251" y="3291840"/>
            <a:chExt cx="3051334" cy="2681688"/>
          </a:xfrm>
        </p:grpSpPr>
        <p:grpSp>
          <p:nvGrpSpPr>
            <p:cNvPr id="30" name="Group 29"/>
            <p:cNvGrpSpPr/>
            <p:nvPr/>
          </p:nvGrpSpPr>
          <p:grpSpPr>
            <a:xfrm>
              <a:off x="2153920" y="329184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51697" y="363728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149474" y="3982536"/>
              <a:ext cx="2416175" cy="345440"/>
              <a:chOff x="2153920" y="3291840"/>
              <a:chExt cx="2416175" cy="34544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147251" y="4327976"/>
              <a:ext cx="2416175" cy="345440"/>
              <a:chOff x="2153920" y="3291840"/>
              <a:chExt cx="2416175" cy="34544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172810" y="4673232"/>
              <a:ext cx="2416175" cy="345440"/>
              <a:chOff x="2153920" y="3291840"/>
              <a:chExt cx="2416175" cy="34544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513645" y="5018488"/>
              <a:ext cx="2070735" cy="345440"/>
              <a:chOff x="2499360" y="3291840"/>
              <a:chExt cx="2070735" cy="34544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320605" y="5170888"/>
              <a:ext cx="2416175" cy="345440"/>
              <a:chOff x="2153920" y="3291840"/>
              <a:chExt cx="2416175" cy="34544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2818445" y="5323288"/>
              <a:ext cx="2070735" cy="345440"/>
              <a:chOff x="2499360" y="3291840"/>
              <a:chExt cx="2070735" cy="34544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2625405" y="5475688"/>
              <a:ext cx="2066290" cy="345440"/>
              <a:chOff x="2153920" y="3291840"/>
              <a:chExt cx="2066290" cy="345440"/>
            </a:xfrm>
            <a:solidFill>
              <a:schemeClr val="bg1"/>
            </a:solidFill>
          </p:grpSpPr>
          <p:sp>
            <p:nvSpPr>
              <p:cNvPr id="115" name="Oval 114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123245" y="5628088"/>
              <a:ext cx="1378585" cy="345440"/>
              <a:chOff x="2499360" y="3291840"/>
              <a:chExt cx="1378585" cy="345440"/>
            </a:xfrm>
            <a:solidFill>
              <a:srgbClr val="922330"/>
            </a:solidFill>
          </p:grpSpPr>
          <p:sp>
            <p:nvSpPr>
              <p:cNvPr id="124" name="Oval 123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670650" y="4825632"/>
              <a:ext cx="2070735" cy="345440"/>
              <a:chOff x="2499360" y="3291840"/>
              <a:chExt cx="2070735" cy="34544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477610" y="4978032"/>
              <a:ext cx="2416175" cy="345440"/>
              <a:chOff x="2153920" y="3291840"/>
              <a:chExt cx="2416175" cy="34544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2975450" y="5130432"/>
              <a:ext cx="2070735" cy="345440"/>
              <a:chOff x="2499360" y="3291840"/>
              <a:chExt cx="2070735" cy="34544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782410" y="5282832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155" name="Oval 154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299651" y="4480376"/>
              <a:ext cx="2416175" cy="345440"/>
              <a:chOff x="2153920" y="3291840"/>
              <a:chExt cx="2416175" cy="34544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2452051" y="4632776"/>
              <a:ext cx="2416175" cy="345440"/>
              <a:chOff x="2153920" y="3291840"/>
              <a:chExt cx="2416175" cy="34544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2949891" y="4785176"/>
              <a:ext cx="2070735" cy="345440"/>
              <a:chOff x="2499360" y="3291840"/>
              <a:chExt cx="2070735" cy="345440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2756851" y="4937576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187" name="Oval 186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2647314" y="4134936"/>
              <a:ext cx="2070735" cy="345440"/>
              <a:chOff x="2499360" y="3291840"/>
              <a:chExt cx="2070735" cy="345440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454274" y="4287336"/>
              <a:ext cx="2416175" cy="345440"/>
              <a:chOff x="2153920" y="3291840"/>
              <a:chExt cx="2416175" cy="345440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solidFill>
                <a:srgbClr val="9223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2952114" y="4439736"/>
              <a:ext cx="2070735" cy="345440"/>
              <a:chOff x="2499360" y="3291840"/>
              <a:chExt cx="2070735" cy="345440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2759074" y="4592136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19" name="Oval 218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2304097" y="378968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27" name="Oval 226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2456497" y="394208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35" name="Oval 234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2608897" y="409448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43" name="Oval 242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761297" y="424688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51" name="Oval 250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8" name="Group 257"/>
            <p:cNvGrpSpPr/>
            <p:nvPr/>
          </p:nvGrpSpPr>
          <p:grpSpPr>
            <a:xfrm>
              <a:off x="2306320" y="344424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59" name="Oval 258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2458720" y="359664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67" name="Oval 266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2611120" y="374904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75" name="Oval 274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2763520" y="3901440"/>
              <a:ext cx="2416175" cy="345440"/>
              <a:chOff x="2153920" y="3291840"/>
              <a:chExt cx="2416175" cy="345440"/>
            </a:xfrm>
            <a:solidFill>
              <a:srgbClr val="922330"/>
            </a:solidFill>
          </p:grpSpPr>
          <p:sp>
            <p:nvSpPr>
              <p:cNvPr id="283" name="Oval 282"/>
              <p:cNvSpPr/>
              <p:nvPr/>
            </p:nvSpPr>
            <p:spPr>
              <a:xfrm>
                <a:off x="215392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249936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284480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318706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53250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874770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4224655" y="3291840"/>
                <a:ext cx="345440" cy="3454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2" name="TextBox 291"/>
          <p:cNvSpPr txBox="1"/>
          <p:nvPr/>
        </p:nvSpPr>
        <p:spPr>
          <a:xfrm>
            <a:off x="1319691" y="3024063"/>
            <a:ext cx="1118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100 </a:t>
            </a:r>
          </a:p>
          <a:p>
            <a:r>
              <a:rPr lang="en-US" dirty="0" smtClean="0"/>
              <a:t>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Layer 1</a:t>
            </a:r>
            <a:endParaRPr lang="en-US" dirty="0"/>
          </a:p>
        </p:txBody>
      </p:sp>
      <p:cxnSp>
        <p:nvCxnSpPr>
          <p:cNvPr id="294" name="Straight Arrow Connector 293"/>
          <p:cNvCxnSpPr/>
          <p:nvPr/>
        </p:nvCxnSpPr>
        <p:spPr>
          <a:xfrm flipV="1">
            <a:off x="1788160" y="3523541"/>
            <a:ext cx="0" cy="1684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TextBox 294"/>
              <p:cNvSpPr txBox="1"/>
              <p:nvPr/>
            </p:nvSpPr>
            <p:spPr>
              <a:xfrm>
                <a:off x="2237659" y="6156961"/>
                <a:ext cx="7945432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As we near layer 100, available space for diffusion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decrease exponentially </a:t>
                </a:r>
                <a:endParaRPr lang="en-US" dirty="0"/>
              </a:p>
            </p:txBody>
          </p:sp>
        </mc:Choice>
        <mc:Fallback xmlns="">
          <p:sp>
            <p:nvSpPr>
              <p:cNvPr id="295" name="TextBox 2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59" y="6156961"/>
                <a:ext cx="7945432" cy="391582"/>
              </a:xfrm>
              <a:prstGeom prst="rect">
                <a:avLst/>
              </a:prstGeom>
              <a:blipFill rotWithShape="0">
                <a:blip r:embed="rId5"/>
                <a:stretch>
                  <a:fillRect l="-614" t="-6250" r="-844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628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2) Solute Velocity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70980" cy="4351338"/>
              </a:xfrm>
            </p:spPr>
            <p:txBody>
              <a:bodyPr/>
              <a:lstStyle/>
              <a:p>
                <a:r>
                  <a:rPr lang="en-US" dirty="0" smtClean="0"/>
                  <a:t>Convective velocities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dirty="0" smtClean="0"/>
                  <a:t> Solvent velocities </a:t>
                </a:r>
              </a:p>
              <a:p>
                <a:pPr lvl="1"/>
                <a:r>
                  <a:rPr lang="en-US" sz="2800" dirty="0" smtClean="0"/>
                  <a:t>Solutes are hindered by porous structures</a:t>
                </a:r>
              </a:p>
              <a:p>
                <a:pPr lvl="2"/>
                <a:r>
                  <a:rPr lang="en-US" sz="2400" dirty="0" smtClean="0"/>
                  <a:t>Ex: filtering coffee grounds 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𝑠𝑜𝑙𝑢𝑡𝑒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𝑣𝑒𝑙𝑜𝑐𝑖𝑡𝑦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𝑠𝑜𝑙𝑣𝑒𝑛𝑡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𝑣𝑒𝑙𝑜𝑐𝑖𝑡𝑦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70980" cy="4351338"/>
              </a:xfrm>
              <a:blipFill rotWithShape="0">
                <a:blip r:embed="rId2"/>
                <a:stretch>
                  <a:fillRect l="-16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180" y="1825625"/>
            <a:ext cx="3673671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3520" y="5039360"/>
                <a:ext cx="2905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retardation coefficient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520" y="5039360"/>
                <a:ext cx="290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29"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66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2) Solvent Velocity cont.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33160" cy="4514215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=1−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: reflection coefficient </a:t>
                </a:r>
              </a:p>
              <a:p>
                <a:pPr lvl="1"/>
                <a:r>
                  <a:rPr lang="en-US" dirty="0" smtClean="0"/>
                  <a:t>Characterizes the hindrance of convective transport across a membrane</a:t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dependent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on</m:t>
                    </m:r>
                    <m:r>
                      <a:rPr lang="en-US" b="0" i="0" smtClean="0">
                        <a:latin typeface="Cambria Math" charset="0"/>
                      </a:rPr>
                      <m:t>: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Fluid velocity </a:t>
                </a:r>
              </a:p>
              <a:p>
                <a:pPr lvl="1"/>
                <a:r>
                  <a:rPr lang="en-US" dirty="0" smtClean="0"/>
                  <a:t>Solute size</a:t>
                </a:r>
              </a:p>
              <a:p>
                <a:pPr lvl="1"/>
                <a:r>
                  <a:rPr lang="en-US" b="0" dirty="0" smtClean="0"/>
                  <a:t>Pore Structure</a:t>
                </a:r>
                <a:br>
                  <a:rPr lang="en-US" b="0" dirty="0" smtClean="0"/>
                </a:br>
                <a:endParaRPr lang="en-US" b="0" dirty="0" smtClean="0"/>
              </a:p>
              <a:p>
                <a:r>
                  <a:rPr lang="en-US" dirty="0" smtClean="0"/>
                  <a:t>Flux of Convective transport across tissue: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33160" cy="4514215"/>
              </a:xfrm>
              <a:blipFill rotWithShape="0">
                <a:blip r:embed="rId2"/>
                <a:stretch>
                  <a:fillRect l="-1566" t="-2699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0000" y="6116320"/>
                <a:ext cx="660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is solute velocity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local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concentration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of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solutes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0" y="6116320"/>
                <a:ext cx="6604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31" t="-95082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55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3) Dispersion of Solutes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2464594"/>
            <a:ext cx="9055100" cy="3073400"/>
          </a:xfrm>
        </p:spPr>
      </p:pic>
    </p:spTree>
    <p:extLst>
      <p:ext uri="{BB962C8B-B14F-4D97-AF65-F5344CB8AC3E}">
        <p14:creationId xmlns:p14="http://schemas.microsoft.com/office/powerpoint/2010/main" val="3270615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4) Boundary Conditions 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Concentrations of solutes can be discontinuous at </a:t>
                </a:r>
                <a:r>
                  <a:rPr lang="en-US" dirty="0" err="1" smtClean="0"/>
                  <a:t>interfases</a:t>
                </a:r>
                <a:r>
                  <a:rPr lang="en-US" dirty="0" smtClean="0"/>
                  <a:t> between solutions and porous media</a:t>
                </a:r>
              </a:p>
              <a:p>
                <a:pPr lvl="1"/>
                <a:r>
                  <a:rPr lang="en-US" dirty="0" smtClean="0"/>
                  <a:t>Thus, for two regions, 1 and 2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				  and</a:t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			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𝐴𝐴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𝐴𝐴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9571" y="3491413"/>
                <a:ext cx="301591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 = flux</a:t>
                </a:r>
              </a:p>
              <a:p>
                <a:endParaRPr lang="en-US" dirty="0"/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𝐴𝐴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b="0" dirty="0" smtClean="0"/>
                  <a:t> area fraction available at interphase for solute transport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571" y="3491413"/>
                <a:ext cx="3015917" cy="2308324"/>
              </a:xfrm>
              <a:prstGeom prst="rect">
                <a:avLst/>
              </a:prstGeom>
              <a:blipFill>
                <a:blip r:embed="rId3"/>
                <a:stretch>
                  <a:fillRect l="-1822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403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When all 4 are considered</a:t>
            </a:r>
            <a:r>
              <a:rPr lang="is-IS" dirty="0" smtClean="0">
                <a:solidFill>
                  <a:schemeClr val="bg1"/>
                </a:solidFill>
              </a:rPr>
              <a:t>…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dirty="0" smtClean="0">
                    <a:latin typeface="Cambria Math" charset="0"/>
                  </a:rPr>
                  <a:t>Governing Equation for Transport of neutral molecule through porous media:</a:t>
                </a:r>
                <a:br>
                  <a:rPr lang="en-US" i="1" dirty="0" smtClean="0">
                    <a:latin typeface="Cambria Math" charset="0"/>
                  </a:rPr>
                </a:br>
                <a:endParaRPr lang="en-US" i="1" dirty="0" smtClean="0">
                  <a:latin typeface="Cambria Math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𝑒𝑓𝑓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673925" y="3871882"/>
            <a:ext cx="7121237" cy="2776136"/>
            <a:chOff x="2701635" y="2535382"/>
            <a:chExt cx="7121237" cy="277613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3422073" y="2535382"/>
              <a:ext cx="401782" cy="1496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422073" y="2535382"/>
              <a:ext cx="1565564" cy="14962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01635" y="4031672"/>
              <a:ext cx="14062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Flux of </a:t>
              </a:r>
              <a:r>
                <a:rPr lang="en-US" smtClean="0"/>
                <a:t>Convective Transport</a:t>
              </a:r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638800" y="2535382"/>
              <a:ext cx="443345" cy="1496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082145" y="2535382"/>
              <a:ext cx="187036" cy="1496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46963" y="4111189"/>
              <a:ext cx="18703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Isotropic, uniform and dispersion coefficient </a:t>
              </a:r>
              <a:r>
                <a:rPr lang="en-US" smtClean="0"/>
                <a:t>is negligible 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481455" y="2535382"/>
              <a:ext cx="609600" cy="1575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8091055" y="2535382"/>
              <a:ext cx="547254" cy="1575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81455" y="4216338"/>
              <a:ext cx="1163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Solute vel.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endCxn id="26" idx="0"/>
            </p:cNvCxnSpPr>
            <p:nvPr/>
          </p:nvCxnSpPr>
          <p:spPr>
            <a:xfrm>
              <a:off x="9234054" y="2535382"/>
              <a:ext cx="62345" cy="17039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769926" y="4239305"/>
              <a:ext cx="105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Reaction</a:t>
              </a:r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6594762" y="6497783"/>
            <a:ext cx="858983" cy="1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23007" y="6218525"/>
            <a:ext cx="317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we do consider dispersion coefficient: </a:t>
            </a:r>
            <a:r>
              <a:rPr lang="en-US" sz="1400" dirty="0" err="1" smtClean="0"/>
              <a:t>Deff</a:t>
            </a:r>
            <a:r>
              <a:rPr lang="en-US" sz="1400" dirty="0" smtClean="0"/>
              <a:t> = </a:t>
            </a:r>
            <a:r>
              <a:rPr lang="en-US" sz="1400" dirty="0" err="1" smtClean="0"/>
              <a:t>Deff</a:t>
            </a:r>
            <a:r>
              <a:rPr lang="en-US" sz="1400" dirty="0" smtClean="0"/>
              <a:t> + Disp. </a:t>
            </a:r>
            <a:r>
              <a:rPr lang="en-US" sz="1400" dirty="0" err="1" smtClean="0"/>
              <a:t>Coeff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8712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Governing Equation cont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𝑒𝑓𝑓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</m:oMath>
                  </m:oMathPara>
                </a14:m>
                <a:endParaRPr 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i="1" dirty="0">
                  <a:latin typeface="Cambria Math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r>
                        <a:rPr lang="en-US" b="0" i="1" smtClean="0">
                          <a:latin typeface="Cambria Math" charset="0"/>
                        </a:rPr>
                        <m:t>: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𝑎𝑣𝑔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𝑞𝑢𝑎𝑛𝑡𝑖𝑡𝑦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𝑢𝑛𝑖𝑡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𝑡𝑖𝑠𝑠𝑢𝑒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: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𝑎𝑣𝑔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𝑞𝑢𝑎𝑛𝑡𝑖𝑡𝑦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𝑢𝑛𝑖𝑡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𝑓𝑙𝑢𝑖𝑑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𝑝h𝑎𝑠𝑒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0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en-US" dirty="0" smtClean="0"/>
              <a:t>8.4.2 Effective Diffusion Coefficient in Hydrogels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3 Factors effecting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of uncharged solutes in hydrogels:</a:t>
                </a:r>
              </a:p>
              <a:p>
                <a:pPr lvl="1"/>
                <a:r>
                  <a:rPr lang="en-US" dirty="0" smtClean="0"/>
                  <a:t>1) Diffusion coefficient of solutes in WATER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2) </a:t>
                </a:r>
                <a:r>
                  <a:rPr lang="en-US" b="1" dirty="0" smtClean="0"/>
                  <a:t>Hydrodynamic Interactions </a:t>
                </a:r>
                <a:r>
                  <a:rPr lang="en-US" dirty="0" smtClean="0"/>
                  <a:t>between solute and surrounding solvent molecules, F</a:t>
                </a:r>
              </a:p>
              <a:p>
                <a:pPr lvl="1"/>
                <a:r>
                  <a:rPr lang="en-US" dirty="0" smtClean="0"/>
                  <a:t>3) </a:t>
                </a:r>
                <a:r>
                  <a:rPr lang="en-US" b="1" dirty="0" smtClean="0"/>
                  <a:t>Tortuosity</a:t>
                </a:r>
                <a:r>
                  <a:rPr lang="en-US" dirty="0" smtClean="0"/>
                  <a:t> of diffusion pathways due to the steric exclusion of solutes in the matrix, 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𝐹𝑆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			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				So, how do we solve for F and 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93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89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Tortuosity (T)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615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r>
              <a:rPr lang="en-US" dirty="0" smtClean="0"/>
              <a:t>is the shortest path length</a:t>
            </a:r>
            <a:endParaRPr lang="en-US" baseline="-25000" dirty="0"/>
          </a:p>
          <a:p>
            <a:pPr lvl="1"/>
            <a:r>
              <a:rPr lang="en-US" dirty="0" smtClean="0"/>
              <a:t>L is the straight-line distance between A and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9905" y="2971800"/>
                <a:ext cx="1719894" cy="772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905" y="2971800"/>
                <a:ext cx="1719894" cy="772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46417" y="3993344"/>
            <a:ext cx="399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is always greater than or equal to unity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Hydrodynamic Interactions, F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1" dirty="0" smtClean="0">
                    <a:latin typeface="Cambria Math" charset="0"/>
                  </a:rPr>
                  <a:t>F is a ratio: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𝐹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𝑓𝑟𝑖𝑐𝑡𝑖𝑜𝑛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𝑐𝑜𝑒𝑓𝑓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𝑠𝑜𝑙𝑢𝑡𝑒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𝑝𝑜𝑟𝑜𝑢𝑠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𝑚𝑒𝑑𝑖𝑎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𝑓𝑟𝑖𝑐𝑡𝑖𝑜𝑛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𝑐𝑜𝑒𝑓𝑓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𝑠𝑜𝑙𝑢𝑡𝑒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𝑤𝑎𝑡𝑒𝑟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0" i="1" dirty="0" smtClean="0">
                    <a:latin typeface="Cambria Math" charset="0"/>
                  </a:rPr>
                  <a:t>F measures the enhancement of drag on solute molecule due to presence of polymeric fibers in water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9163" y="3216464"/>
                <a:ext cx="44334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s-I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400" dirty="0" smtClean="0"/>
                  <a:t>Friction </a:t>
                </a:r>
                <a:r>
                  <a:rPr lang="en-US" sz="2400" dirty="0" err="1" smtClean="0"/>
                  <a:t>coeff</a:t>
                </a:r>
                <a:r>
                  <a:rPr lang="en-US" sz="2400" dirty="0" smtClean="0"/>
                  <a:t>. in water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6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𝜋𝜇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𝑣𝑖𝑠𝑐𝑜𝑐𝑖𝑡𝑦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𝑟𝑎𝑑𝑖𝑢𝑠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</a:rPr>
                      <m:t>𝑜𝑓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</a:rPr>
                      <m:t>𝑚𝑜𝑙𝑒𝑐𝑢𝑙𝑒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63" y="3216464"/>
                <a:ext cx="4433456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3113" b="-38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131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Hydrodynamic Interactions, F cont.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216" y="1842652"/>
            <a:ext cx="5908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approaches to determining F: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27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1) Effective-Medium or Brinkman-Medium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4998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Assumptions: </a:t>
                </a:r>
              </a:p>
              <a:p>
                <a:pPr lvl="1"/>
                <a:r>
                  <a:rPr lang="en-US" dirty="0" smtClean="0"/>
                  <a:t>Hydrogel is a uniform medium </a:t>
                </a:r>
              </a:p>
              <a:p>
                <a:pPr lvl="1"/>
                <a:r>
                  <a:rPr lang="en-US" dirty="0" smtClean="0"/>
                  <a:t>Spherical solute molecule </a:t>
                </a:r>
              </a:p>
              <a:p>
                <a:pPr lvl="1"/>
                <a:r>
                  <a:rPr lang="en-US" dirty="0" smtClean="0"/>
                  <a:t>Constant velocity</a:t>
                </a:r>
              </a:p>
              <a:p>
                <a:pPr lvl="1"/>
                <a:r>
                  <a:rPr lang="en-US" dirty="0" smtClean="0"/>
                  <a:t>Movement governed by Brinkman Equation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bg-BG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</m:rad>
                              </m:den>
                            </m:f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9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bg-BG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s-I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bg-BG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bg-BG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	wher</a:t>
                </a:r>
                <a:r>
                  <a:rPr lang="en-US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49982" cy="4351338"/>
              </a:xfrm>
              <a:blipFill rotWithShape="0">
                <a:blip r:embed="rId2"/>
                <a:stretch>
                  <a:fillRect l="-2174" t="-224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be 5"/>
          <p:cNvSpPr/>
          <p:nvPr/>
        </p:nvSpPr>
        <p:spPr>
          <a:xfrm>
            <a:off x="6816436" y="2133601"/>
            <a:ext cx="3796145" cy="3422073"/>
          </a:xfrm>
          <a:prstGeom prst="cube">
            <a:avLst/>
          </a:prstGeom>
          <a:solidFill>
            <a:srgbClr val="922330">
              <a:alpha val="7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02183" y="2472817"/>
            <a:ext cx="2733084" cy="2726100"/>
            <a:chOff x="7102183" y="2472817"/>
            <a:chExt cx="2733084" cy="2726100"/>
          </a:xfrm>
        </p:grpSpPr>
        <p:sp>
          <p:nvSpPr>
            <p:cNvPr id="8" name="Oval 7"/>
            <p:cNvSpPr/>
            <p:nvPr/>
          </p:nvSpPr>
          <p:spPr>
            <a:xfrm>
              <a:off x="7988877" y="2590582"/>
              <a:ext cx="219456" cy="2194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702386" y="2472817"/>
              <a:ext cx="201168" cy="201168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242714" y="3719729"/>
              <a:ext cx="219456" cy="2194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02183" y="4156147"/>
              <a:ext cx="270164" cy="24894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634099" y="2590582"/>
              <a:ext cx="201168" cy="201168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9738015" y="2878062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363941" y="4048771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806294" y="2756618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106639" y="2905770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231331" y="3512129"/>
              <a:ext cx="246888" cy="24894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378538" y="3861301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258047" y="4485408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257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2) 3-D space</a:t>
            </a:r>
            <a:r>
              <a:rPr lang="en-US" baseline="0" dirty="0" smtClean="0">
                <a:solidFill>
                  <a:schemeClr val="bg1"/>
                </a:solidFill>
              </a:rPr>
              <a:t> with cylindrical fibers model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084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Assumptions: </a:t>
                </a:r>
              </a:p>
              <a:p>
                <a:pPr lvl="1"/>
                <a:r>
                  <a:rPr lang="en-US" dirty="0" smtClean="0"/>
                  <a:t>Hydrogel is modeled as 3-D spaces filled with water and randomly placed cylindrical fibers</a:t>
                </a:r>
              </a:p>
              <a:p>
                <a:pPr lvl="1"/>
                <a:r>
                  <a:rPr lang="en-US" dirty="0" smtClean="0"/>
                  <a:t>Movement of spherical particles is determined by Stokes-Einstein Equation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d>
                      <m:dPr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exp</m:t>
                    </m:r>
                    <m:r>
                      <a:rPr lang="en-US" b="0" i="1" smtClean="0">
                        <a:latin typeface="Cambria Math" charset="0"/>
                      </a:rPr>
                      <m:t>⁡(−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pg. 426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is-I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done after normalization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6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𝜋𝜇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08418" cy="4351338"/>
              </a:xfrm>
              <a:blipFill rotWithShape="0">
                <a:blip r:embed="rId2"/>
                <a:stretch>
                  <a:fillRect l="-2192" t="-2241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be 3"/>
          <p:cNvSpPr/>
          <p:nvPr/>
        </p:nvSpPr>
        <p:spPr>
          <a:xfrm>
            <a:off x="6804313" y="2067576"/>
            <a:ext cx="3796145" cy="3422073"/>
          </a:xfrm>
          <a:prstGeom prst="cube">
            <a:avLst/>
          </a:prstGeom>
          <a:solidFill>
            <a:srgbClr val="922330">
              <a:alpha val="7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374948" y="2116066"/>
            <a:ext cx="2654875" cy="3373581"/>
            <a:chOff x="7292687" y="2161308"/>
            <a:chExt cx="2654875" cy="3373581"/>
          </a:xfrm>
          <a:solidFill>
            <a:srgbClr val="922330">
              <a:alpha val="5000"/>
            </a:srgbClr>
          </a:solidFill>
        </p:grpSpPr>
        <p:sp>
          <p:nvSpPr>
            <p:cNvPr id="5" name="Can 4"/>
            <p:cNvSpPr/>
            <p:nvPr/>
          </p:nvSpPr>
          <p:spPr>
            <a:xfrm>
              <a:off x="7716981" y="2161308"/>
              <a:ext cx="554181" cy="2701637"/>
            </a:xfrm>
            <a:prstGeom prst="can">
              <a:avLst/>
            </a:prstGeom>
            <a:grpFill/>
            <a:ln w="28575" cmpd="sng">
              <a:solidFill>
                <a:srgbClr val="92233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8562108" y="2161308"/>
              <a:ext cx="554181" cy="2701637"/>
            </a:xfrm>
            <a:prstGeom prst="can">
              <a:avLst/>
            </a:prstGeom>
            <a:grpFill/>
            <a:ln w="28575" cmpd="sng">
              <a:solidFill>
                <a:srgbClr val="92233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9393381" y="2161308"/>
              <a:ext cx="554181" cy="2701637"/>
            </a:xfrm>
            <a:prstGeom prst="can">
              <a:avLst/>
            </a:prstGeom>
            <a:grpFill/>
            <a:ln w="28575" cmpd="sng">
              <a:solidFill>
                <a:srgbClr val="92233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8198425" y="2735836"/>
              <a:ext cx="554181" cy="2799053"/>
            </a:xfrm>
            <a:prstGeom prst="can">
              <a:avLst/>
            </a:prstGeom>
            <a:grpFill/>
            <a:ln w="28575" cmpd="sng">
              <a:solidFill>
                <a:srgbClr val="92233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7292687" y="2715056"/>
              <a:ext cx="554181" cy="2799053"/>
            </a:xfrm>
            <a:prstGeom prst="can">
              <a:avLst/>
            </a:prstGeom>
            <a:grpFill/>
            <a:ln w="28575" cmpd="sng">
              <a:solidFill>
                <a:srgbClr val="92233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9047017" y="2715055"/>
              <a:ext cx="554181" cy="2799054"/>
            </a:xfrm>
            <a:prstGeom prst="can">
              <a:avLst/>
            </a:prstGeom>
            <a:grpFill/>
            <a:ln w="28575" cmpd="sng">
              <a:solidFill>
                <a:srgbClr val="922330"/>
              </a:solidFill>
              <a:prstDash val="sysDot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02183" y="2472817"/>
            <a:ext cx="2733084" cy="2726100"/>
            <a:chOff x="7102183" y="2472817"/>
            <a:chExt cx="2733084" cy="2726100"/>
          </a:xfrm>
        </p:grpSpPr>
        <p:sp>
          <p:nvSpPr>
            <p:cNvPr id="13" name="Oval 12"/>
            <p:cNvSpPr/>
            <p:nvPr/>
          </p:nvSpPr>
          <p:spPr>
            <a:xfrm>
              <a:off x="7988877" y="2590582"/>
              <a:ext cx="219456" cy="2194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702386" y="2472817"/>
              <a:ext cx="201168" cy="201168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242714" y="3719729"/>
              <a:ext cx="219456" cy="2194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02183" y="4156147"/>
              <a:ext cx="270164" cy="24894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634099" y="2590582"/>
              <a:ext cx="201168" cy="201168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9738015" y="2878062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363941" y="4048771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806294" y="2756618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106639" y="2905770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8231331" y="3512129"/>
              <a:ext cx="246888" cy="24894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378538" y="3861301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258047" y="4485408"/>
              <a:ext cx="0" cy="713509"/>
            </a:xfrm>
            <a:prstGeom prst="straightConnector1">
              <a:avLst/>
            </a:prstGeom>
            <a:ln w="38100">
              <a:solidFill>
                <a:schemeClr val="accent1">
                  <a:alpha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673436" y="-145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7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2) 3-D space</a:t>
            </a:r>
            <a:r>
              <a:rPr lang="en-US" baseline="0" dirty="0" smtClean="0">
                <a:solidFill>
                  <a:schemeClr val="bg1"/>
                </a:solidFill>
              </a:rPr>
              <a:t> with cylindrical fibers model cont.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d>
                      <m:dPr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exp</m:t>
                    </m:r>
                    <m:r>
                      <a:rPr lang="en-US" b="0" i="1" smtClean="0">
                        <a:latin typeface="Cambria Math" charset="0"/>
                      </a:rPr>
                      <m:t>⁡(−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	Depends on: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𝑓𝑖𝑏𝑒𝑟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𝑟𝑎𝑑𝑖𝑖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𝑠𝑜𝑙𝑢𝑡𝑒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𝑟𝑎𝑑𝑖𝑖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𝑓𝑖𝑏𝑒𝑟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𝑣𝑜𝑙𝑢𝑚𝑒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h𝑦𝑑𝑟𝑜𝑔𝑒𝑙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/>
                  <a:t>				            Where: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=3.272 −2.460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+0.822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					       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=0.358+0.366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−0.0939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256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233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Tortuosity Factor, 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(1+</m:t>
                        </m:r>
                        <m:f>
                          <m:fPr>
                            <m:ctrlPr>
                              <a:rPr lang="bg-BG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bg-BG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is the excluded volume fraction of solute in hydrogel if:  </a:t>
                </a:r>
              </a:p>
              <a:p>
                <a:pPr lvl="1"/>
                <a:r>
                  <a:rPr lang="en-US" dirty="0" smtClean="0"/>
                  <a:t>Low fiber density </a:t>
                </a:r>
              </a:p>
              <a:p>
                <a:pPr lvl="1"/>
                <a:r>
                  <a:rPr lang="en-US" dirty="0" smtClean="0"/>
                  <a:t>Fibers arranged in parallel manner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hr-H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0.7</m:t>
                    </m:r>
                  </m:oMath>
                </a14:m>
                <a:r>
                  <a:rPr lang="en-US" b="0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b="0" dirty="0" smtClean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−0.84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1.09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359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Diffusion Coefficient: In Liquid-Filled Pore and Biological Tissue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8: Section 4.3-4.4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0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Diffusion Coefficient in a Liquid-Filled 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diffusion coefficient D</a:t>
            </a:r>
            <a:r>
              <a:rPr lang="en-US" baseline="-25000" dirty="0" smtClean="0"/>
              <a:t>0</a:t>
            </a:r>
            <a:r>
              <a:rPr lang="en-US" dirty="0" smtClean="0"/>
              <a:t> of solutes in water, hydrodynamic interactions between solute and solvent molecules, and steric exclusion of solutes near the walls of pores</a:t>
            </a:r>
          </a:p>
          <a:p>
            <a:r>
              <a:rPr lang="en-US" dirty="0" smtClean="0"/>
              <a:t>Assume entrance effect is negligible: </a:t>
            </a:r>
            <a:endParaRPr lang="en-US" dirty="0"/>
          </a:p>
        </p:txBody>
      </p:sp>
      <p:pic>
        <p:nvPicPr>
          <p:cNvPr id="4" name="Picture 3" descr="AAEAHYV0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7" y="4354505"/>
            <a:ext cx="8229600" cy="2078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76939" y="3573845"/>
                <a:ext cx="2038122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39" y="3573845"/>
                <a:ext cx="2038122" cy="525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57071" y="3236220"/>
            <a:ext cx="34206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 is the axial fluid velocity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m</a:t>
            </a:r>
            <a:r>
              <a:rPr lang="en-US" dirty="0" smtClean="0"/>
              <a:t> is the mean velocity in the pore</a:t>
            </a:r>
          </a:p>
          <a:p>
            <a:r>
              <a:rPr lang="en-US" dirty="0" smtClean="0"/>
              <a:t>r is the radial coordinate </a:t>
            </a:r>
          </a:p>
          <a:p>
            <a:r>
              <a:rPr lang="en-US" dirty="0" smtClean="0"/>
              <a:t>R is the radii of the cylinder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7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3464"/>
                <a:ext cx="10515600" cy="5633499"/>
              </a:xfrm>
            </p:spPr>
            <p:txBody>
              <a:bodyPr/>
              <a:lstStyle/>
              <a:p>
                <a:r>
                  <a:rPr lang="en-US" dirty="0" smtClean="0"/>
                  <a:t>Assume the volume fraction of spherical solutes is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Solute-Solute interactions become negligible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-&gt;0, solute-pore interactions are negligible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3464"/>
                <a:ext cx="10515600" cy="5633499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83802" y="1344285"/>
                <a:ext cx="824393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802" y="1344285"/>
                <a:ext cx="824393" cy="6301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755444" y="1393355"/>
            <a:ext cx="280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is the radii of the solute</a:t>
            </a:r>
          </a:p>
          <a:p>
            <a:r>
              <a:rPr lang="en-US" dirty="0" smtClean="0"/>
              <a:t>R is the radii of the cylinder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84803" y="3439100"/>
                <a:ext cx="2422393" cy="643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03" y="3439100"/>
                <a:ext cx="2422393" cy="643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6640" y="3657466"/>
            <a:ext cx="296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 smtClean="0"/>
              <a:t> is the flux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 is the diffusion coefficient</a:t>
            </a:r>
          </a:p>
          <a:p>
            <a:r>
              <a:rPr lang="en-US" dirty="0" smtClean="0"/>
              <a:t>C is the solute concentration </a:t>
            </a:r>
          </a:p>
          <a:p>
            <a:r>
              <a:rPr lang="en-US" dirty="0" smtClean="0"/>
              <a:t>z is the axial coordinate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04980" y="4786647"/>
                <a:ext cx="2982035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0          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0" y="4786647"/>
                <a:ext cx="2982035" cy="6865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0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7970"/>
                <a:ext cx="10515600" cy="5598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does not approach 0: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7970"/>
                <a:ext cx="10515600" cy="5598993"/>
              </a:xfrm>
              <a:blipFill rotWithShape="0">
                <a:blip r:embed="rId2"/>
                <a:stretch>
                  <a:fillRect l="-1217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3842" y="1091242"/>
                <a:ext cx="288431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𝐺𝐶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42" y="1091242"/>
                <a:ext cx="2884316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147977"/>
                <a:ext cx="3613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 is the enhanced friction coefficient</a:t>
                </a:r>
              </a:p>
              <a:p>
                <a:r>
                  <a:rPr lang="en-US" dirty="0" smtClean="0"/>
                  <a:t>G is the lag coefficient</a:t>
                </a:r>
              </a:p>
              <a:p>
                <a:r>
                  <a:rPr lang="en-US" dirty="0" smtClean="0"/>
                  <a:t>K and G are functions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and r/R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47977"/>
                <a:ext cx="361316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520" t="-3289" r="-101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3362467"/>
            <a:ext cx="494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averaged over the entire cross-sectional area: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3706" y="3884716"/>
                <a:ext cx="2004588" cy="6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706" y="3884716"/>
                <a:ext cx="2004588" cy="6922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4932474"/>
            <a:ext cx="335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Integrating the top flux equation: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8449" y="5376931"/>
                <a:ext cx="271510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49" y="5376931"/>
                <a:ext cx="2715102" cy="5843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365126"/>
                <a:ext cx="10515600" cy="8964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Available Volume 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6"/>
                <a:ext cx="10515600" cy="896408"/>
              </a:xfrm>
              <a:prstGeom prst="rect">
                <a:avLst/>
              </a:prstGeom>
              <a:blipFill rotWithShape="0">
                <a:blip r:embed="rId3"/>
                <a:stretch>
                  <a:fillRect l="-2377" t="-10204" b="-2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615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10185" y="2964768"/>
                <a:ext cx="3371629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𝐴𝑉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𝐴𝑣𝑎𝑖𝑙𝑎𝑏𝑙𝑒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185" y="2964768"/>
                <a:ext cx="3371629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70938" y="2041438"/>
            <a:ext cx="7952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Available Volume: portion of accessible volume that can be occupied by the </a:t>
            </a:r>
            <a:r>
              <a:rPr lang="en-US" dirty="0" smtClean="0"/>
              <a:t>solute.</a:t>
            </a:r>
          </a:p>
          <a:p>
            <a:r>
              <a:rPr lang="en-US" dirty="0"/>
              <a:t>Not all penetrable pores are accessible to solutes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453"/>
            <a:ext cx="10515600" cy="570251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 and W are called hydrodynamic resistance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03778" y="1212012"/>
                <a:ext cx="2184444" cy="6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778" y="1212012"/>
                <a:ext cx="2184444" cy="6922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31991" y="2215137"/>
                <a:ext cx="3528017" cy="698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𝑟𝑑𝑟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991" y="2215137"/>
                <a:ext cx="3528017" cy="6980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9721" y="3478737"/>
                <a:ext cx="1372555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21" y="3478737"/>
                <a:ext cx="1372555" cy="332399"/>
              </a:xfrm>
              <a:prstGeom prst="rect">
                <a:avLst/>
              </a:prstGeom>
              <a:blipFill rotWithShape="0">
                <a:blip r:embed="rId5"/>
                <a:stretch>
                  <a:fillRect l="-3540" r="-132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123426"/>
                <a:ext cx="96087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Centerline approximation: assume all spheres are distributed on the centerline position in the pore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23426"/>
                <a:ext cx="96087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7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2414" y="4653897"/>
                <a:ext cx="5107167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=1−2.1044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+2.089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−0.948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414" y="4653897"/>
                <a:ext cx="5107167" cy="311304"/>
              </a:xfrm>
              <a:prstGeom prst="rect">
                <a:avLst/>
              </a:prstGeom>
              <a:blipFill rotWithShape="0">
                <a:blip r:embed="rId7"/>
                <a:stretch>
                  <a:fillRect l="-59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8123" y="5206554"/>
                <a:ext cx="319574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−0.163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123" y="5206554"/>
                <a:ext cx="3195747" cy="5782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156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9988" y="444261"/>
                <a:ext cx="5118068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1−2.1044</m:t>
                          </m:r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+2.089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−0.948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88" y="444261"/>
                <a:ext cx="5118068" cy="311304"/>
              </a:xfrm>
              <a:prstGeom prst="rect">
                <a:avLst/>
              </a:prstGeom>
              <a:blipFill rotWithShape="0">
                <a:blip r:embed="rId3"/>
                <a:stretch>
                  <a:fillRect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8606" y="1117121"/>
                <a:ext cx="4440831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d>
                        <m:dPr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−0.163</m:t>
                          </m:r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06" y="1117121"/>
                <a:ext cx="4440831" cy="6915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8462" y="2170213"/>
                <a:ext cx="15011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62" y="2170213"/>
                <a:ext cx="150111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659" t="-2000" r="-122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3631" y="2139435"/>
            <a:ext cx="410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coefficient of solute in the pore: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3631" y="2967487"/>
                <a:ext cx="1322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1" y="2967487"/>
                <a:ext cx="132286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87" t="-10000" r="-32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AEAHYW0"/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21" y="2752138"/>
            <a:ext cx="4929997" cy="3969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12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4838"/>
            <a:ext cx="10515600" cy="5642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Diffusion of spherical molecules between parallel plates: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8448" y="1016896"/>
                <a:ext cx="271510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48" y="1016896"/>
                <a:ext cx="2715102" cy="584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19509" y="1771256"/>
                <a:ext cx="1752980" cy="698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509" y="1771256"/>
                <a:ext cx="1752980" cy="6984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29580" y="2639750"/>
                <a:ext cx="1932837" cy="698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80" y="2639750"/>
                <a:ext cx="1932837" cy="6984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9965" y="3508244"/>
                <a:ext cx="3332066" cy="704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65" y="3508244"/>
                <a:ext cx="3332066" cy="7042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21677" y="3675725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is the half-width of the slit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09720" y="4570243"/>
                <a:ext cx="1372555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20" y="4570243"/>
                <a:ext cx="1372555" cy="332399"/>
              </a:xfrm>
              <a:prstGeom prst="rect">
                <a:avLst/>
              </a:prstGeom>
              <a:blipFill rotWithShape="0">
                <a:blip r:embed="rId6"/>
                <a:stretch>
                  <a:fillRect l="-3540" r="-132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1677" y="4926344"/>
                <a:ext cx="2972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 and G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 smtClean="0"/>
                  <a:t> and y/h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77" y="4926344"/>
                <a:ext cx="2972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39" t="-8197" r="-82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8649" y="5319411"/>
                <a:ext cx="6614696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1−1.004</m:t>
                          </m:r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+0.418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+0.21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−0.169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49" y="5319411"/>
                <a:ext cx="6614696" cy="311304"/>
              </a:xfrm>
              <a:prstGeom prst="rect">
                <a:avLst/>
              </a:prstGeom>
              <a:blipFill rotWithShape="0">
                <a:blip r:embed="rId8"/>
                <a:stretch>
                  <a:fillRect l="-368" t="-1961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2684" y="5654450"/>
                <a:ext cx="4066626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684" y="5654450"/>
                <a:ext cx="4066626" cy="6849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85204" y="5352589"/>
                <a:ext cx="11685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204" y="5352589"/>
                <a:ext cx="116859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4712" r="-523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5780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Diffusion Coefficient in Biological Tissues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83264" y="1825625"/>
                <a:ext cx="2425472" cy="414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64" y="1825625"/>
                <a:ext cx="2425472" cy="4140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2656935"/>
            <a:ext cx="7691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/>
              <a:t>r</a:t>
            </a:r>
            <a:r>
              <a:rPr lang="en-US" dirty="0" smtClean="0"/>
              <a:t> is the molecular weight of the solutes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 and b</a:t>
            </a:r>
            <a:r>
              <a:rPr lang="en-US" baseline="-25000" dirty="0"/>
              <a:t>2</a:t>
            </a:r>
            <a:r>
              <a:rPr lang="en-US" dirty="0" smtClean="0"/>
              <a:t> are functions of charge and shape of solutes, and structures of tissues </a:t>
            </a:r>
          </a:p>
          <a:p>
            <a:endParaRPr lang="en-US" dirty="0"/>
          </a:p>
          <a:p>
            <a:r>
              <a:rPr lang="en-US" dirty="0" smtClean="0"/>
              <a:t>The effects of tissue structures on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eff</a:t>
            </a:r>
            <a:r>
              <a:rPr lang="en-US" dirty="0" smtClean="0"/>
              <a:t> increases with the size of solutes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55EC-2727-4A0A-85FB-1CC881EF618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3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Fluid Transport in Poroelastic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90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Tissues: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Deformable</a:t>
            </a:r>
          </a:p>
          <a:p>
            <a:r>
              <a:rPr lang="en-US" dirty="0" smtClean="0"/>
              <a:t>Deformation can be linear or nonlinear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66" y="845450"/>
            <a:ext cx="4051234" cy="2697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9809" y="4055055"/>
            <a:ext cx="330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"</a:t>
            </a:r>
            <a:r>
              <a:rPr lang="en-US" i="1" dirty="0"/>
              <a:t>Extreme softness of brain matter in simple shear</a:t>
            </a:r>
            <a:r>
              <a:rPr lang="en-US" dirty="0"/>
              <a:t>"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9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Poroelastic Response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39" y="2702339"/>
            <a:ext cx="2566073" cy="23700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endCxn id="4" idx="0"/>
          </p:cNvCxnSpPr>
          <p:nvPr/>
        </p:nvCxnSpPr>
        <p:spPr>
          <a:xfrm>
            <a:off x="6025661" y="1807661"/>
            <a:ext cx="7815" cy="8946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6033475" y="5072368"/>
            <a:ext cx="1" cy="828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3821723" y="3887353"/>
            <a:ext cx="92871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3"/>
          </p:cNvCxnSpPr>
          <p:nvPr/>
        </p:nvCxnSpPr>
        <p:spPr>
          <a:xfrm flipH="1">
            <a:off x="7316512" y="3887353"/>
            <a:ext cx="85056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67077" y="3748853"/>
                <a:ext cx="7072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77" y="3748853"/>
                <a:ext cx="707261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14462" y="3748852"/>
                <a:ext cx="7072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62" y="3748852"/>
                <a:ext cx="707261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2030" y="1413689"/>
                <a:ext cx="707261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30" y="1413689"/>
                <a:ext cx="707261" cy="298928"/>
              </a:xfrm>
              <a:prstGeom prst="rect">
                <a:avLst/>
              </a:prstGeom>
              <a:blipFill>
                <a:blip r:embed="rId5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72029" y="5967046"/>
                <a:ext cx="707261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9" y="5967046"/>
                <a:ext cx="707261" cy="298928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677299" y="3069926"/>
            <a:ext cx="1" cy="8282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7299" y="3898172"/>
            <a:ext cx="92871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59522" y="3737071"/>
                <a:ext cx="7072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522" y="3737071"/>
                <a:ext cx="70726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668" y="2696687"/>
                <a:ext cx="70726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8" y="2696687"/>
                <a:ext cx="707261" cy="276999"/>
              </a:xfrm>
              <a:prstGeom prst="rect">
                <a:avLst/>
              </a:prstGeom>
              <a:blipFill>
                <a:blip r:embed="rId8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4821464" y="2585366"/>
            <a:ext cx="85056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27159" y="2227952"/>
                <a:ext cx="707261" cy="298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159" y="2227952"/>
                <a:ext cx="707261" cy="298928"/>
              </a:xfrm>
              <a:prstGeom prst="rect">
                <a:avLst/>
              </a:prstGeom>
              <a:blipFill>
                <a:blip r:embed="rId9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8214" y="5236035"/>
            <a:ext cx="47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Stress = Effective Stress + Pore Pressure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7009" y="6128814"/>
                <a:ext cx="41834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9" y="6128814"/>
                <a:ext cx="4183429" cy="276999"/>
              </a:xfrm>
              <a:prstGeom prst="rect">
                <a:avLst/>
              </a:prstGeom>
              <a:blipFill>
                <a:blip r:embed="rId10"/>
                <a:stretch>
                  <a:fillRect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8" idx="1"/>
          </p:cNvCxnSpPr>
          <p:nvPr/>
        </p:nvCxnSpPr>
        <p:spPr>
          <a:xfrm flipH="1">
            <a:off x="7243578" y="2973686"/>
            <a:ext cx="1526566" cy="591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770144" y="2789020"/>
                <a:ext cx="2583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Pore Fluid Pressure,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144" y="2789020"/>
                <a:ext cx="2583656" cy="369332"/>
              </a:xfrm>
              <a:prstGeom prst="rect">
                <a:avLst/>
              </a:prstGeom>
              <a:blipFill>
                <a:blip r:embed="rId11"/>
                <a:stretch>
                  <a:fillRect l="-212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6832676" y="2342305"/>
            <a:ext cx="1526566" cy="591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59242" y="2157639"/>
            <a:ext cx="130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Porosity, ε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227755" y="5605367"/>
            <a:ext cx="668525" cy="52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373597" y="5605367"/>
            <a:ext cx="260811" cy="547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65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87532" y="4331270"/>
                <a:ext cx="8449204" cy="8803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𝑦𝑧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𝑧𝑧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+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0   0   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32" y="4331270"/>
                <a:ext cx="8449204" cy="8803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7467" y="2437313"/>
                <a:ext cx="2097002" cy="730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1  0  0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0  1  0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0  0  1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67" y="2437313"/>
                <a:ext cx="2097002" cy="730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8034822" y="3688308"/>
            <a:ext cx="460369" cy="12859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endCxn id="7" idx="1"/>
          </p:cNvCxnSpPr>
          <p:nvPr/>
        </p:nvCxnSpPr>
        <p:spPr>
          <a:xfrm>
            <a:off x="6801696" y="3450901"/>
            <a:ext cx="1463311" cy="65018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flipH="1">
            <a:off x="5203073" y="3448656"/>
            <a:ext cx="3197246" cy="153504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8034822" y="4551859"/>
            <a:ext cx="460369" cy="12859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80002" y="5477056"/>
            <a:ext cx="477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be describing stresses that are NOT pore pressure related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45" y="2084832"/>
            <a:ext cx="11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If,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9031" y="3415125"/>
            <a:ext cx="11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then,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22992" cy="1499616"/>
          </a:xfrm>
        </p:spPr>
        <p:txBody>
          <a:bodyPr/>
          <a:lstStyle/>
          <a:p>
            <a:r>
              <a:rPr lang="en-US" dirty="0" smtClean="0"/>
              <a:t>Understanding the linear function of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92363" cy="1499616"/>
          </a:xfrm>
        </p:spPr>
        <p:txBody>
          <a:bodyPr/>
          <a:lstStyle/>
          <a:p>
            <a:r>
              <a:rPr lang="en-US" dirty="0" smtClean="0"/>
              <a:t>Understanding the linear Function of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109" y="2252141"/>
                <a:ext cx="30582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109" y="2252141"/>
                <a:ext cx="3058298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996" t="-143478" b="-17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/>
          <p:nvPr/>
        </p:nvCxnSpPr>
        <p:spPr>
          <a:xfrm flipH="1" flipV="1">
            <a:off x="7049890" y="2529140"/>
            <a:ext cx="1463311" cy="65018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04303" y="2532994"/>
            <a:ext cx="330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know this is pore pressure, and this is the only force happening INTERNALLY, right?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16200000" flipH="1">
            <a:off x="6123525" y="2916384"/>
            <a:ext cx="1463311" cy="17373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16200000">
            <a:off x="5756316" y="2180260"/>
            <a:ext cx="460369" cy="12859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19809" y="4055055"/>
            <a:ext cx="3306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Then, these two terms must be describing the forces EXTERNALLY. How many external forces are there? Shear and Normal. Which term is which?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3193" y="5547374"/>
            <a:ext cx="330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must look at the</a:t>
            </a:r>
            <a:r>
              <a:rPr lang="en-US" i="1" dirty="0" smtClean="0"/>
              <a:t> </a:t>
            </a:r>
            <a:r>
              <a:rPr lang="en-US" i="1" dirty="0" err="1" smtClean="0"/>
              <a:t>Lamé</a:t>
            </a:r>
            <a:r>
              <a:rPr lang="en-US" i="1" dirty="0" smtClean="0"/>
              <a:t> constants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806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LamÉ</a:t>
            </a:r>
            <a:r>
              <a:rPr lang="en-US" dirty="0" smtClean="0"/>
              <a:t>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56754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Named after French Mathematician, Gabriel </a:t>
            </a:r>
            <a:r>
              <a:rPr lang="en-US" dirty="0" err="1" smtClean="0"/>
              <a:t>Lamé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Two constants which relate stress to strain in isotropic, elastic material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Depend on the material and its temperature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4127" y="4054711"/>
                <a:ext cx="6519443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 first parameter (related to bulk modulus)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𝝁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second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parameter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(related to shear </a:t>
                </a:r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modulus)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4054711"/>
                <a:ext cx="6519443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590" t="-14371" r="-2526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7232073" y="3950503"/>
            <a:ext cx="1955334" cy="277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84887" y="3563496"/>
                <a:ext cx="2426113" cy="57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887" y="3563496"/>
                <a:ext cx="2426113" cy="574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534221" y="4488098"/>
                <a:ext cx="2276779" cy="1320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num>
                        <m:den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bg-BG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𝐴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bg-BG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𝐿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221" y="4488098"/>
                <a:ext cx="2276779" cy="1320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7642310" y="4762005"/>
            <a:ext cx="1742577" cy="44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3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r="37124"/>
          <a:stretch/>
        </p:blipFill>
        <p:spPr>
          <a:xfrm rot="5400000">
            <a:off x="2066473" y="-1117611"/>
            <a:ext cx="1927410" cy="4557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409" y="2124638"/>
                <a:ext cx="11111824" cy="3662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</m:sSub>
                  </m:oMath>
                </a14:m>
                <a:r>
                  <a:rPr lang="en-US" sz="2400" dirty="0" smtClean="0"/>
                  <a:t> is molecule dependent and always smaller than porosity.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This can be caused by 3 scenarios:</a:t>
                </a:r>
              </a:p>
              <a:p>
                <a:r>
                  <a:rPr lang="en-US" sz="2400" dirty="0" smtClean="0"/>
                  <a:t>1) Centers of the solute molecules cannot reach the solid surface in the void space</a:t>
                </a:r>
              </a:p>
              <a:p>
                <a:pPr lvl="1"/>
                <a:r>
                  <a:rPr lang="en-US" sz="2000" dirty="0" smtClean="0"/>
                  <a:t>Difference between total void volume and the available volume can be estimated as </a:t>
                </a:r>
              </a:p>
              <a:p>
                <a:pPr lvl="1"/>
                <a:r>
                  <a:rPr lang="en-US" sz="2000" dirty="0" smtClean="0"/>
                  <a:t>the product of the area of the surface and distance (∆) between solute and surface</a:t>
                </a:r>
              </a:p>
              <a:p>
                <a:r>
                  <a:rPr lang="en-US" sz="2400" dirty="0" smtClean="0"/>
                  <a:t>2) Some of the void space is smaller than the solute molecules</a:t>
                </a:r>
                <a:endParaRPr lang="en-US" sz="2000" dirty="0" smtClean="0"/>
              </a:p>
              <a:p>
                <a:r>
                  <a:rPr lang="en-US" sz="2400" dirty="0" smtClean="0"/>
                  <a:t>3) Inaccessibility of large penetrable pores surrounded by pores smaller than the solutes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𝐴𝑉</m:t>
                        </m:r>
                      </m:sub>
                    </m:sSub>
                  </m:oMath>
                </a14:m>
                <a:r>
                  <a:rPr lang="en-US" sz="2400" dirty="0" smtClean="0"/>
                  <a:t> decreases with size of solutes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09" y="2124638"/>
                <a:ext cx="11111824" cy="3662541"/>
              </a:xfrm>
              <a:prstGeom prst="rect">
                <a:avLst/>
              </a:prstGeom>
              <a:blipFill>
                <a:blip r:embed="rId3"/>
                <a:stretch>
                  <a:fillRect l="-823" t="-1333" r="-494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44825" y="637204"/>
                <a:ext cx="3371629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𝐴𝑉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𝐴𝑣𝑎𝑖𝑙𝑎𝑏𝑙𝑒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25" y="637204"/>
                <a:ext cx="3371629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349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79301" cy="1499616"/>
          </a:xfrm>
        </p:spPr>
        <p:txBody>
          <a:bodyPr/>
          <a:lstStyle/>
          <a:p>
            <a:r>
              <a:rPr lang="en-US" dirty="0"/>
              <a:t>Understanding the linear Function of Stress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6228" y="2436812"/>
                <a:ext cx="30582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28" y="2436812"/>
                <a:ext cx="305829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590" t="-143333" r="-797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/>
          <p:nvPr/>
        </p:nvCxnSpPr>
        <p:spPr>
          <a:xfrm flipH="1" flipV="1">
            <a:off x="7441776" y="2833031"/>
            <a:ext cx="1463311" cy="65018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flipH="1" flipV="1">
            <a:off x="6622379" y="2894831"/>
            <a:ext cx="1463311" cy="19202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flipV="1">
            <a:off x="4017714" y="2894831"/>
            <a:ext cx="1463311" cy="11887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43849" y="3158123"/>
            <a:ext cx="199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Describes </a:t>
            </a:r>
            <a:r>
              <a:rPr lang="en-US" b="1" dirty="0" smtClean="0"/>
              <a:t>INTERNAL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85690" y="4553705"/>
            <a:ext cx="199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Describes </a:t>
            </a:r>
            <a:r>
              <a:rPr lang="en-US" b="1" dirty="0" smtClean="0"/>
              <a:t>EXTERNAL BULK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24230" y="3630375"/>
            <a:ext cx="199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Describes </a:t>
            </a:r>
            <a:r>
              <a:rPr lang="en-US" b="1" dirty="0" smtClean="0"/>
              <a:t>EXTERNAL SHEAR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43193" y="5547374"/>
            <a:ext cx="330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need to understand E and e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77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852844"/>
            <a:ext cx="9720073" cy="1143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E = strain tensor (vector gradient)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79301" cy="1499616"/>
          </a:xfrm>
        </p:spPr>
        <p:txBody>
          <a:bodyPr/>
          <a:lstStyle/>
          <a:p>
            <a:r>
              <a:rPr lang="en-US" dirty="0"/>
              <a:t>Understanding the linear Function of Stress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4784" y="1762432"/>
                <a:ext cx="19854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[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𝛻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784" y="1762432"/>
                <a:ext cx="1985415" cy="518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00070" y="2371448"/>
                <a:ext cx="4424096" cy="1834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bg-BG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bg-BG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bg-BG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0" y="2371448"/>
                <a:ext cx="4424096" cy="18343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080" y="2849304"/>
                <a:ext cx="229601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is-I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0" y="2849304"/>
                <a:ext cx="2296013" cy="622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8151" y="2503162"/>
                <a:ext cx="1630767" cy="15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is-I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s-I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eqArr>
                                <m:eqArr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151" y="2503162"/>
                <a:ext cx="1630767" cy="15166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9268" y="3225297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024127" y="4624126"/>
            <a:ext cx="5894030" cy="4692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mtClean="0"/>
              <a:t> e = volume dilation (scalar divergence)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03066" y="4715585"/>
                <a:ext cx="1827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𝑇𝑟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066" y="4715585"/>
                <a:ext cx="182761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00" r="-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47834" y="5385985"/>
                <a:ext cx="2921121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𝑒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</a:rPr>
                        <m:t>∙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𝑢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834" y="5385985"/>
                <a:ext cx="2921121" cy="5815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5155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79301" cy="1499616"/>
          </a:xfrm>
        </p:spPr>
        <p:txBody>
          <a:bodyPr/>
          <a:lstStyle/>
          <a:p>
            <a:r>
              <a:rPr lang="en-US" dirty="0"/>
              <a:t>Understanding the linear Function of Stress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now we understand this: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6228" y="2436812"/>
                <a:ext cx="30582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28" y="2436812"/>
                <a:ext cx="305829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590" t="-143333" r="-797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urved Connector 9"/>
          <p:cNvCxnSpPr/>
          <p:nvPr/>
        </p:nvCxnSpPr>
        <p:spPr>
          <a:xfrm flipH="1" flipV="1">
            <a:off x="7441776" y="2833031"/>
            <a:ext cx="1463311" cy="65018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H="1" flipV="1">
            <a:off x="6622379" y="2894831"/>
            <a:ext cx="1463311" cy="19202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017714" y="2894831"/>
            <a:ext cx="1463311" cy="11887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93111" y="2798050"/>
            <a:ext cx="199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scalar quantity that</a:t>
            </a:r>
            <a:r>
              <a:rPr lang="uk-UA" dirty="0"/>
              <a:t>’</a:t>
            </a:r>
            <a:r>
              <a:rPr lang="en-US" dirty="0"/>
              <a:t>s multiplied by the identify matrix to make a tensor in units of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85690" y="4553705"/>
            <a:ext cx="1993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scalar quantity that</a:t>
            </a:r>
            <a:r>
              <a:rPr lang="uk-UA" dirty="0"/>
              <a:t>’</a:t>
            </a:r>
            <a:r>
              <a:rPr lang="en-US" dirty="0" smtClean="0"/>
              <a:t>s multiplied by the identify matrix to make a tensor </a:t>
            </a:r>
            <a:r>
              <a:rPr lang="en-US" dirty="0"/>
              <a:t>in units of </a:t>
            </a:r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24230" y="3630375"/>
            <a:ext cx="199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tensor that</a:t>
            </a:r>
            <a:r>
              <a:rPr lang="uk-UA" dirty="0" smtClean="0"/>
              <a:t>’</a:t>
            </a:r>
            <a:r>
              <a:rPr lang="en-US" dirty="0" smtClean="0"/>
              <a:t>s in units of stress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43193" y="5547374"/>
            <a:ext cx="3306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we can reduce mass conservation equations to get an equation we can use to solve problems like these!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6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mass and Momentum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56997" y="2875547"/>
                <a:ext cx="3654334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97" y="2875547"/>
                <a:ext cx="3654334" cy="5354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6029" y="2084832"/>
            <a:ext cx="51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conservation in the fluid phase is this: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6029" y="3777274"/>
            <a:ext cx="51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conservation in the solid phase is this: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56997" y="4764838"/>
                <a:ext cx="3814442" cy="543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bg-BG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bg-BG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bg-BG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97" y="4764838"/>
                <a:ext cx="3814442" cy="5434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3140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Deriving mass and Momentum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78130" y="2682764"/>
                <a:ext cx="7260193" cy="543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30" y="2682764"/>
                <a:ext cx="7260193" cy="5434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6029" y="2084832"/>
            <a:ext cx="51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Summing the two equations together: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8129" y="3323805"/>
                <a:ext cx="7433830" cy="543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bg-BG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</m:d>
                          <m:f>
                            <m:fPr>
                              <m:ctrlPr>
                                <a:rPr lang="bg-BG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bg-BG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bg-BG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29" y="3323805"/>
                <a:ext cx="7433830" cy="5439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2153652" y="3226182"/>
            <a:ext cx="1156440" cy="64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78052" y="3323805"/>
            <a:ext cx="1156440" cy="64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15135" y="4063046"/>
                <a:ext cx="4178323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𝜀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135" y="4063046"/>
                <a:ext cx="4178323" cy="8917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8158969" y="3323805"/>
            <a:ext cx="548640" cy="64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11570" y="3323805"/>
            <a:ext cx="548640" cy="64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32900" y="3323805"/>
            <a:ext cx="548640" cy="64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83078" y="3991547"/>
            <a:ext cx="5799221" cy="1034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36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Biot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a paper written in 1984 (that I do not have access too):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err="1"/>
              <a:t>Zienkiewicz</a:t>
            </a:r>
            <a:r>
              <a:rPr lang="en-US" sz="1800" dirty="0"/>
              <a:t>, O. C., and T. </a:t>
            </a:r>
            <a:r>
              <a:rPr lang="en-US" sz="1800" dirty="0" err="1"/>
              <a:t>Shiomi</a:t>
            </a:r>
            <a:r>
              <a:rPr lang="en-US" sz="1800" dirty="0"/>
              <a:t>. "Dynamic </a:t>
            </a:r>
            <a:r>
              <a:rPr lang="en-US" sz="1800" dirty="0" err="1"/>
              <a:t>behaviour</a:t>
            </a:r>
            <a:r>
              <a:rPr lang="en-US" sz="1800" dirty="0"/>
              <a:t> of saturated porous media; the generalized </a:t>
            </a:r>
            <a:r>
              <a:rPr lang="en-US" sz="1800" dirty="0" err="1"/>
              <a:t>Biot</a:t>
            </a:r>
            <a:r>
              <a:rPr lang="en-US" sz="1800" dirty="0"/>
              <a:t> formulation and its numerical solution." </a:t>
            </a:r>
            <a:r>
              <a:rPr lang="en-US" sz="1800" i="1" dirty="0"/>
              <a:t>International journal for numerical and analytical methods in </a:t>
            </a:r>
            <a:r>
              <a:rPr lang="en-US" sz="1800" i="1" dirty="0" err="1"/>
              <a:t>geomechanics</a:t>
            </a:r>
            <a:r>
              <a:rPr lang="en-US" sz="1800" dirty="0"/>
              <a:t> 8.1 (1984): 71-96.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8113" y="3130830"/>
                <a:ext cx="2673104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𝒖</m:t>
                                  </m:r>
                                </m:num>
                                <m:den>
                                  <m:r>
                                    <a:rPr lang="bg-BG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13" y="3130830"/>
                <a:ext cx="2673104" cy="715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8113" y="4261313"/>
                <a:ext cx="940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𝛻</m:t>
                      </m:r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𝝈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13" y="4261313"/>
                <a:ext cx="94019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844" r="-51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453063" y="4047900"/>
            <a:ext cx="1840832" cy="752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3063" y="2971800"/>
            <a:ext cx="3705726" cy="96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30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BIOTS law to substitute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9117" y="2436812"/>
                <a:ext cx="82536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𝛁</m:t>
                    </m:r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1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7" y="2436812"/>
                <a:ext cx="825366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29" t="-143333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9117" y="3158124"/>
                <a:ext cx="82536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(2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400" b="1" i="1" smtClean="0">
                        <a:latin typeface="Cambria Math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𝛻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7" y="3158124"/>
                <a:ext cx="825366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7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67854" y="2911640"/>
            <a:ext cx="4259177" cy="984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76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FC01-B874-4708-92C6-6C42B179889F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6179" y="3502587"/>
                <a:ext cx="3643654" cy="70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𝒆</m:t>
                          </m:r>
                        </m:num>
                        <m:den>
                          <m:r>
                            <a:rPr lang="bg-BG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79" y="3502587"/>
                <a:ext cx="3643654" cy="7022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4128" y="2119382"/>
                <a:ext cx="4073231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𝛻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∙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𝒆</m:t>
                                  </m:r>
                                </m:num>
                                <m:den>
                                  <m:r>
                                    <a:rPr lang="bg-BG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2119382"/>
                <a:ext cx="4073231" cy="9545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/>
          <p:nvPr/>
        </p:nvCxnSpPr>
        <p:spPr>
          <a:xfrm flipH="1">
            <a:off x="4337704" y="930662"/>
            <a:ext cx="1920240" cy="11887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7944" y="573498"/>
            <a:ext cx="1993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volume dilation and hydraulic conductivity are homogenous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4128" y="4789520"/>
                <a:ext cx="5027756" cy="7022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𝒆</m:t>
                          </m:r>
                        </m:num>
                        <m:den>
                          <m:r>
                            <a:rPr lang="bg-BG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sz="2400" b="1" i="1">
                          <a:latin typeface="Cambria Math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4789520"/>
                <a:ext cx="5027756" cy="702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16200000">
            <a:off x="2953706" y="4093067"/>
            <a:ext cx="457200" cy="548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2952122" y="3881648"/>
            <a:ext cx="460369" cy="18890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2550267" y="4824054"/>
            <a:ext cx="460369" cy="1633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1196" y="5920412"/>
            <a:ext cx="305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Coefficient </a:t>
            </a:r>
            <a:r>
              <a:rPr lang="en-US" smtClean="0"/>
              <a:t>of consolidation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7831" y="4679177"/>
            <a:ext cx="5799221" cy="1034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402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Partition Coefficient (</a:t>
            </a:r>
            <a:r>
              <a:rPr lang="el-GR" dirty="0" smtClean="0"/>
              <a:t>Φ</a:t>
            </a:r>
            <a:r>
              <a:rPr lang="en-US" dirty="0" smtClean="0"/>
              <a:t>): ratio of available volume to void volume</a:t>
            </a:r>
          </a:p>
          <a:p>
            <a:pPr lvl="1"/>
            <a:r>
              <a:rPr lang="en-US" dirty="0" smtClean="0"/>
              <a:t>Measure of solute partitioning at equilibrium between external solutions and void space in porous media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99746" y="1539978"/>
                <a:ext cx="119250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dirty="0" smtClean="0"/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𝐴𝑉</m:t>
                              </m:r>
                            </m:sub>
                          </m:sSub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46" y="1539978"/>
                <a:ext cx="1192506" cy="6914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10515600" cy="89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Exclusion Volume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2615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porous media are fiber matrices: space inside and near surface of fibers not available to solutes</a:t>
            </a:r>
          </a:p>
          <a:p>
            <a:r>
              <a:rPr lang="en-US" dirty="0" smtClean="0"/>
              <a:t>Exclusion Volume: size of the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08963" y="2653049"/>
                <a:ext cx="4594078" cy="498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𝐸𝑥𝑐𝑙𝑢𝑠𝑖𝑜𝑛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963" y="2653049"/>
                <a:ext cx="4594078" cy="498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3114037"/>
            <a:ext cx="4240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are the radii of the fiber and solute</a:t>
            </a:r>
          </a:p>
          <a:p>
            <a:r>
              <a:rPr lang="en-US" dirty="0" smtClean="0"/>
              <a:t>L is the length of the fiber</a:t>
            </a:r>
          </a:p>
          <a:p>
            <a:r>
              <a:rPr lang="en-US" dirty="0" smtClean="0"/>
              <a:t>N is the number of the fibers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018038"/>
                <a:ext cx="8378256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minimum distance between fibers is larger than 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), such as when fiber density</a:t>
                </a:r>
              </a:p>
              <a:p>
                <a:r>
                  <a:rPr lang="en-US" dirty="0" smtClean="0"/>
                  <a:t>is very low or when fibers are parallel: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8038"/>
                <a:ext cx="8378256" cy="668581"/>
              </a:xfrm>
              <a:prstGeom prst="rect">
                <a:avLst/>
              </a:prstGeom>
              <a:blipFill rotWithShape="0">
                <a:blip r:embed="rId3"/>
                <a:stretch>
                  <a:fillRect l="-655" t="-36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58895" y="4575338"/>
                <a:ext cx="6599692" cy="758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𝐸𝑥𝑐𝑙𝑢𝑠𝑖𝑜𝑛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𝑓𝑟𝑎𝑐𝑡𝑖𝑜𝑛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5" y="4575338"/>
                <a:ext cx="6599692" cy="758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8198" y="5293567"/>
                <a:ext cx="6957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θ</a:t>
                </a:r>
                <a:r>
                  <a:rPr lang="en-US" dirty="0" smtClean="0"/>
                  <a:t> is the volume fraction of fibers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=1-</a:t>
                </a:r>
                <a:r>
                  <a:rPr lang="el-GR" dirty="0" smtClean="0"/>
                  <a:t>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when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is much less than unity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5293567"/>
                <a:ext cx="6957033" cy="369332"/>
              </a:xfrm>
              <a:prstGeom prst="rect">
                <a:avLst/>
              </a:prstGeom>
              <a:blipFill>
                <a:blip r:embed="rId5"/>
                <a:stretch>
                  <a:fillRect l="-7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39393" y="5409933"/>
                <a:ext cx="6355201" cy="758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𝐴𝑉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𝑒𝑥𝑐𝑙𝑢𝑠𝑖𝑜𝑛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𝑓𝑟𝑎𝑐𝑡𝑖𝑜𝑛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93" y="5409933"/>
                <a:ext cx="6355201" cy="75892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CEE11-DCFB-4B1E-B335-E84A8F0DD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2287</Words>
  <Application>Microsoft Office PowerPoint</Application>
  <PresentationFormat>Widescreen</PresentationFormat>
  <Paragraphs>556</Paragraphs>
  <Slides>77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Book Antiqua</vt:lpstr>
      <vt:lpstr>Calibri</vt:lpstr>
      <vt:lpstr>Calibri Light</vt:lpstr>
      <vt:lpstr>Cambria Math</vt:lpstr>
      <vt:lpstr>Courier New</vt:lpstr>
      <vt:lpstr>Times New Roman</vt:lpstr>
      <vt:lpstr>Tw Cen MT</vt:lpstr>
      <vt:lpstr>Wingdings</vt:lpstr>
      <vt:lpstr>Office Theme</vt:lpstr>
      <vt:lpstr>Dr. Corey J. Bishop Assistant Professor of Biomedical Engineering Principal Investigator of the Pharmacoengineering Laboratory: pharmacoengineering.com Dwight Look College of Engineering Texas A&amp;M University Emerging Technologies Building Room 5016 College Station, TX 77843 cbishop@tamu.edu</vt:lpstr>
      <vt:lpstr>Describing Porosity, Tortuosity, and Available Volume Fraction to Characterize Porous Materials</vt:lpstr>
      <vt:lpstr>PowerPoint Presentation</vt:lpstr>
      <vt:lpstr>Porosity (ε)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Darcy’s Law</vt:lpstr>
      <vt:lpstr>Darcy’s Law</vt:lpstr>
      <vt:lpstr>Darcy’s Law</vt:lpstr>
      <vt:lpstr>Three Length Scales</vt:lpstr>
      <vt:lpstr>Darcy’s Law</vt:lpstr>
      <vt:lpstr>Darcy’s Law</vt:lpstr>
      <vt:lpstr>Darcy’s Law</vt:lpstr>
      <vt:lpstr>Darcy’s Law</vt:lpstr>
      <vt:lpstr>Brinkman Equation</vt:lpstr>
      <vt:lpstr>Brinkman Equation</vt:lpstr>
      <vt:lpstr>The beginning of example 8.7</vt:lpstr>
      <vt:lpstr>Ex 8.7</vt:lpstr>
      <vt:lpstr>Ex 8.7</vt:lpstr>
      <vt:lpstr>Ex 8.7</vt:lpstr>
      <vt:lpstr>Ex 8.7</vt:lpstr>
      <vt:lpstr>Ex 8.7</vt:lpstr>
      <vt:lpstr>Ex 8.7</vt:lpstr>
      <vt:lpstr>Ex 8.7</vt:lpstr>
      <vt:lpstr>Solving for Example 8.7 </vt:lpstr>
      <vt:lpstr>Consider using</vt:lpstr>
      <vt:lpstr>Laplace Transformation</vt:lpstr>
      <vt:lpstr>PowerPoint Presentation</vt:lpstr>
      <vt:lpstr>PowerPoint Presentation</vt:lpstr>
      <vt:lpstr>Undetermined Coefficients</vt:lpstr>
      <vt:lpstr>This is the end of example 8.7</vt:lpstr>
      <vt:lpstr>Squeeze Flow </vt:lpstr>
      <vt:lpstr>Squeeze Flow</vt:lpstr>
      <vt:lpstr>8.4 Solute Transport in Porous Media </vt:lpstr>
      <vt:lpstr>8.4.1 General Considerations</vt:lpstr>
      <vt:lpstr>8.4.1 General Considerations</vt:lpstr>
      <vt:lpstr>1) D_eff</vt:lpstr>
      <vt:lpstr>1) D_eff cont. </vt:lpstr>
      <vt:lpstr>2) Solute Velocity </vt:lpstr>
      <vt:lpstr>2) Solvent Velocity cont. </vt:lpstr>
      <vt:lpstr>3) Dispersion of Solutes </vt:lpstr>
      <vt:lpstr>4) Boundary Conditions  </vt:lpstr>
      <vt:lpstr>When all 4 are considered… </vt:lpstr>
      <vt:lpstr>Governing Equation cont.</vt:lpstr>
      <vt:lpstr>8.4.2 Effective Diffusion Coefficient in Hydrogels</vt:lpstr>
      <vt:lpstr>Hydrodynamic Interactions, F</vt:lpstr>
      <vt:lpstr>Hydrodynamic Interactions, F cont. </vt:lpstr>
      <vt:lpstr>1) Effective-Medium or Brinkman-Medium</vt:lpstr>
      <vt:lpstr>2) 3-D space with cylindrical fibers model</vt:lpstr>
      <vt:lpstr>2) 3-D space with cylindrical fibers model cont. </vt:lpstr>
      <vt:lpstr>Tortuosity Factor, S</vt:lpstr>
      <vt:lpstr>Effective Diffusion Coefficient: In Liquid-Filled Pore and Biological Tissue</vt:lpstr>
      <vt:lpstr>Effective Diffusion Coefficient in a Liquid-Filled Pore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Diffusion Coefficient in Biological Tissues</vt:lpstr>
      <vt:lpstr>Fluid Transport in Poroelastic Materials</vt:lpstr>
      <vt:lpstr>Biological Tissues:</vt:lpstr>
      <vt:lpstr>Poroelastic Response</vt:lpstr>
      <vt:lpstr>Understanding the linear function of Stress</vt:lpstr>
      <vt:lpstr>Understanding the linear Function of Stress</vt:lpstr>
      <vt:lpstr>LamÉ Constants</vt:lpstr>
      <vt:lpstr>Understanding the linear Function of Stress</vt:lpstr>
      <vt:lpstr>Understanding the linear Function of Stress</vt:lpstr>
      <vt:lpstr>Understanding the linear Function of Stress</vt:lpstr>
      <vt:lpstr>Deriving mass and Momentum equations</vt:lpstr>
      <vt:lpstr>Deriving mass and Momentum equations</vt:lpstr>
      <vt:lpstr>Biot Law</vt:lpstr>
      <vt:lpstr>Using BIOTS law to substitute…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Bishop, Corey J</dc:creator>
  <cp:lastModifiedBy>Bishop, Corey J</cp:lastModifiedBy>
  <cp:revision>21</cp:revision>
  <dcterms:created xsi:type="dcterms:W3CDTF">2018-10-01T21:00:10Z</dcterms:created>
  <dcterms:modified xsi:type="dcterms:W3CDTF">2018-10-02T16:55:52Z</dcterms:modified>
</cp:coreProperties>
</file>