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6" r:id="rId28"/>
    <p:sldId id="323" r:id="rId29"/>
    <p:sldId id="318" r:id="rId30"/>
    <p:sldId id="31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5F88-F657-402A-953B-0E6387F1B3B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7066F-4245-4FF8-9DCB-9A9B5A1CD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0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2F89-7A8B-4CD3-AE34-487A9822FF4F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A22-96D8-4D3A-AE1D-7BFBDBD6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2F89-7A8B-4CD3-AE34-487A9822FF4F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A22-96D8-4D3A-AE1D-7BFBDBD6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2F89-7A8B-4CD3-AE34-487A9822FF4F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A22-96D8-4D3A-AE1D-7BFBDBD6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1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2F89-7A8B-4CD3-AE34-487A9822FF4F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A22-96D8-4D3A-AE1D-7BFBDBD6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9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2F89-7A8B-4CD3-AE34-487A9822FF4F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A22-96D8-4D3A-AE1D-7BFBDBD6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4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2F89-7A8B-4CD3-AE34-487A9822FF4F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A22-96D8-4D3A-AE1D-7BFBDBD6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2F89-7A8B-4CD3-AE34-487A9822FF4F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A22-96D8-4D3A-AE1D-7BFBDBD6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1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2F89-7A8B-4CD3-AE34-487A9822FF4F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A22-96D8-4D3A-AE1D-7BFBDBD6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3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2F89-7A8B-4CD3-AE34-487A9822FF4F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A22-96D8-4D3A-AE1D-7BFBDBD6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6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2F89-7A8B-4CD3-AE34-487A9822FF4F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A22-96D8-4D3A-AE1D-7BFBDBD6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0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2F89-7A8B-4CD3-AE34-487A9822FF4F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A22-96D8-4D3A-AE1D-7BFBDBD6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1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82F89-7A8B-4CD3-AE34-487A9822FF4F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9A22-96D8-4D3A-AE1D-7BFBDBD6C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3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Problem 6.8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24050" r="3124"/>
          <a:stretch/>
        </p:blipFill>
        <p:spPr>
          <a:xfrm>
            <a:off x="7747367" y="457200"/>
            <a:ext cx="2900119" cy="316376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t="3009" r="29547"/>
          <a:stretch/>
        </p:blipFill>
        <p:spPr>
          <a:xfrm rot="16200000">
            <a:off x="2572850" y="-509587"/>
            <a:ext cx="1905000" cy="3990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0" y="9906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72600" y="19812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2819400"/>
            <a:ext cx="514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what about the concentration? It’s dilute…</a:t>
            </a:r>
          </a:p>
        </p:txBody>
      </p:sp>
    </p:spTree>
    <p:extLst>
      <p:ext uri="{BB962C8B-B14F-4D97-AF65-F5344CB8AC3E}">
        <p14:creationId xmlns:p14="http://schemas.microsoft.com/office/powerpoint/2010/main" val="36461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"/>
            <a:ext cx="5105400" cy="6807201"/>
          </a:xfrm>
          <a:prstGeom prst="rect">
            <a:avLst/>
          </a:prstGeom>
        </p:spPr>
      </p:pic>
      <p:pic>
        <p:nvPicPr>
          <p:cNvPr id="5" name="Picture 3" descr="AAEAHWR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84843"/>
            <a:ext cx="2406650" cy="224815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86400" y="5342606"/>
            <a:ext cx="1752600" cy="6810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808" y="104576"/>
            <a:ext cx="3056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from an earlier problem</a:t>
            </a:r>
          </a:p>
          <a:p>
            <a:r>
              <a:rPr lang="en-US" dirty="0"/>
              <a:t>t</a:t>
            </a:r>
            <a:r>
              <a:rPr lang="en-US" dirty="0" smtClean="0"/>
              <a:t>o remind you of the solution, </a:t>
            </a:r>
          </a:p>
          <a:p>
            <a:r>
              <a:rPr lang="en-US" dirty="0" smtClean="0"/>
              <a:t>as it is helpful for you for 6.9.</a:t>
            </a:r>
          </a:p>
        </p:txBody>
      </p:sp>
    </p:spTree>
    <p:extLst>
      <p:ext uri="{BB962C8B-B14F-4D97-AF65-F5344CB8AC3E}">
        <p14:creationId xmlns:p14="http://schemas.microsoft.com/office/powerpoint/2010/main" val="21787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39969"/>
            <a:ext cx="8229600" cy="1143000"/>
          </a:xfrm>
        </p:spPr>
        <p:txBody>
          <a:bodyPr/>
          <a:lstStyle/>
          <a:p>
            <a:r>
              <a:rPr lang="en-US" dirty="0" smtClean="0"/>
              <a:t>Problem 6.9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6666" r="20741"/>
          <a:stretch/>
        </p:blipFill>
        <p:spPr>
          <a:xfrm rot="16200000">
            <a:off x="2095500" y="-190500"/>
            <a:ext cx="1905000" cy="3200400"/>
          </a:xfrm>
          <a:prstGeom prst="rect">
            <a:avLst/>
          </a:prstGeom>
        </p:spPr>
      </p:pic>
      <p:pic>
        <p:nvPicPr>
          <p:cNvPr id="5" name="Picture 3" descr="AAEAHWR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9627" y="84740"/>
            <a:ext cx="2406650" cy="224815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2201" y="3124200"/>
            <a:ext cx="7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15401" y="1371600"/>
            <a:ext cx="7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4250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39969"/>
            <a:ext cx="8229600" cy="1143000"/>
          </a:xfrm>
        </p:spPr>
        <p:txBody>
          <a:bodyPr/>
          <a:lstStyle/>
          <a:p>
            <a:r>
              <a:rPr lang="en-US" dirty="0" smtClean="0"/>
              <a:t>Problem 6.9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6666" r="20741"/>
          <a:stretch/>
        </p:blipFill>
        <p:spPr>
          <a:xfrm rot="16200000">
            <a:off x="2095500" y="-190500"/>
            <a:ext cx="1905000" cy="3200400"/>
          </a:xfrm>
          <a:prstGeom prst="rect">
            <a:avLst/>
          </a:prstGeom>
        </p:spPr>
      </p:pic>
      <p:pic>
        <p:nvPicPr>
          <p:cNvPr id="5" name="Picture 3" descr="AAEAHWR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9627" y="84740"/>
            <a:ext cx="2406650" cy="224815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15401" y="1371600"/>
            <a:ext cx="7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27432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 of L?</a:t>
            </a:r>
          </a:p>
        </p:txBody>
      </p:sp>
    </p:spTree>
    <p:extLst>
      <p:ext uri="{BB962C8B-B14F-4D97-AF65-F5344CB8AC3E}">
        <p14:creationId xmlns:p14="http://schemas.microsoft.com/office/powerpoint/2010/main" val="29268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39969"/>
            <a:ext cx="8229600" cy="1143000"/>
          </a:xfrm>
        </p:spPr>
        <p:txBody>
          <a:bodyPr/>
          <a:lstStyle/>
          <a:p>
            <a:r>
              <a:rPr lang="en-US" dirty="0" smtClean="0"/>
              <a:t>Problem 6.9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6666" r="20741"/>
          <a:stretch/>
        </p:blipFill>
        <p:spPr>
          <a:xfrm rot="16200000">
            <a:off x="2095500" y="-190500"/>
            <a:ext cx="1905000" cy="3200400"/>
          </a:xfrm>
          <a:prstGeom prst="rect">
            <a:avLst/>
          </a:prstGeom>
        </p:spPr>
      </p:pic>
      <p:pic>
        <p:nvPicPr>
          <p:cNvPr id="5" name="Picture 3" descr="AAEAHWR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9627" y="84740"/>
            <a:ext cx="2406650" cy="224815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2201" y="3124200"/>
            <a:ext cx="7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534400" y="457200"/>
            <a:ext cx="1905000" cy="1371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15401" y="1371600"/>
            <a:ext cx="7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0" y="27432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 of L?</a:t>
            </a:r>
          </a:p>
        </p:txBody>
      </p:sp>
    </p:spTree>
    <p:extLst>
      <p:ext uri="{BB962C8B-B14F-4D97-AF65-F5344CB8AC3E}">
        <p14:creationId xmlns:p14="http://schemas.microsoft.com/office/powerpoint/2010/main" val="28818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39969"/>
            <a:ext cx="8229600" cy="1143000"/>
          </a:xfrm>
        </p:spPr>
        <p:txBody>
          <a:bodyPr/>
          <a:lstStyle/>
          <a:p>
            <a:r>
              <a:rPr lang="en-US" dirty="0" smtClean="0"/>
              <a:t>Problem 6.9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6666" r="20741"/>
          <a:stretch/>
        </p:blipFill>
        <p:spPr>
          <a:xfrm rot="16200000">
            <a:off x="2095500" y="-190500"/>
            <a:ext cx="1905000" cy="3200400"/>
          </a:xfrm>
          <a:prstGeom prst="rect">
            <a:avLst/>
          </a:prstGeom>
        </p:spPr>
      </p:pic>
      <p:pic>
        <p:nvPicPr>
          <p:cNvPr id="5" name="Picture 3" descr="AAEAHWR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9627" y="84740"/>
            <a:ext cx="2406650" cy="224815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2201" y="3124200"/>
            <a:ext cx="7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534400" y="457200"/>
            <a:ext cx="1905000" cy="1371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15401" y="1371600"/>
            <a:ext cx="7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0" y="2743200"/>
            <a:ext cx="1893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 of L?</a:t>
            </a:r>
          </a:p>
          <a:p>
            <a:r>
              <a:rPr lang="en-US" dirty="0" err="1"/>
              <a:t>Phi.s</a:t>
            </a:r>
            <a:r>
              <a:rPr lang="en-US" dirty="0"/>
              <a:t> and D.s must</a:t>
            </a:r>
          </a:p>
          <a:p>
            <a:r>
              <a:rPr lang="en-US" dirty="0"/>
              <a:t>Be equal…</a:t>
            </a:r>
          </a:p>
        </p:txBody>
      </p:sp>
    </p:spTree>
    <p:extLst>
      <p:ext uri="{BB962C8B-B14F-4D97-AF65-F5344CB8AC3E}">
        <p14:creationId xmlns:p14="http://schemas.microsoft.com/office/powerpoint/2010/main" val="3191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Problem 6.10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35" y="0"/>
            <a:ext cx="38290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Problem 6.10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s</a:t>
            </a:r>
            <a:r>
              <a:rPr lang="en-US" dirty="0" smtClean="0"/>
              <a:t>? Using r, it is how many</a:t>
            </a:r>
          </a:p>
          <a:p>
            <a:pPr marL="0" indent="0">
              <a:buNone/>
            </a:pPr>
            <a:r>
              <a:rPr lang="en-US" dirty="0" smtClean="0"/>
              <a:t>Dimensions?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35" y="0"/>
            <a:ext cx="38290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Problem 6.10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s</a:t>
            </a:r>
            <a:r>
              <a:rPr lang="en-US" dirty="0" smtClean="0"/>
              <a:t>? Using r, it is how many</a:t>
            </a:r>
          </a:p>
          <a:p>
            <a:pPr marL="0" indent="0">
              <a:buNone/>
            </a:pPr>
            <a:r>
              <a:rPr lang="en-US" dirty="0" smtClean="0"/>
              <a:t>Dimensions?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35" y="0"/>
            <a:ext cx="38290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Problem 6.10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s</a:t>
            </a:r>
            <a:r>
              <a:rPr lang="en-US" dirty="0" smtClean="0"/>
              <a:t>? Using r, it is how many</a:t>
            </a:r>
          </a:p>
          <a:p>
            <a:pPr marL="0" indent="0">
              <a:buNone/>
            </a:pPr>
            <a:r>
              <a:rPr lang="en-US" dirty="0" smtClean="0"/>
              <a:t>Dimensions?</a:t>
            </a:r>
          </a:p>
          <a:p>
            <a:pPr marL="0" indent="0">
              <a:buNone/>
            </a:pPr>
            <a:r>
              <a:rPr lang="en-US" dirty="0" smtClean="0"/>
              <a:t>1-D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35" y="0"/>
            <a:ext cx="38290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Problem 6.10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s</a:t>
            </a:r>
            <a:r>
              <a:rPr lang="en-US" dirty="0" smtClean="0"/>
              <a:t>? Using r, it is how many</a:t>
            </a:r>
          </a:p>
          <a:p>
            <a:pPr marL="0" indent="0">
              <a:buNone/>
            </a:pPr>
            <a:r>
              <a:rPr lang="en-US" dirty="0" smtClean="0"/>
              <a:t>Dimensions?</a:t>
            </a:r>
          </a:p>
          <a:p>
            <a:pPr marL="0" indent="0">
              <a:buNone/>
            </a:pPr>
            <a:r>
              <a:rPr lang="en-US" dirty="0" smtClean="0"/>
              <a:t>1-D</a:t>
            </a:r>
          </a:p>
          <a:p>
            <a:pPr marL="0" indent="0">
              <a:buNone/>
            </a:pPr>
            <a:r>
              <a:rPr lang="en-US" dirty="0" smtClean="0"/>
              <a:t>What’s the equation: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35" y="0"/>
            <a:ext cx="38290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Problem 6.8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24050" r="3124"/>
          <a:stretch/>
        </p:blipFill>
        <p:spPr>
          <a:xfrm>
            <a:off x="7747367" y="457200"/>
            <a:ext cx="2900119" cy="316376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t="3009" r="29547"/>
          <a:stretch/>
        </p:blipFill>
        <p:spPr>
          <a:xfrm rot="16200000">
            <a:off x="2572850" y="-509587"/>
            <a:ext cx="1905000" cy="3990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0" y="9906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72600" y="19812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1" y="2819400"/>
            <a:ext cx="509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 conservation relations for each phase?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3000" y="9906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and C</a:t>
            </a:r>
            <a:r>
              <a:rPr lang="en-US" baseline="-250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19812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 </a:t>
            </a:r>
            <a:r>
              <a:rPr lang="en-US" dirty="0"/>
              <a:t>and C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15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Problem 6.10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s</a:t>
            </a:r>
            <a:r>
              <a:rPr lang="en-US" dirty="0" smtClean="0"/>
              <a:t>? Using r, it is how many</a:t>
            </a:r>
          </a:p>
          <a:p>
            <a:pPr marL="0" indent="0">
              <a:buNone/>
            </a:pPr>
            <a:r>
              <a:rPr lang="en-US" dirty="0" smtClean="0"/>
              <a:t>Dimensions?</a:t>
            </a:r>
          </a:p>
          <a:p>
            <a:pPr marL="0" indent="0">
              <a:buNone/>
            </a:pPr>
            <a:r>
              <a:rPr lang="en-US" dirty="0" smtClean="0"/>
              <a:t>1-D</a:t>
            </a:r>
          </a:p>
          <a:p>
            <a:pPr marL="0" indent="0">
              <a:buNone/>
            </a:pPr>
            <a:r>
              <a:rPr lang="en-US" dirty="0" smtClean="0"/>
              <a:t>What’s the equation: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35" y="0"/>
            <a:ext cx="3829050" cy="5105400"/>
          </a:xfrm>
          <a:prstGeom prst="rect">
            <a:avLst/>
          </a:prstGeom>
        </p:spPr>
      </p:pic>
      <p:pic>
        <p:nvPicPr>
          <p:cNvPr id="5" name="Picture 4" descr="example 6.6 v1.jpg"/>
          <p:cNvPicPr>
            <a:picLocks noChangeAspect="1"/>
          </p:cNvPicPr>
          <p:nvPr/>
        </p:nvPicPr>
        <p:blipFill>
          <a:blip r:embed="rId3" cstate="print"/>
          <a:srcRect l="11481" t="31111" b="15556"/>
          <a:stretch>
            <a:fillRect/>
          </a:stretch>
        </p:blipFill>
        <p:spPr>
          <a:xfrm>
            <a:off x="5897730" y="4587438"/>
            <a:ext cx="2636670" cy="2118162"/>
          </a:xfrm>
          <a:prstGeom prst="rect">
            <a:avLst/>
          </a:prstGeom>
        </p:spPr>
      </p:pic>
      <p:pic>
        <p:nvPicPr>
          <p:cNvPr id="6" name="Picture 5" descr="AAEAHWV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8269" y="4724400"/>
            <a:ext cx="2399278" cy="174543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95601" y="4495801"/>
            <a:ext cx="3053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Remember?</a:t>
            </a:r>
          </a:p>
          <a:p>
            <a:r>
              <a:rPr lang="en-US" dirty="0"/>
              <a:t>How is this situation different?</a:t>
            </a:r>
          </a:p>
        </p:txBody>
      </p:sp>
    </p:spTree>
    <p:extLst>
      <p:ext uri="{BB962C8B-B14F-4D97-AF65-F5344CB8AC3E}">
        <p14:creationId xmlns:p14="http://schemas.microsoft.com/office/powerpoint/2010/main" val="12693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Problem 6.10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s</a:t>
            </a:r>
            <a:r>
              <a:rPr lang="en-US" dirty="0" smtClean="0"/>
              <a:t>? Using r, it is how many</a:t>
            </a:r>
          </a:p>
          <a:p>
            <a:pPr marL="0" indent="0">
              <a:buNone/>
            </a:pPr>
            <a:r>
              <a:rPr lang="en-US" dirty="0" smtClean="0"/>
              <a:t>Dimensions?</a:t>
            </a:r>
          </a:p>
          <a:p>
            <a:pPr marL="0" indent="0">
              <a:buNone/>
            </a:pPr>
            <a:r>
              <a:rPr lang="en-US" dirty="0" smtClean="0"/>
              <a:t>1-D</a:t>
            </a:r>
          </a:p>
          <a:p>
            <a:pPr marL="0" indent="0">
              <a:buNone/>
            </a:pPr>
            <a:r>
              <a:rPr lang="en-US" dirty="0" smtClean="0"/>
              <a:t>What’s the equation: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35" y="0"/>
            <a:ext cx="3829050" cy="5105400"/>
          </a:xfrm>
          <a:prstGeom prst="rect">
            <a:avLst/>
          </a:prstGeom>
        </p:spPr>
      </p:pic>
      <p:pic>
        <p:nvPicPr>
          <p:cNvPr id="5" name="Picture 4" descr="example 6.6 v1.jpg"/>
          <p:cNvPicPr>
            <a:picLocks noChangeAspect="1"/>
          </p:cNvPicPr>
          <p:nvPr/>
        </p:nvPicPr>
        <p:blipFill>
          <a:blip r:embed="rId3" cstate="print"/>
          <a:srcRect l="11481" t="31111" b="15556"/>
          <a:stretch>
            <a:fillRect/>
          </a:stretch>
        </p:blipFill>
        <p:spPr>
          <a:xfrm>
            <a:off x="5897730" y="4587438"/>
            <a:ext cx="2636670" cy="2118162"/>
          </a:xfrm>
          <a:prstGeom prst="rect">
            <a:avLst/>
          </a:prstGeom>
        </p:spPr>
      </p:pic>
      <p:pic>
        <p:nvPicPr>
          <p:cNvPr id="6" name="Picture 5" descr="AAEAHWV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8269" y="4724400"/>
            <a:ext cx="2399278" cy="174543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95601" y="4495800"/>
            <a:ext cx="3053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Remember?</a:t>
            </a:r>
          </a:p>
          <a:p>
            <a:r>
              <a:rPr lang="en-US" dirty="0"/>
              <a:t>How is this situation different?</a:t>
            </a:r>
          </a:p>
          <a:p>
            <a:r>
              <a:rPr lang="en-US" dirty="0"/>
              <a:t>What do we need to modify</a:t>
            </a:r>
          </a:p>
        </p:txBody>
      </p:sp>
    </p:spTree>
    <p:extLst>
      <p:ext uri="{BB962C8B-B14F-4D97-AF65-F5344CB8AC3E}">
        <p14:creationId xmlns:p14="http://schemas.microsoft.com/office/powerpoint/2010/main" val="10098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xample 6.6 v1.jpg"/>
          <p:cNvPicPr>
            <a:picLocks noChangeAspect="1"/>
          </p:cNvPicPr>
          <p:nvPr/>
        </p:nvPicPr>
        <p:blipFill>
          <a:blip r:embed="rId2" cstate="print"/>
          <a:srcRect l="11481" t="31111" b="15556"/>
          <a:stretch>
            <a:fillRect/>
          </a:stretch>
        </p:blipFill>
        <p:spPr>
          <a:xfrm>
            <a:off x="1524000" y="0"/>
            <a:ext cx="4742656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9" t="58209" r="4439"/>
          <a:stretch/>
        </p:blipFill>
        <p:spPr>
          <a:xfrm>
            <a:off x="8001000" y="14654"/>
            <a:ext cx="266700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8"/>
          <a:stretch/>
        </p:blipFill>
        <p:spPr>
          <a:xfrm>
            <a:off x="98367" y="-118138"/>
            <a:ext cx="5334000" cy="539672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07" y="-323935"/>
            <a:ext cx="5430093" cy="72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90106"/>
            <a:ext cx="8229600" cy="1143000"/>
          </a:xfrm>
        </p:spPr>
        <p:txBody>
          <a:bodyPr/>
          <a:lstStyle/>
          <a:p>
            <a:r>
              <a:rPr lang="en-US" dirty="0" smtClean="0"/>
              <a:t>Problem 6.11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Moles of solute leaving side 1 per unit time = moles of solute transported across membrane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22388" r="6429" b="59702"/>
          <a:stretch/>
        </p:blipFill>
        <p:spPr>
          <a:xfrm>
            <a:off x="1676401" y="92076"/>
            <a:ext cx="3200401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1" y="2133601"/>
            <a:ext cx="4390125" cy="762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947981"/>
            <a:ext cx="4886400" cy="91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7747" y="2302703"/>
            <a:ext cx="1570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Diff. statement</a:t>
            </a:r>
          </a:p>
          <a:p>
            <a:r>
              <a:rPr lang="en-US" dirty="0"/>
              <a:t>6.8.102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7747" y="3249528"/>
            <a:ext cx="1570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Diff. statement</a:t>
            </a:r>
          </a:p>
          <a:p>
            <a:r>
              <a:rPr lang="en-US" dirty="0"/>
              <a:t>6.8.103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4191000"/>
            <a:ext cx="306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  <a:r>
              <a:rPr lang="en-US" dirty="0" err="1"/>
              <a:t>Vm</a:t>
            </a:r>
            <a:r>
              <a:rPr lang="en-US" dirty="0"/>
              <a:t>&lt;&lt;V2 and </a:t>
            </a:r>
            <a:r>
              <a:rPr lang="en-US" dirty="0" err="1"/>
              <a:t>Vm</a:t>
            </a:r>
            <a:r>
              <a:rPr lang="en-US" dirty="0"/>
              <a:t>&lt;&lt;V1 then…</a:t>
            </a:r>
          </a:p>
        </p:txBody>
      </p:sp>
    </p:spTree>
    <p:extLst>
      <p:ext uri="{BB962C8B-B14F-4D97-AF65-F5344CB8AC3E}">
        <p14:creationId xmlns:p14="http://schemas.microsoft.com/office/powerpoint/2010/main" val="9282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50" y="722344"/>
            <a:ext cx="8229600" cy="1143000"/>
          </a:xfrm>
        </p:spPr>
        <p:txBody>
          <a:bodyPr/>
          <a:lstStyle/>
          <a:p>
            <a:r>
              <a:rPr lang="en-US" dirty="0" smtClean="0"/>
              <a:t>Problem 6.11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Moles of solute leaving side 1 per unit time = moles of solute transported across membrane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22388" r="6429" b="59702"/>
          <a:stretch/>
        </p:blipFill>
        <p:spPr>
          <a:xfrm>
            <a:off x="1676401" y="92076"/>
            <a:ext cx="3200401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1" y="2133601"/>
            <a:ext cx="4390125" cy="762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947981"/>
            <a:ext cx="4886400" cy="91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7747" y="2302703"/>
            <a:ext cx="1570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Diff. statement</a:t>
            </a:r>
          </a:p>
          <a:p>
            <a:r>
              <a:rPr lang="en-US" dirty="0"/>
              <a:t>6.8.102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7747" y="3249528"/>
            <a:ext cx="1570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Diff. statement</a:t>
            </a:r>
          </a:p>
          <a:p>
            <a:r>
              <a:rPr lang="en-US" dirty="0"/>
              <a:t>6.8.103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4191000"/>
            <a:ext cx="306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  <a:r>
              <a:rPr lang="en-US" dirty="0" err="1"/>
              <a:t>Vm</a:t>
            </a:r>
            <a:r>
              <a:rPr lang="en-US" dirty="0"/>
              <a:t>&lt;&lt;V2 and </a:t>
            </a:r>
            <a:r>
              <a:rPr lang="en-US" dirty="0" err="1"/>
              <a:t>Vm</a:t>
            </a:r>
            <a:r>
              <a:rPr lang="en-US" dirty="0"/>
              <a:t>&lt;&lt;V1 then…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8050" y="4552762"/>
            <a:ext cx="2595900" cy="80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95925" y="5406196"/>
            <a:ext cx="4657350" cy="333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95382" y="6048859"/>
                <a:ext cx="7742183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382" y="6048859"/>
                <a:ext cx="7742183" cy="65806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6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C2 into 6.8.102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1125" y="1394193"/>
            <a:ext cx="6489751" cy="1010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743200"/>
            <a:ext cx="8587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 this for C1: hint: there are exponentials in the solution…</a:t>
            </a:r>
          </a:p>
          <a:p>
            <a:r>
              <a:rPr lang="en-US" dirty="0"/>
              <a:t>Hint 2: Use integration factor: know how to convert a first order differential equation and </a:t>
            </a:r>
          </a:p>
          <a:p>
            <a:r>
              <a:rPr lang="en-US" dirty="0"/>
              <a:t>Solve using the integration factor method…covering on 2.6.17</a:t>
            </a:r>
          </a:p>
        </p:txBody>
      </p:sp>
    </p:spTree>
    <p:extLst>
      <p:ext uri="{BB962C8B-B14F-4D97-AF65-F5344CB8AC3E}">
        <p14:creationId xmlns:p14="http://schemas.microsoft.com/office/powerpoint/2010/main" val="418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8" y="-192016"/>
            <a:ext cx="5287511" cy="7050015"/>
          </a:xfrm>
        </p:spPr>
      </p:pic>
    </p:spTree>
    <p:extLst>
      <p:ext uri="{BB962C8B-B14F-4D97-AF65-F5344CB8AC3E}">
        <p14:creationId xmlns:p14="http://schemas.microsoft.com/office/powerpoint/2010/main" val="26678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3356" y="1043355"/>
            <a:ext cx="8346833" cy="62601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2872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2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8"/>
          <a:stretch/>
        </p:blipFill>
        <p:spPr>
          <a:xfrm>
            <a:off x="3138413" y="2944247"/>
            <a:ext cx="4517608" cy="374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15318"/>
          <a:stretch/>
        </p:blipFill>
        <p:spPr>
          <a:xfrm>
            <a:off x="7456516" y="57542"/>
            <a:ext cx="3732415" cy="663586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44155" y="230188"/>
                <a:ext cx="3247492" cy="1287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func>
                          <m:func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4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1" i="1" smtClean="0"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sz="4000" b="1" i="1" smtClean="0"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sz="4000" b="1" dirty="0" smtClean="0"/>
                  <a:t>  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155" y="230188"/>
                <a:ext cx="3247492" cy="12877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5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Problem 6.8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24050" r="3124"/>
          <a:stretch/>
        </p:blipFill>
        <p:spPr>
          <a:xfrm>
            <a:off x="7747367" y="457200"/>
            <a:ext cx="2900119" cy="316376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t="3009" r="29547"/>
          <a:stretch/>
        </p:blipFill>
        <p:spPr>
          <a:xfrm rot="16200000">
            <a:off x="2572850" y="-509587"/>
            <a:ext cx="1905000" cy="3990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0" y="9906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72600" y="19812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1" y="2819400"/>
            <a:ext cx="509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 conservation relations for each phase?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3643" y="3188733"/>
            <a:ext cx="3359400" cy="9819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3000" y="9906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and C</a:t>
            </a:r>
            <a:r>
              <a:rPr lang="en-US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72600" y="19812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 </a:t>
            </a:r>
            <a:r>
              <a:rPr lang="en-US" dirty="0"/>
              <a:t>and C</a:t>
            </a:r>
            <a:r>
              <a:rPr lang="en-US" baseline="-250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4170665"/>
            <a:ext cx="323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this mean physically?</a:t>
            </a:r>
          </a:p>
        </p:txBody>
      </p:sp>
    </p:spTree>
    <p:extLst>
      <p:ext uri="{BB962C8B-B14F-4D97-AF65-F5344CB8AC3E}">
        <p14:creationId xmlns:p14="http://schemas.microsoft.com/office/powerpoint/2010/main" val="12333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a ligand and receptor be more likely to dissociate if the complex were free floating in solution versus on the surface of the cell?</a:t>
            </a:r>
          </a:p>
          <a:p>
            <a:r>
              <a:rPr lang="en-US" dirty="0" smtClean="0"/>
              <a:t>What does entropy (of what?) have to do with 2 spherical entities in water (i.e., 2 air bubbles or 2 hydrophobic nanoparticles) combining to be one? Why are two bubbles coming together favorable in certain cases?</a:t>
            </a:r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44155" y="230188"/>
                <a:ext cx="3247492" cy="1287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func>
                          <m:func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4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1" i="1" smtClean="0"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sz="4000" b="1" i="1" smtClean="0"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sz="4000" b="1" dirty="0" smtClean="0"/>
                  <a:t>  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155" y="230188"/>
                <a:ext cx="3247492" cy="1287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8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Problem 6.8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24050" r="3124"/>
          <a:stretch/>
        </p:blipFill>
        <p:spPr>
          <a:xfrm>
            <a:off x="7747367" y="457200"/>
            <a:ext cx="2900119" cy="316376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t="3009" r="29547"/>
          <a:stretch/>
        </p:blipFill>
        <p:spPr>
          <a:xfrm rot="16200000">
            <a:off x="2572850" y="-509587"/>
            <a:ext cx="1905000" cy="3990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0" y="9906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72600" y="19812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1" y="2819400"/>
            <a:ext cx="509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 conservation relations for each phase?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3643" y="3188733"/>
            <a:ext cx="3359400" cy="9819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3000" y="9906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and C</a:t>
            </a:r>
            <a:r>
              <a:rPr lang="en-US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72600" y="19812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 </a:t>
            </a:r>
            <a:r>
              <a:rPr lang="en-US" dirty="0"/>
              <a:t>and C</a:t>
            </a:r>
            <a:r>
              <a:rPr lang="en-US" baseline="-250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4170666"/>
            <a:ext cx="6844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this mean physically? </a:t>
            </a:r>
          </a:p>
          <a:p>
            <a:r>
              <a:rPr lang="en-US" dirty="0"/>
              <a:t>	C(x) changes linearly with x or C(x) = 0… when would C(x)=0? </a:t>
            </a:r>
          </a:p>
        </p:txBody>
      </p:sp>
    </p:spTree>
    <p:extLst>
      <p:ext uri="{BB962C8B-B14F-4D97-AF65-F5344CB8AC3E}">
        <p14:creationId xmlns:p14="http://schemas.microsoft.com/office/powerpoint/2010/main" val="17135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Problem 6.8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24050" r="3124"/>
          <a:stretch/>
        </p:blipFill>
        <p:spPr>
          <a:xfrm>
            <a:off x="7747367" y="457200"/>
            <a:ext cx="2900119" cy="316376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t="3009" r="29547"/>
          <a:stretch/>
        </p:blipFill>
        <p:spPr>
          <a:xfrm rot="16200000">
            <a:off x="2572850" y="-509587"/>
            <a:ext cx="1905000" cy="3990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0" y="9906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72600" y="19812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1" y="2819400"/>
            <a:ext cx="509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 conservation relations for each phase?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3643" y="3188733"/>
            <a:ext cx="3359400" cy="9819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3000" y="9906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and C</a:t>
            </a:r>
            <a:r>
              <a:rPr lang="en-US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72600" y="19812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 </a:t>
            </a:r>
            <a:r>
              <a:rPr lang="en-US" dirty="0"/>
              <a:t>and C</a:t>
            </a:r>
            <a:r>
              <a:rPr lang="en-US" baseline="-250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1" y="4170665"/>
            <a:ext cx="8967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this mean physically? </a:t>
            </a:r>
          </a:p>
          <a:p>
            <a:r>
              <a:rPr lang="en-US" dirty="0"/>
              <a:t>	C(x) changes linearly with x or C(x) = 0… when would C(x)=0… for long time t (&gt;5tau)</a:t>
            </a:r>
          </a:p>
          <a:p>
            <a:r>
              <a:rPr lang="en-US" dirty="0"/>
              <a:t>	So what does this mean for our solutions of this problem in terms of C(x)?</a:t>
            </a:r>
          </a:p>
        </p:txBody>
      </p:sp>
    </p:spTree>
    <p:extLst>
      <p:ext uri="{BB962C8B-B14F-4D97-AF65-F5344CB8AC3E}">
        <p14:creationId xmlns:p14="http://schemas.microsoft.com/office/powerpoint/2010/main" val="4875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Problem 6.8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24050" r="3124"/>
          <a:stretch/>
        </p:blipFill>
        <p:spPr>
          <a:xfrm>
            <a:off x="7747367" y="457200"/>
            <a:ext cx="2900119" cy="316376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t="3009" r="29547"/>
          <a:stretch/>
        </p:blipFill>
        <p:spPr>
          <a:xfrm rot="16200000">
            <a:off x="2572850" y="-509587"/>
            <a:ext cx="1905000" cy="3990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0" y="9906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72600" y="19812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1" y="2819400"/>
            <a:ext cx="509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 conservation relations for each phase?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3643" y="3188733"/>
            <a:ext cx="3359400" cy="9819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3000" y="9906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and C</a:t>
            </a:r>
            <a:r>
              <a:rPr lang="en-US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72600" y="19812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 </a:t>
            </a:r>
            <a:r>
              <a:rPr lang="en-US" dirty="0"/>
              <a:t>and C</a:t>
            </a:r>
            <a:r>
              <a:rPr lang="en-US" baseline="-250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1" y="4170666"/>
            <a:ext cx="896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this mean physically? </a:t>
            </a:r>
          </a:p>
          <a:p>
            <a:r>
              <a:rPr lang="en-US" dirty="0"/>
              <a:t>	C(x) changes linearly with x or C(x) = 0… when would C(x)=0… for long time t (&gt;5tau)</a:t>
            </a:r>
          </a:p>
          <a:p>
            <a:r>
              <a:rPr lang="en-US" dirty="0"/>
              <a:t>	So what does this mean for our solutions of this problem in terms of C(x)?</a:t>
            </a:r>
          </a:p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=A</a:t>
            </a:r>
            <a:r>
              <a:rPr lang="en-US" baseline="-25000" dirty="0"/>
              <a:t>1</a:t>
            </a:r>
            <a:r>
              <a:rPr lang="en-US" dirty="0"/>
              <a:t>x+B</a:t>
            </a:r>
            <a:r>
              <a:rPr lang="en-US" baseline="-25000" dirty="0"/>
              <a:t>1</a:t>
            </a:r>
            <a:r>
              <a:rPr lang="en-US" dirty="0"/>
              <a:t> and C</a:t>
            </a:r>
            <a:r>
              <a:rPr lang="en-US" baseline="-25000" dirty="0"/>
              <a:t>2</a:t>
            </a:r>
            <a:r>
              <a:rPr lang="en-US" dirty="0"/>
              <a:t>=A</a:t>
            </a:r>
            <a:r>
              <a:rPr lang="en-US" baseline="-25000" dirty="0"/>
              <a:t>2</a:t>
            </a:r>
            <a:r>
              <a:rPr lang="en-US" dirty="0"/>
              <a:t>x+B</a:t>
            </a:r>
            <a:r>
              <a:rPr lang="en-US" baseline="-25000" dirty="0"/>
              <a:t>2 </a:t>
            </a:r>
            <a:r>
              <a:rPr lang="en-US" dirty="0"/>
              <a:t>but let’s actually show this mathematically…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1112" b="17777"/>
          <a:stretch/>
        </p:blipFill>
        <p:spPr>
          <a:xfrm>
            <a:off x="8745415" y="5061140"/>
            <a:ext cx="1845238" cy="17968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1201" y="5791200"/>
            <a:ext cx="125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2889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Problem 6.8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24050" r="3124"/>
          <a:stretch/>
        </p:blipFill>
        <p:spPr>
          <a:xfrm>
            <a:off x="7747367" y="457200"/>
            <a:ext cx="2900119" cy="316376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t="3009" r="29547"/>
          <a:stretch/>
        </p:blipFill>
        <p:spPr>
          <a:xfrm rot="16200000">
            <a:off x="2572850" y="-509587"/>
            <a:ext cx="1905000" cy="3990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0" y="9906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72600" y="19812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1" y="2819400"/>
            <a:ext cx="509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 conservation relations for each phase?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3643" y="3188733"/>
            <a:ext cx="3359400" cy="9819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3000" y="9906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and C</a:t>
            </a:r>
            <a:r>
              <a:rPr lang="en-US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72600" y="19812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 </a:t>
            </a:r>
            <a:r>
              <a:rPr lang="en-US" dirty="0"/>
              <a:t>and C</a:t>
            </a:r>
            <a:r>
              <a:rPr lang="en-US" baseline="-250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1" y="4170666"/>
            <a:ext cx="896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this mean physically? </a:t>
            </a:r>
          </a:p>
          <a:p>
            <a:r>
              <a:rPr lang="en-US" dirty="0"/>
              <a:t>	C(x) changes linearly with x or C(x) = 0… when would C(x)=0… for long time t (&gt;5tau)</a:t>
            </a:r>
          </a:p>
          <a:p>
            <a:r>
              <a:rPr lang="en-US" dirty="0"/>
              <a:t>	So what does this mean for our solutions of this problem in terms of C(x)?</a:t>
            </a:r>
          </a:p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=A</a:t>
            </a:r>
            <a:r>
              <a:rPr lang="en-US" baseline="-25000" dirty="0"/>
              <a:t>1</a:t>
            </a:r>
            <a:r>
              <a:rPr lang="en-US" dirty="0"/>
              <a:t>x+B</a:t>
            </a:r>
            <a:r>
              <a:rPr lang="en-US" baseline="-25000" dirty="0"/>
              <a:t>1</a:t>
            </a:r>
            <a:r>
              <a:rPr lang="en-US" dirty="0"/>
              <a:t> and C</a:t>
            </a:r>
            <a:r>
              <a:rPr lang="en-US" baseline="-25000" dirty="0"/>
              <a:t>2</a:t>
            </a:r>
            <a:r>
              <a:rPr lang="en-US" dirty="0"/>
              <a:t>=A</a:t>
            </a:r>
            <a:r>
              <a:rPr lang="en-US" baseline="-25000" dirty="0"/>
              <a:t>2</a:t>
            </a:r>
            <a:r>
              <a:rPr lang="en-US" dirty="0"/>
              <a:t>x+B</a:t>
            </a:r>
            <a:r>
              <a:rPr lang="en-US" baseline="-25000" dirty="0"/>
              <a:t>2 </a:t>
            </a:r>
            <a:r>
              <a:rPr lang="en-US" dirty="0"/>
              <a:t>but let’s actually show this mathematically…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1112" b="17777"/>
          <a:stretch/>
        </p:blipFill>
        <p:spPr>
          <a:xfrm>
            <a:off x="8745415" y="5061140"/>
            <a:ext cx="1845238" cy="17968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1200" y="5791200"/>
            <a:ext cx="234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 Apply B.C.s</a:t>
            </a:r>
          </a:p>
        </p:txBody>
      </p:sp>
    </p:spTree>
    <p:extLst>
      <p:ext uri="{BB962C8B-B14F-4D97-AF65-F5344CB8AC3E}">
        <p14:creationId xmlns:p14="http://schemas.microsoft.com/office/powerpoint/2010/main" val="30103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33400"/>
            <a:ext cx="4876800" cy="65024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2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Problem 6.8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63001" y="5791200"/>
            <a:ext cx="1658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</a:t>
            </a:r>
          </a:p>
          <a:p>
            <a:r>
              <a:rPr lang="en-US" dirty="0"/>
              <a:t>Conductance of</a:t>
            </a:r>
          </a:p>
          <a:p>
            <a:r>
              <a:rPr lang="en-US"/>
              <a:t>Each phase?</a:t>
            </a:r>
          </a:p>
        </p:txBody>
      </p:sp>
    </p:spTree>
    <p:extLst>
      <p:ext uri="{BB962C8B-B14F-4D97-AF65-F5344CB8AC3E}">
        <p14:creationId xmlns:p14="http://schemas.microsoft.com/office/powerpoint/2010/main" val="27361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39969"/>
            <a:ext cx="8229600" cy="1143000"/>
          </a:xfrm>
        </p:spPr>
        <p:txBody>
          <a:bodyPr/>
          <a:lstStyle/>
          <a:p>
            <a:r>
              <a:rPr lang="en-US" dirty="0" smtClean="0"/>
              <a:t>Problem 6.9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6666" r="20741"/>
          <a:stretch/>
        </p:blipFill>
        <p:spPr>
          <a:xfrm rot="16200000">
            <a:off x="2095500" y="-190500"/>
            <a:ext cx="1905000" cy="3200400"/>
          </a:xfrm>
          <a:prstGeom prst="rect">
            <a:avLst/>
          </a:prstGeom>
        </p:spPr>
      </p:pic>
      <p:pic>
        <p:nvPicPr>
          <p:cNvPr id="5" name="Picture 3" descr="AAEAHWR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9627" y="84740"/>
            <a:ext cx="2406650" cy="224815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2201" y="3124200"/>
            <a:ext cx="7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8884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571</Words>
  <Application>Microsoft Office PowerPoint</Application>
  <PresentationFormat>Widescreen</PresentationFormat>
  <Paragraphs>142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Problem 6.8</vt:lpstr>
      <vt:lpstr>Problem 6.8</vt:lpstr>
      <vt:lpstr>Problem 6.8</vt:lpstr>
      <vt:lpstr>Problem 6.8</vt:lpstr>
      <vt:lpstr>Problem 6.8</vt:lpstr>
      <vt:lpstr>Problem 6.8</vt:lpstr>
      <vt:lpstr>Problem 6.8</vt:lpstr>
      <vt:lpstr>PowerPoint Presentation</vt:lpstr>
      <vt:lpstr>Problem 6.9</vt:lpstr>
      <vt:lpstr>PowerPoint Presentation</vt:lpstr>
      <vt:lpstr>Problem 6.9</vt:lpstr>
      <vt:lpstr>Problem 6.9</vt:lpstr>
      <vt:lpstr>Problem 6.9</vt:lpstr>
      <vt:lpstr>Problem 6.9</vt:lpstr>
      <vt:lpstr>Problem 6.10</vt:lpstr>
      <vt:lpstr>Problem 6.10</vt:lpstr>
      <vt:lpstr>Problem 6.10</vt:lpstr>
      <vt:lpstr>Problem 6.10</vt:lpstr>
      <vt:lpstr>Problem 6.10</vt:lpstr>
      <vt:lpstr>Problem 6.10</vt:lpstr>
      <vt:lpstr>Problem 6.10</vt:lpstr>
      <vt:lpstr>PowerPoint Presentation</vt:lpstr>
      <vt:lpstr>PowerPoint Presentation</vt:lpstr>
      <vt:lpstr>Problem 6.11</vt:lpstr>
      <vt:lpstr>Problem 6.11</vt:lpstr>
      <vt:lpstr>Put C2 into 6.8.102</vt:lpstr>
      <vt:lpstr>PowerPoint Presentation</vt:lpstr>
      <vt:lpstr>PowerPoint Presentation</vt:lpstr>
      <vt:lpstr>PowerPoint Presentation</vt:lpstr>
      <vt:lpstr>PowerPoint Presentation</vt:lpstr>
    </vt:vector>
  </TitlesOfParts>
  <Company>Dwight Look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Corey J. Bishop Assistant Professor of Biomedical Engineering Principal Investigator of the Pharmacoengineering Laboratory: pharmacoengineering.com Dwight Look College of Engineering Texas A&amp;M University Emerging Technologies Building Room 5016 College Station, TX 77843 cbishop@tamu.edu</dc:title>
  <dc:creator>Bishop, Corey J</dc:creator>
  <cp:lastModifiedBy>Bishop, Corey J</cp:lastModifiedBy>
  <cp:revision>10</cp:revision>
  <dcterms:created xsi:type="dcterms:W3CDTF">2018-09-10T16:44:45Z</dcterms:created>
  <dcterms:modified xsi:type="dcterms:W3CDTF">2018-09-27T20:14:59Z</dcterms:modified>
</cp:coreProperties>
</file>