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2" r:id="rId17"/>
    <p:sldId id="273" r:id="rId18"/>
    <p:sldId id="274" r:id="rId19"/>
    <p:sldId id="275" r:id="rId20"/>
    <p:sldId id="276" r:id="rId21"/>
    <p:sldId id="277" r:id="rId22"/>
    <p:sldId id="320" r:id="rId23"/>
    <p:sldId id="321" r:id="rId24"/>
    <p:sldId id="278" r:id="rId25"/>
    <p:sldId id="322" r:id="rId26"/>
    <p:sldId id="284" r:id="rId27"/>
    <p:sldId id="285" r:id="rId28"/>
    <p:sldId id="286" r:id="rId29"/>
    <p:sldId id="287" r:id="rId30"/>
    <p:sldId id="288"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9" d="100"/>
          <a:sy n="109" d="100"/>
        </p:scale>
        <p:origin x="636" y="12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EB85F88-F657-402A-953B-0E6387F1B3B9}" type="datetimeFigureOut">
              <a:rPr lang="en-US" smtClean="0"/>
              <a:t>9/27/2018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D7066F-4245-4FF8-9DCB-9A9B5A1CD5B3}" type="slidenum">
              <a:rPr lang="en-US" smtClean="0"/>
              <a:t>‹#›</a:t>
            </a:fld>
            <a:endParaRPr lang="en-US"/>
          </a:p>
        </p:txBody>
      </p:sp>
    </p:spTree>
    <p:extLst>
      <p:ext uri="{BB962C8B-B14F-4D97-AF65-F5344CB8AC3E}">
        <p14:creationId xmlns:p14="http://schemas.microsoft.com/office/powerpoint/2010/main" val="3770706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hdr" sz="quarter"/>
          </p:nvPr>
        </p:nvSpPr>
        <p:spPr>
          <a:noFill/>
        </p:spPr>
        <p:txBody>
          <a:bodyPr/>
          <a:lstStyle/>
          <a:p>
            <a:r>
              <a:rPr lang="en-US" smtClean="0">
                <a:latin typeface="Times New Roman" pitchFamily="18" charset="0"/>
              </a:rPr>
              <a:t>BMOLE 425-625 Biomolecular Engineering</a:t>
            </a:r>
            <a:br>
              <a:rPr lang="en-US" smtClean="0">
                <a:latin typeface="Times New Roman" pitchFamily="18" charset="0"/>
              </a:rPr>
            </a:br>
            <a:r>
              <a:rPr lang="en-US" i="1" smtClean="0">
                <a:latin typeface="Times New Roman" pitchFamily="18" charset="0"/>
              </a:rPr>
              <a:t>Engineering in the Life Sciences Era</a:t>
            </a:r>
            <a:r>
              <a:rPr lang="en-US" smtClean="0">
                <a:latin typeface="Times New Roman" pitchFamily="18" charset="0"/>
              </a:rPr>
              <a:t>	</a:t>
            </a:r>
          </a:p>
        </p:txBody>
      </p:sp>
      <p:sp>
        <p:nvSpPr>
          <p:cNvPr id="50179" name="Rectangle 6"/>
          <p:cNvSpPr>
            <a:spLocks noGrp="1" noChangeArrowheads="1"/>
          </p:cNvSpPr>
          <p:nvPr>
            <p:ph type="ftr" sz="quarter" idx="4"/>
          </p:nvPr>
        </p:nvSpPr>
        <p:spPr>
          <a:noFill/>
        </p:spPr>
        <p:txBody>
          <a:bodyPr/>
          <a:lstStyle/>
          <a:p>
            <a:r>
              <a:rPr lang="en-US" smtClean="0"/>
              <a:t>© 2008  Prof. Anthony Guiseppi-Elie; guiseppi@clemson.edu; T: 001 864 656 1712 F: 001 864 656 1713</a:t>
            </a:r>
          </a:p>
        </p:txBody>
      </p:sp>
      <p:sp>
        <p:nvSpPr>
          <p:cNvPr id="50180" name="Rectangle 7"/>
          <p:cNvSpPr>
            <a:spLocks noGrp="1" noChangeArrowheads="1"/>
          </p:cNvSpPr>
          <p:nvPr>
            <p:ph type="sldNum" sz="quarter" idx="5"/>
          </p:nvPr>
        </p:nvSpPr>
        <p:spPr>
          <a:noFill/>
        </p:spPr>
        <p:txBody>
          <a:bodyPr/>
          <a:lstStyle/>
          <a:p>
            <a:fld id="{53A2D7B1-A797-4F82-BECE-2B005A4EBE4E}" type="slidenum">
              <a:rPr lang="en-US" smtClean="0">
                <a:latin typeface="Times New Roman" pitchFamily="18" charset="0"/>
              </a:rPr>
              <a:pPr/>
              <a:t>1</a:t>
            </a:fld>
            <a:endParaRPr lang="en-US" smtClean="0">
              <a:latin typeface="Times New Roman" pitchFamily="18" charset="0"/>
            </a:endParaRPr>
          </a:p>
        </p:txBody>
      </p:sp>
      <p:sp>
        <p:nvSpPr>
          <p:cNvPr id="50181" name="Rectangle 2"/>
          <p:cNvSpPr>
            <a:spLocks noGrp="1" noRot="1" noChangeAspect="1" noChangeArrowheads="1" noTextEdit="1"/>
          </p:cNvSpPr>
          <p:nvPr>
            <p:ph type="sldImg"/>
          </p:nvPr>
        </p:nvSpPr>
        <p:spPr>
          <a:xfrm>
            <a:off x="382588" y="685800"/>
            <a:ext cx="6094412" cy="3429000"/>
          </a:xfrm>
          <a:solidFill>
            <a:srgbClr val="FFFFFF"/>
          </a:solidFill>
          <a:ln/>
        </p:spPr>
      </p:sp>
      <p:sp>
        <p:nvSpPr>
          <p:cNvPr id="50182" name="Rectangle 3"/>
          <p:cNvSpPr>
            <a:spLocks noGrp="1" noChangeArrowheads="1"/>
          </p:cNvSpPr>
          <p:nvPr>
            <p:ph type="body" idx="1"/>
          </p:nvPr>
        </p:nvSpPr>
        <p:spPr>
          <a:solidFill>
            <a:srgbClr val="FFFFFF"/>
          </a:solidFill>
          <a:ln>
            <a:solidFill>
              <a:srgbClr val="000000"/>
            </a:solidFill>
          </a:ln>
        </p:spPr>
        <p:txBody>
          <a:bodyPr/>
          <a:lstStyle/>
          <a:p>
            <a:endParaRPr lang="en-US" smtClean="0">
              <a:latin typeface="Times New Roman" pitchFamily="18" charset="0"/>
            </a:endParaRPr>
          </a:p>
        </p:txBody>
      </p:sp>
    </p:spTree>
    <p:extLst>
      <p:ext uri="{BB962C8B-B14F-4D97-AF65-F5344CB8AC3E}">
        <p14:creationId xmlns:p14="http://schemas.microsoft.com/office/powerpoint/2010/main" val="6044241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9E1748CA-8B9A-461D-BADC-6DAF724DFABC}" type="slidenum">
              <a:rPr lang="en-US" sz="1200" smtClean="0"/>
              <a:pPr/>
              <a:t>2</a:t>
            </a:fld>
            <a:endParaRPr lang="en-US" sz="1200"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834136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fld id="{93F4657F-FC99-4DA0-AF60-CB56C0734A2C}" type="slidenum">
              <a:rPr lang="en-US" sz="1200" smtClean="0"/>
              <a:pPr/>
              <a:t>3</a:t>
            </a:fld>
            <a:endParaRPr lang="en-US" sz="120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18479446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12F63312-CC17-445D-BC52-B6FD1D04D787}" type="slidenum">
              <a:rPr lang="en-US" smtClean="0"/>
              <a:pPr/>
              <a:t>10</a:t>
            </a:fld>
            <a:endParaRPr 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27036103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4582F89-7A8B-4CD3-AE34-487A9822FF4F}"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E9A22-96D8-4D3A-AE1D-7BFBDBD6C942}" type="slidenum">
              <a:rPr lang="en-US" smtClean="0"/>
              <a:t>‹#›</a:t>
            </a:fld>
            <a:endParaRPr lang="en-US"/>
          </a:p>
        </p:txBody>
      </p:sp>
    </p:spTree>
    <p:extLst>
      <p:ext uri="{BB962C8B-B14F-4D97-AF65-F5344CB8AC3E}">
        <p14:creationId xmlns:p14="http://schemas.microsoft.com/office/powerpoint/2010/main" val="281107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582F89-7A8B-4CD3-AE34-487A9822FF4F}"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E9A22-96D8-4D3A-AE1D-7BFBDBD6C942}" type="slidenum">
              <a:rPr lang="en-US" smtClean="0"/>
              <a:t>‹#›</a:t>
            </a:fld>
            <a:endParaRPr lang="en-US"/>
          </a:p>
        </p:txBody>
      </p:sp>
    </p:spTree>
    <p:extLst>
      <p:ext uri="{BB962C8B-B14F-4D97-AF65-F5344CB8AC3E}">
        <p14:creationId xmlns:p14="http://schemas.microsoft.com/office/powerpoint/2010/main" val="3377120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582F89-7A8B-4CD3-AE34-487A9822FF4F}"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E9A22-96D8-4D3A-AE1D-7BFBDBD6C942}" type="slidenum">
              <a:rPr lang="en-US" smtClean="0"/>
              <a:t>‹#›</a:t>
            </a:fld>
            <a:endParaRPr lang="en-US"/>
          </a:p>
        </p:txBody>
      </p:sp>
    </p:spTree>
    <p:extLst>
      <p:ext uri="{BB962C8B-B14F-4D97-AF65-F5344CB8AC3E}">
        <p14:creationId xmlns:p14="http://schemas.microsoft.com/office/powerpoint/2010/main" val="2107812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4582F89-7A8B-4CD3-AE34-487A9822FF4F}"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E9A22-96D8-4D3A-AE1D-7BFBDBD6C942}" type="slidenum">
              <a:rPr lang="en-US" smtClean="0"/>
              <a:t>‹#›</a:t>
            </a:fld>
            <a:endParaRPr lang="en-US"/>
          </a:p>
        </p:txBody>
      </p:sp>
    </p:spTree>
    <p:extLst>
      <p:ext uri="{BB962C8B-B14F-4D97-AF65-F5344CB8AC3E}">
        <p14:creationId xmlns:p14="http://schemas.microsoft.com/office/powerpoint/2010/main" val="482597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4582F89-7A8B-4CD3-AE34-487A9822FF4F}" type="datetimeFigureOut">
              <a:rPr lang="en-US" smtClean="0"/>
              <a:t>9/27/2018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F3E9A22-96D8-4D3A-AE1D-7BFBDBD6C942}" type="slidenum">
              <a:rPr lang="en-US" smtClean="0"/>
              <a:t>‹#›</a:t>
            </a:fld>
            <a:endParaRPr lang="en-US"/>
          </a:p>
        </p:txBody>
      </p:sp>
    </p:spTree>
    <p:extLst>
      <p:ext uri="{BB962C8B-B14F-4D97-AF65-F5344CB8AC3E}">
        <p14:creationId xmlns:p14="http://schemas.microsoft.com/office/powerpoint/2010/main" val="15949414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4582F89-7A8B-4CD3-AE34-487A9822FF4F}"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E9A22-96D8-4D3A-AE1D-7BFBDBD6C942}" type="slidenum">
              <a:rPr lang="en-US" smtClean="0"/>
              <a:t>‹#›</a:t>
            </a:fld>
            <a:endParaRPr lang="en-US"/>
          </a:p>
        </p:txBody>
      </p:sp>
    </p:spTree>
    <p:extLst>
      <p:ext uri="{BB962C8B-B14F-4D97-AF65-F5344CB8AC3E}">
        <p14:creationId xmlns:p14="http://schemas.microsoft.com/office/powerpoint/2010/main" val="4112984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4582F89-7A8B-4CD3-AE34-487A9822FF4F}" type="datetimeFigureOut">
              <a:rPr lang="en-US" smtClean="0"/>
              <a:t>9/27/2018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F3E9A22-96D8-4D3A-AE1D-7BFBDBD6C942}" type="slidenum">
              <a:rPr lang="en-US" smtClean="0"/>
              <a:t>‹#›</a:t>
            </a:fld>
            <a:endParaRPr lang="en-US"/>
          </a:p>
        </p:txBody>
      </p:sp>
    </p:spTree>
    <p:extLst>
      <p:ext uri="{BB962C8B-B14F-4D97-AF65-F5344CB8AC3E}">
        <p14:creationId xmlns:p14="http://schemas.microsoft.com/office/powerpoint/2010/main" val="2059412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4582F89-7A8B-4CD3-AE34-487A9822FF4F}" type="datetimeFigureOut">
              <a:rPr lang="en-US" smtClean="0"/>
              <a:t>9/27/2018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F3E9A22-96D8-4D3A-AE1D-7BFBDBD6C942}" type="slidenum">
              <a:rPr lang="en-US" smtClean="0"/>
              <a:t>‹#›</a:t>
            </a:fld>
            <a:endParaRPr lang="en-US"/>
          </a:p>
        </p:txBody>
      </p:sp>
    </p:spTree>
    <p:extLst>
      <p:ext uri="{BB962C8B-B14F-4D97-AF65-F5344CB8AC3E}">
        <p14:creationId xmlns:p14="http://schemas.microsoft.com/office/powerpoint/2010/main" val="8378394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4582F89-7A8B-4CD3-AE34-487A9822FF4F}" type="datetimeFigureOut">
              <a:rPr lang="en-US" smtClean="0"/>
              <a:t>9/27/2018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F3E9A22-96D8-4D3A-AE1D-7BFBDBD6C942}" type="slidenum">
              <a:rPr lang="en-US" smtClean="0"/>
              <a:t>‹#›</a:t>
            </a:fld>
            <a:endParaRPr lang="en-US"/>
          </a:p>
        </p:txBody>
      </p:sp>
    </p:spTree>
    <p:extLst>
      <p:ext uri="{BB962C8B-B14F-4D97-AF65-F5344CB8AC3E}">
        <p14:creationId xmlns:p14="http://schemas.microsoft.com/office/powerpoint/2010/main" val="1033462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582F89-7A8B-4CD3-AE34-487A9822FF4F}"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E9A22-96D8-4D3A-AE1D-7BFBDBD6C942}" type="slidenum">
              <a:rPr lang="en-US" smtClean="0"/>
              <a:t>‹#›</a:t>
            </a:fld>
            <a:endParaRPr lang="en-US"/>
          </a:p>
        </p:txBody>
      </p:sp>
    </p:spTree>
    <p:extLst>
      <p:ext uri="{BB962C8B-B14F-4D97-AF65-F5344CB8AC3E}">
        <p14:creationId xmlns:p14="http://schemas.microsoft.com/office/powerpoint/2010/main" val="23287087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4582F89-7A8B-4CD3-AE34-487A9822FF4F}" type="datetimeFigureOut">
              <a:rPr lang="en-US" smtClean="0"/>
              <a:t>9/27/2018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F3E9A22-96D8-4D3A-AE1D-7BFBDBD6C942}" type="slidenum">
              <a:rPr lang="en-US" smtClean="0"/>
              <a:t>‹#›</a:t>
            </a:fld>
            <a:endParaRPr lang="en-US"/>
          </a:p>
        </p:txBody>
      </p:sp>
    </p:spTree>
    <p:extLst>
      <p:ext uri="{BB962C8B-B14F-4D97-AF65-F5344CB8AC3E}">
        <p14:creationId xmlns:p14="http://schemas.microsoft.com/office/powerpoint/2010/main" val="3617710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4582F89-7A8B-4CD3-AE34-487A9822FF4F}" type="datetimeFigureOut">
              <a:rPr lang="en-US" smtClean="0"/>
              <a:t>9/27/2018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E9A22-96D8-4D3A-AE1D-7BFBDBD6C942}" type="slidenum">
              <a:rPr lang="en-US" smtClean="0"/>
              <a:t>‹#›</a:t>
            </a:fld>
            <a:endParaRPr lang="en-US"/>
          </a:p>
        </p:txBody>
      </p:sp>
    </p:spTree>
    <p:extLst>
      <p:ext uri="{BB962C8B-B14F-4D97-AF65-F5344CB8AC3E}">
        <p14:creationId xmlns:p14="http://schemas.microsoft.com/office/powerpoint/2010/main" val="35768355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harmacoengineering.wordpress.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mailto:cbishop@tamu.edu"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10.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6.emf"/><Relationship Id="rId5" Type="http://schemas.openxmlformats.org/officeDocument/2006/relationships/image" Target="../media/image15.jpeg"/><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w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2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wmf"/><Relationship Id="rId4" Type="http://schemas.openxmlformats.org/officeDocument/2006/relationships/oleObject" Target="../embeddings/oleObject2.bin"/></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4.emf"/><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8.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1814286" y="3714751"/>
            <a:ext cx="8636000" cy="2143125"/>
          </a:xfrm>
          <a:noFill/>
        </p:spPr>
        <p:txBody>
          <a:bodyPr vert="horz" lIns="87536" tIns="42999" rIns="87536" bIns="42999" rtlCol="0" anchor="b">
            <a:normAutofit/>
          </a:bodyPr>
          <a:lstStyle/>
          <a:p>
            <a:r>
              <a:rPr lang="en-US" sz="2400" dirty="0">
                <a:latin typeface="Book Antiqua" pitchFamily="18" charset="0"/>
              </a:rPr>
              <a:t>Dr. Corey J. Bishop</a:t>
            </a:r>
            <a:br>
              <a:rPr lang="en-US" sz="2400" dirty="0">
                <a:latin typeface="Book Antiqua" pitchFamily="18" charset="0"/>
              </a:rPr>
            </a:br>
            <a:r>
              <a:rPr lang="en-US" sz="1300" dirty="0"/>
              <a:t>Assistant Professor of Biomedical Engineering</a:t>
            </a:r>
            <a:br>
              <a:rPr lang="en-US" sz="1300" dirty="0"/>
            </a:br>
            <a:r>
              <a:rPr lang="en-US" sz="1300" dirty="0"/>
              <a:t>Principal Investigator of the Pharmacoengineering Laboratory:</a:t>
            </a:r>
            <a:r>
              <a:rPr lang="en-US" sz="1300"/>
              <a:t/>
            </a:r>
            <a:br>
              <a:rPr lang="en-US" sz="1300"/>
            </a:br>
            <a:r>
              <a:rPr lang="en-US" sz="1300" smtClean="0">
                <a:hlinkClick r:id="rId3"/>
              </a:rPr>
              <a:t>pharmacoengineering.com</a:t>
            </a:r>
            <a:r>
              <a:rPr lang="en-US" sz="1300" dirty="0"/>
              <a:t/>
            </a:r>
            <a:br>
              <a:rPr lang="en-US" sz="1300" dirty="0"/>
            </a:br>
            <a:r>
              <a:rPr lang="en-US" sz="1300" dirty="0"/>
              <a:t>Dwight Look College of Engineering</a:t>
            </a:r>
            <a:br>
              <a:rPr lang="en-US" sz="1300" dirty="0"/>
            </a:br>
            <a:r>
              <a:rPr lang="en-US" sz="1300" dirty="0"/>
              <a:t>Texas A&amp;M University</a:t>
            </a:r>
            <a:br>
              <a:rPr lang="en-US" sz="1300" dirty="0"/>
            </a:br>
            <a:r>
              <a:rPr lang="en-US" sz="1300" dirty="0"/>
              <a:t>Emerging Technologies Building Room 5016</a:t>
            </a:r>
            <a:br>
              <a:rPr lang="en-US" sz="1300" dirty="0"/>
            </a:br>
            <a:r>
              <a:rPr lang="en-US" sz="1300" dirty="0"/>
              <a:t>College Station, TX 77843</a:t>
            </a:r>
            <a:br>
              <a:rPr lang="en-US" sz="1300" dirty="0"/>
            </a:br>
            <a:r>
              <a:rPr lang="en-US" sz="1300" dirty="0">
                <a:hlinkClick r:id="rId4"/>
              </a:rPr>
              <a:t>cbishop@tamu.edu</a:t>
            </a:r>
            <a:endParaRPr lang="en-US" sz="1800" b="1" i="1" dirty="0">
              <a:latin typeface="Book Antiqua" pitchFamily="18" charset="0"/>
            </a:endParaRPr>
          </a:p>
        </p:txBody>
      </p:sp>
      <p:sp>
        <p:nvSpPr>
          <p:cNvPr id="7172" name="Line 4"/>
          <p:cNvSpPr>
            <a:spLocks noChangeShapeType="1"/>
          </p:cNvSpPr>
          <p:nvPr/>
        </p:nvSpPr>
        <p:spPr bwMode="auto">
          <a:xfrm>
            <a:off x="3991430" y="3400723"/>
            <a:ext cx="4494893" cy="0"/>
          </a:xfrm>
          <a:prstGeom prst="line">
            <a:avLst/>
          </a:prstGeom>
          <a:noFill/>
          <a:ln w="12700">
            <a:solidFill>
              <a:schemeClr val="tx1"/>
            </a:solidFill>
            <a:round/>
            <a:headEnd/>
            <a:tailEnd/>
          </a:ln>
        </p:spPr>
        <p:txBody>
          <a:bodyPr wrap="none" lIns="86493" tIns="43247" rIns="86493" bIns="43247" anchor="ctr"/>
          <a:lstStyle/>
          <a:p>
            <a:endParaRPr lang="en-US"/>
          </a:p>
        </p:txBody>
      </p:sp>
      <p:sp>
        <p:nvSpPr>
          <p:cNvPr id="7173" name="Text Box 5"/>
          <p:cNvSpPr txBox="1">
            <a:spLocks noChangeArrowheads="1"/>
          </p:cNvSpPr>
          <p:nvPr/>
        </p:nvSpPr>
        <p:spPr bwMode="auto">
          <a:xfrm>
            <a:off x="1524001" y="285750"/>
            <a:ext cx="8998857" cy="547688"/>
          </a:xfrm>
          <a:prstGeom prst="rect">
            <a:avLst/>
          </a:prstGeom>
          <a:noFill/>
          <a:ln w="9525">
            <a:noFill/>
            <a:miter lim="800000"/>
            <a:headEnd/>
            <a:tailEnd/>
          </a:ln>
        </p:spPr>
        <p:txBody>
          <a:bodyPr lIns="86486" tIns="43243" rIns="86486" bIns="43243">
            <a:spAutoFit/>
          </a:bodyPr>
          <a:lstStyle/>
          <a:p>
            <a:pPr algn="ctr"/>
            <a:r>
              <a:rPr lang="en-US" sz="3000" b="1" dirty="0"/>
              <a:t>BMOLE 452-689 – Transport</a:t>
            </a:r>
          </a:p>
        </p:txBody>
      </p:sp>
      <p:sp>
        <p:nvSpPr>
          <p:cNvPr id="7175" name="Line 7"/>
          <p:cNvSpPr>
            <a:spLocks noChangeShapeType="1"/>
          </p:cNvSpPr>
          <p:nvPr/>
        </p:nvSpPr>
        <p:spPr bwMode="auto">
          <a:xfrm>
            <a:off x="1524000" y="1643063"/>
            <a:ext cx="9144000" cy="0"/>
          </a:xfrm>
          <a:prstGeom prst="line">
            <a:avLst/>
          </a:prstGeom>
          <a:noFill/>
          <a:ln w="57150" cmpd="thickThin">
            <a:solidFill>
              <a:schemeClr val="bg2"/>
            </a:solidFill>
            <a:round/>
            <a:headEnd/>
            <a:tailEnd/>
          </a:ln>
        </p:spPr>
        <p:txBody>
          <a:bodyPr lIns="86493" tIns="43247" rIns="86493" bIns="43247"/>
          <a:lstStyle/>
          <a:p>
            <a:endParaRPr lang="en-US"/>
          </a:p>
        </p:txBody>
      </p:sp>
      <p:sp>
        <p:nvSpPr>
          <p:cNvPr id="7176" name="Rectangle 7"/>
          <p:cNvSpPr>
            <a:spLocks noChangeArrowheads="1"/>
          </p:cNvSpPr>
          <p:nvPr/>
        </p:nvSpPr>
        <p:spPr bwMode="auto">
          <a:xfrm>
            <a:off x="2187962" y="649980"/>
            <a:ext cx="7754699" cy="1380000"/>
          </a:xfrm>
          <a:prstGeom prst="rect">
            <a:avLst/>
          </a:prstGeom>
          <a:noFill/>
          <a:ln w="9525">
            <a:noFill/>
            <a:miter lim="800000"/>
            <a:headEnd/>
            <a:tailEnd/>
          </a:ln>
        </p:spPr>
        <p:txBody>
          <a:bodyPr wrap="none" lIns="86493" tIns="43247" rIns="86493" bIns="43247">
            <a:spAutoFit/>
          </a:bodyPr>
          <a:lstStyle/>
          <a:p>
            <a:pPr algn="ctr"/>
            <a:r>
              <a:rPr lang="en-US" sz="3000" b="1" dirty="0">
                <a:solidFill>
                  <a:schemeClr val="tx2"/>
                </a:solidFill>
              </a:rPr>
              <a:t>Chapter 6. Mass Transport in Biological Systems</a:t>
            </a:r>
          </a:p>
          <a:p>
            <a:pPr algn="ctr"/>
            <a:r>
              <a:rPr lang="en-US" b="1" dirty="0">
                <a:solidFill>
                  <a:schemeClr val="tx2"/>
                </a:solidFill>
              </a:rPr>
              <a:t>Text Book: Transport Phenomena in Biological Systems</a:t>
            </a:r>
          </a:p>
          <a:p>
            <a:pPr algn="ctr"/>
            <a:r>
              <a:rPr lang="en-US" b="1" dirty="0">
                <a:solidFill>
                  <a:schemeClr val="tx2"/>
                </a:solidFill>
              </a:rPr>
              <a:t>Authors: </a:t>
            </a:r>
            <a:r>
              <a:rPr lang="en-US" b="1" dirty="0" err="1">
                <a:solidFill>
                  <a:schemeClr val="tx2"/>
                </a:solidFill>
              </a:rPr>
              <a:t>Truskey</a:t>
            </a:r>
            <a:r>
              <a:rPr lang="en-US" b="1" dirty="0">
                <a:solidFill>
                  <a:schemeClr val="tx2"/>
                </a:solidFill>
              </a:rPr>
              <a:t>, Yuan, Katz</a:t>
            </a:r>
          </a:p>
          <a:p>
            <a:pPr algn="ctr"/>
            <a:r>
              <a:rPr lang="en-US" b="1" dirty="0">
                <a:solidFill>
                  <a:schemeClr val="tx2"/>
                </a:solidFill>
              </a:rPr>
              <a:t>Focus on what is presented in class and problems…</a:t>
            </a:r>
          </a:p>
        </p:txBody>
      </p:sp>
      <p:sp>
        <p:nvSpPr>
          <p:cNvPr id="7" name="TextBox 6"/>
          <p:cNvSpPr txBox="1"/>
          <p:nvPr/>
        </p:nvSpPr>
        <p:spPr>
          <a:xfrm>
            <a:off x="221673" y="6580909"/>
            <a:ext cx="3524876" cy="369332"/>
          </a:xfrm>
          <a:prstGeom prst="rect">
            <a:avLst/>
          </a:prstGeom>
          <a:noFill/>
        </p:spPr>
        <p:txBody>
          <a:bodyPr wrap="none" rtlCol="0">
            <a:spAutoFit/>
          </a:bodyPr>
          <a:lstStyle/>
          <a:p>
            <a:r>
              <a:rPr lang="en-US" smtClean="0"/>
              <a:t>Which </a:t>
            </a:r>
            <a:r>
              <a:rPr lang="en-US" dirty="0" smtClean="0"/>
              <a:t>was Tesla’s </a:t>
            </a:r>
            <a:r>
              <a:rPr lang="en-US" smtClean="0"/>
              <a:t>favorite number?</a:t>
            </a:r>
            <a:endParaRPr lang="en-US"/>
          </a:p>
        </p:txBody>
      </p:sp>
    </p:spTree>
    <p:extLst>
      <p:ext uri="{BB962C8B-B14F-4D97-AF65-F5344CB8AC3E}">
        <p14:creationId xmlns:p14="http://schemas.microsoft.com/office/powerpoint/2010/main" val="363078844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Grp="1" noChangeAspect="1" noChangeArrowheads="1"/>
          </p:cNvPicPr>
          <p:nvPr>
            <p:ph idx="1"/>
          </p:nvPr>
        </p:nvPicPr>
        <p:blipFill>
          <a:blip r:embed="rId3" cstate="print"/>
          <a:srcRect/>
          <a:stretch>
            <a:fillRect/>
          </a:stretch>
        </p:blipFill>
        <p:spPr bwMode="auto">
          <a:xfrm>
            <a:off x="2139950" y="1219201"/>
            <a:ext cx="7912100" cy="4525963"/>
          </a:xfrm>
          <a:noFill/>
          <a:ln>
            <a:miter lim="800000"/>
            <a:headEnd/>
            <a:tailEnd/>
          </a:ln>
        </p:spPr>
      </p:pic>
      <p:sp>
        <p:nvSpPr>
          <p:cNvPr id="2" name="TextBox 1"/>
          <p:cNvSpPr txBox="1"/>
          <p:nvPr/>
        </p:nvSpPr>
        <p:spPr>
          <a:xfrm>
            <a:off x="193431" y="6515100"/>
            <a:ext cx="7581819" cy="369332"/>
          </a:xfrm>
          <a:prstGeom prst="rect">
            <a:avLst/>
          </a:prstGeom>
          <a:noFill/>
        </p:spPr>
        <p:txBody>
          <a:bodyPr wrap="none" rtlCol="0">
            <a:spAutoFit/>
          </a:bodyPr>
          <a:lstStyle/>
          <a:p>
            <a:r>
              <a:rPr lang="en-US" dirty="0" smtClean="0"/>
              <a:t>Note: p^0.333 is close to 1 when a and b are similar. Can remove in some cases.</a:t>
            </a:r>
            <a:endParaRPr lang="en-US" dirty="0"/>
          </a:p>
        </p:txBody>
      </p:sp>
    </p:spTree>
    <p:extLst>
      <p:ext uri="{BB962C8B-B14F-4D97-AF65-F5344CB8AC3E}">
        <p14:creationId xmlns:p14="http://schemas.microsoft.com/office/powerpoint/2010/main" val="10559688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6.4 (compare to table 6.4)</a:t>
            </a:r>
            <a:br>
              <a:rPr lang="en-US" dirty="0" smtClean="0"/>
            </a:br>
            <a:r>
              <a:rPr lang="en-US" sz="2700" dirty="0"/>
              <a:t>Note that Table 6.4 should be 2x10</a:t>
            </a:r>
            <a:r>
              <a:rPr lang="en-US" sz="2700" baseline="30000" dirty="0"/>
              <a:t>-7</a:t>
            </a:r>
            <a:r>
              <a:rPr lang="en-US" sz="2700" dirty="0"/>
              <a:t> cm</a:t>
            </a:r>
            <a:r>
              <a:rPr lang="en-US" sz="2700" baseline="30000" dirty="0"/>
              <a:t>2</a:t>
            </a:r>
            <a:r>
              <a:rPr lang="en-US" sz="2700" dirty="0"/>
              <a:t>/s not positive 7…</a:t>
            </a:r>
            <a:endParaRPr lang="en-US" sz="4000" baseline="30000" dirty="0"/>
          </a:p>
        </p:txBody>
      </p:sp>
      <p:sp>
        <p:nvSpPr>
          <p:cNvPr id="3" name="Content Placeholder 2"/>
          <p:cNvSpPr>
            <a:spLocks noGrp="1"/>
          </p:cNvSpPr>
          <p:nvPr>
            <p:ph idx="1"/>
          </p:nvPr>
        </p:nvSpPr>
        <p:spPr/>
        <p:txBody>
          <a:bodyPr/>
          <a:lstStyle/>
          <a:p>
            <a:r>
              <a:rPr lang="en-US" dirty="0" smtClean="0"/>
              <a:t>Fibrinogen                                     47.5x9 nm</a:t>
            </a:r>
          </a:p>
          <a:p>
            <a:r>
              <a:rPr lang="en-US" dirty="0" smtClean="0"/>
              <a:t>Estimate D if </a:t>
            </a:r>
          </a:p>
          <a:p>
            <a:r>
              <a:rPr lang="en-US" dirty="0" smtClean="0"/>
              <a:t>A) a </a:t>
            </a:r>
            <a:r>
              <a:rPr lang="en-US" dirty="0" err="1" smtClean="0"/>
              <a:t>prolate</a:t>
            </a:r>
            <a:r>
              <a:rPr lang="en-US" dirty="0" smtClean="0"/>
              <a:t> ellipsoid</a:t>
            </a:r>
          </a:p>
          <a:p>
            <a:endParaRPr lang="en-US" dirty="0" smtClean="0"/>
          </a:p>
          <a:p>
            <a:r>
              <a:rPr lang="en-US" dirty="0" smtClean="0"/>
              <a:t>B) a cylindrical rod</a:t>
            </a:r>
          </a:p>
          <a:p>
            <a:endParaRPr lang="en-US" dirty="0"/>
          </a:p>
        </p:txBody>
      </p:sp>
      <p:pic>
        <p:nvPicPr>
          <p:cNvPr id="73730" name="Picture 2" descr="Fibrinandliga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391261"/>
            <a:ext cx="3036702" cy="814388"/>
          </a:xfrm>
          <a:prstGeom prst="rect">
            <a:avLst/>
          </a:prstGeom>
          <a:noFill/>
          <a:extLst>
            <a:ext uri="{909E8E84-426E-40DD-AFC4-6F175D3DCCD1}">
              <a14:hiddenFill xmlns:a14="http://schemas.microsoft.com/office/drawing/2010/main">
                <a:solidFill>
                  <a:srgbClr val="FFFFFF"/>
                </a:solidFill>
              </a14:hiddenFill>
            </a:ext>
          </a:extLst>
        </p:spPr>
      </p:pic>
      <p:pic>
        <p:nvPicPr>
          <p:cNvPr id="73732" name="Picture 4" descr="Image result for prolate ellipso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4793" y="2637142"/>
            <a:ext cx="875767" cy="74075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cstate="print"/>
          <a:stretch>
            <a:fillRect/>
          </a:stretch>
        </p:blipFill>
        <p:spPr>
          <a:xfrm>
            <a:off x="4800600" y="2255751"/>
            <a:ext cx="1222200" cy="557020"/>
          </a:xfrm>
          <a:prstGeom prst="rect">
            <a:avLst/>
          </a:prstGeom>
        </p:spPr>
      </p:pic>
      <p:pic>
        <p:nvPicPr>
          <p:cNvPr id="5" name="Picture 4"/>
          <p:cNvPicPr>
            <a:picLocks noChangeAspect="1"/>
          </p:cNvPicPr>
          <p:nvPr/>
        </p:nvPicPr>
        <p:blipFill>
          <a:blip r:embed="rId5" cstate="print"/>
          <a:stretch>
            <a:fillRect/>
          </a:stretch>
        </p:blipFill>
        <p:spPr>
          <a:xfrm>
            <a:off x="3733800" y="3397383"/>
            <a:ext cx="5055338" cy="714723"/>
          </a:xfrm>
          <a:prstGeom prst="rect">
            <a:avLst/>
          </a:prstGeom>
        </p:spPr>
      </p:pic>
      <p:pic>
        <p:nvPicPr>
          <p:cNvPr id="6" name="Picture 5"/>
          <p:cNvPicPr>
            <a:picLocks noChangeAspect="1"/>
          </p:cNvPicPr>
          <p:nvPr/>
        </p:nvPicPr>
        <p:blipFill>
          <a:blip r:embed="rId6" cstate="print"/>
          <a:stretch>
            <a:fillRect/>
          </a:stretch>
        </p:blipFill>
        <p:spPr>
          <a:xfrm>
            <a:off x="3147610" y="4534459"/>
            <a:ext cx="5750380" cy="785885"/>
          </a:xfrm>
          <a:prstGeom prst="rect">
            <a:avLst/>
          </a:prstGeom>
        </p:spPr>
      </p:pic>
      <mc:AlternateContent xmlns:mc="http://schemas.openxmlformats.org/markup-compatibility/2006" xmlns:a14="http://schemas.microsoft.com/office/drawing/2010/main">
        <mc:Choice Requires="a14">
          <p:sp>
            <p:nvSpPr>
              <p:cNvPr id="7" name="Rectangle 6"/>
              <p:cNvSpPr/>
              <p:nvPr/>
            </p:nvSpPr>
            <p:spPr>
              <a:xfrm>
                <a:off x="2022300" y="5450049"/>
                <a:ext cx="8001000" cy="93647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𝑆</m:t>
                      </m:r>
                      <m:r>
                        <a:rPr lang="en-US" i="1">
                          <a:latin typeface="Cambria Math" panose="02040503050406030204" pitchFamily="18" charset="0"/>
                        </a:rPr>
                        <m:t>.</m:t>
                      </m:r>
                      <m:r>
                        <a:rPr lang="en-US" i="1">
                          <a:latin typeface="Cambria Math" panose="02040503050406030204" pitchFamily="18" charset="0"/>
                        </a:rPr>
                        <m:t>𝐸</m:t>
                      </m:r>
                      <m:r>
                        <a:rPr lang="en-US" i="1">
                          <a:latin typeface="Cambria Math" panose="02040503050406030204" pitchFamily="18" charset="0"/>
                        </a:rPr>
                        <m:t>. ⇒ </m:t>
                      </m:r>
                      <m:r>
                        <a:rPr lang="en-US" i="1">
                          <a:latin typeface="Cambria Math" panose="02040503050406030204" pitchFamily="18" charset="0"/>
                        </a:rPr>
                        <m:t>𝐷</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𝐵</m:t>
                              </m:r>
                            </m:sub>
                          </m:sSub>
                          <m:r>
                            <a:rPr lang="en-US" i="1">
                              <a:latin typeface="Cambria Math" panose="02040503050406030204" pitchFamily="18" charset="0"/>
                            </a:rPr>
                            <m:t>𝑇</m:t>
                          </m:r>
                        </m:num>
                        <m:den>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𝑏𝑎𝑟</m:t>
                              </m:r>
                            </m:sub>
                          </m:sSub>
                        </m:den>
                      </m:f>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𝑓</m:t>
                          </m:r>
                        </m:e>
                        <m:sub>
                          <m:r>
                            <a:rPr lang="en-US" i="1">
                              <a:latin typeface="Cambria Math" panose="02040503050406030204" pitchFamily="18" charset="0"/>
                            </a:rPr>
                            <m:t>𝑏𝑎𝑟</m:t>
                          </m:r>
                        </m:sub>
                      </m:sSub>
                      <m:r>
                        <a:rPr lang="en-US" i="1">
                          <a:latin typeface="Cambria Math" panose="02040503050406030204" pitchFamily="18" charset="0"/>
                        </a:rPr>
                        <m:t>𝑏𝑎𝑠𝑒𝑑</m:t>
                      </m:r>
                      <m:r>
                        <a:rPr lang="en-US" i="1">
                          <a:latin typeface="Cambria Math" panose="02040503050406030204" pitchFamily="18" charset="0"/>
                        </a:rPr>
                        <m:t> </m:t>
                      </m:r>
                      <m:r>
                        <a:rPr lang="en-US" i="1">
                          <a:latin typeface="Cambria Math" panose="02040503050406030204" pitchFamily="18" charset="0"/>
                        </a:rPr>
                        <m:t>𝑜𝑛</m:t>
                      </m:r>
                      <m:r>
                        <a:rPr lang="en-US" i="1">
                          <a:latin typeface="Cambria Math" panose="02040503050406030204" pitchFamily="18" charset="0"/>
                        </a:rPr>
                        <m:t> </m:t>
                      </m:r>
                      <m:r>
                        <a:rPr lang="en-US" i="1">
                          <a:latin typeface="Cambria Math" panose="02040503050406030204" pitchFamily="18" charset="0"/>
                        </a:rPr>
                        <m:t>𝑔𝑒𝑜𝑚𝑒𝑡𝑟𝑦</m:t>
                      </m:r>
                    </m:oMath>
                  </m:oMathPara>
                </a14:m>
                <a:endParaRPr lang="en-US" i="1" dirty="0">
                  <a:latin typeface="Cambria Math" panose="02040503050406030204" pitchFamily="18" charset="0"/>
                </a:endParaRPr>
              </a:p>
              <a:p>
                <a:endParaRPr lang="en-US" dirty="0"/>
              </a:p>
            </p:txBody>
          </p:sp>
        </mc:Choice>
        <mc:Fallback xmlns="">
          <p:sp>
            <p:nvSpPr>
              <p:cNvPr id="7" name="Rectangle 6"/>
              <p:cNvSpPr>
                <a:spLocks noRot="1" noChangeAspect="1" noMove="1" noResize="1" noEditPoints="1" noAdjustHandles="1" noChangeArrowheads="1" noChangeShapeType="1" noTextEdit="1"/>
              </p:cNvSpPr>
              <p:nvPr/>
            </p:nvSpPr>
            <p:spPr>
              <a:xfrm>
                <a:off x="2022300" y="5450049"/>
                <a:ext cx="8001000" cy="936475"/>
              </a:xfrm>
              <a:prstGeom prst="rect">
                <a:avLst/>
              </a:prstGeom>
              <a:blipFill>
                <a:blip r:embed="rId7" cstate="print"/>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16886535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6.4</a:t>
            </a:r>
            <a:endParaRPr lang="en-US" dirty="0"/>
          </a:p>
        </p:txBody>
      </p:sp>
      <p:graphicFrame>
        <p:nvGraphicFramePr>
          <p:cNvPr id="5" name="Content Placeholder 4"/>
          <p:cNvGraphicFramePr>
            <a:graphicFrameLocks noGrp="1"/>
          </p:cNvGraphicFramePr>
          <p:nvPr>
            <p:ph idx="1"/>
          </p:nvPr>
        </p:nvGraphicFramePr>
        <p:xfrm>
          <a:off x="2952750" y="2280126"/>
          <a:ext cx="6286500" cy="3166110"/>
        </p:xfrm>
        <a:graphic>
          <a:graphicData uri="http://schemas.openxmlformats.org/drawingml/2006/table">
            <a:tbl>
              <a:tblPr>
                <a:tableStyleId>{5C22544A-7EE6-4342-B048-85BDC9FD1C3A}</a:tableStyleId>
              </a:tblPr>
              <a:tblGrid>
                <a:gridCol w="609600">
                  <a:extLst>
                    <a:ext uri="{9D8B030D-6E8A-4147-A177-3AD203B41FA5}">
                      <a16:colId xmlns:a16="http://schemas.microsoft.com/office/drawing/2014/main" val="2398826034"/>
                    </a:ext>
                  </a:extLst>
                </a:gridCol>
                <a:gridCol w="1054100">
                  <a:extLst>
                    <a:ext uri="{9D8B030D-6E8A-4147-A177-3AD203B41FA5}">
                      <a16:colId xmlns:a16="http://schemas.microsoft.com/office/drawing/2014/main" val="4031094095"/>
                    </a:ext>
                  </a:extLst>
                </a:gridCol>
                <a:gridCol w="800100">
                  <a:extLst>
                    <a:ext uri="{9D8B030D-6E8A-4147-A177-3AD203B41FA5}">
                      <a16:colId xmlns:a16="http://schemas.microsoft.com/office/drawing/2014/main" val="3644473917"/>
                    </a:ext>
                  </a:extLst>
                </a:gridCol>
                <a:gridCol w="609600">
                  <a:extLst>
                    <a:ext uri="{9D8B030D-6E8A-4147-A177-3AD203B41FA5}">
                      <a16:colId xmlns:a16="http://schemas.microsoft.com/office/drawing/2014/main" val="1478302248"/>
                    </a:ext>
                  </a:extLst>
                </a:gridCol>
                <a:gridCol w="609600">
                  <a:extLst>
                    <a:ext uri="{9D8B030D-6E8A-4147-A177-3AD203B41FA5}">
                      <a16:colId xmlns:a16="http://schemas.microsoft.com/office/drawing/2014/main" val="2866079042"/>
                    </a:ext>
                  </a:extLst>
                </a:gridCol>
                <a:gridCol w="609600">
                  <a:extLst>
                    <a:ext uri="{9D8B030D-6E8A-4147-A177-3AD203B41FA5}">
                      <a16:colId xmlns:a16="http://schemas.microsoft.com/office/drawing/2014/main" val="2934267370"/>
                    </a:ext>
                  </a:extLst>
                </a:gridCol>
                <a:gridCol w="774700">
                  <a:extLst>
                    <a:ext uri="{9D8B030D-6E8A-4147-A177-3AD203B41FA5}">
                      <a16:colId xmlns:a16="http://schemas.microsoft.com/office/drawing/2014/main" val="206592836"/>
                    </a:ext>
                  </a:extLst>
                </a:gridCol>
                <a:gridCol w="609600">
                  <a:extLst>
                    <a:ext uri="{9D8B030D-6E8A-4147-A177-3AD203B41FA5}">
                      <a16:colId xmlns:a16="http://schemas.microsoft.com/office/drawing/2014/main" val="9127797"/>
                    </a:ext>
                  </a:extLst>
                </a:gridCol>
                <a:gridCol w="609600">
                  <a:extLst>
                    <a:ext uri="{9D8B030D-6E8A-4147-A177-3AD203B41FA5}">
                      <a16:colId xmlns:a16="http://schemas.microsoft.com/office/drawing/2014/main" val="3187735147"/>
                    </a:ext>
                  </a:extLst>
                </a:gridCol>
              </a:tblGrid>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prolate ellipsoid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cylinder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12047709"/>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Kb</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1.38E-23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J/K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Kb</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1.38E-23</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J/K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11978404"/>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298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298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K</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95738398"/>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0.00089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Pa*s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u</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0.00089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Pa*s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04125629"/>
                  </a:ext>
                </a:extLst>
              </a:tr>
              <a:tr h="190500">
                <a:tc>
                  <a:txBody>
                    <a:bodyPr/>
                    <a:lstStyle/>
                    <a:p>
                      <a:pPr algn="l" fontAlgn="b"/>
                      <a:r>
                        <a:rPr lang="en-US" sz="1100" u="none" strike="noStrike">
                          <a:effectLst/>
                        </a:rPr>
                        <a:t>a&gt;b</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4.75E-08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L</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4.75E-08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25687837"/>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 radius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2.38E-08</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9.00E-09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42432071"/>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9.00E-09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4.50E-09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563615499"/>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b radius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4.50E-09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11994246"/>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a/b</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5.28E+00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fbar num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0.000000001</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948806913"/>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fbar num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3.91E-10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fbar denom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6.13E+00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71760453"/>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fbar denom</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2.347553949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fbar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1.73E-10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113751099"/>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fbar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1.67E-10</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2.37E-07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70143089"/>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2.47E-07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cm^2/s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 table 6.4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2.00E-07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cm^2/s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09989461"/>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D table 6.4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2.00E-07</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cm^2/s</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Error%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18.69</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719770713"/>
                  </a:ext>
                </a:extLst>
              </a:tr>
              <a:tr h="190500">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Error%</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r" fontAlgn="b"/>
                      <a:r>
                        <a:rPr lang="en-US" sz="1100" u="none" strike="noStrike">
                          <a:effectLst/>
                        </a:rPr>
                        <a:t>23.44</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r>
                        <a:rPr lang="en-US" sz="1100" u="none" strike="noStrike">
                          <a:effectLst/>
                        </a:rPr>
                        <a:t>%</a:t>
                      </a:r>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rgbClr val="000000"/>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318656776"/>
                  </a:ext>
                </a:extLst>
              </a:tr>
            </a:tbl>
          </a:graphicData>
        </a:graphic>
      </p:graphicFrame>
      <p:pic>
        <p:nvPicPr>
          <p:cNvPr id="6" name="Picture 2" descr="Fibrinandliga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3069" y="1417638"/>
            <a:ext cx="3036702" cy="814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4140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6.6</a:t>
            </a:r>
            <a:endParaRPr lang="en-US" dirty="0"/>
          </a:p>
        </p:txBody>
      </p:sp>
      <p:sp>
        <p:nvSpPr>
          <p:cNvPr id="3" name="Content Placeholder 2"/>
          <p:cNvSpPr>
            <a:spLocks noGrp="1"/>
          </p:cNvSpPr>
          <p:nvPr>
            <p:ph idx="1"/>
          </p:nvPr>
        </p:nvSpPr>
        <p:spPr/>
        <p:txBody>
          <a:bodyPr/>
          <a:lstStyle/>
          <a:p>
            <a:r>
              <a:rPr lang="en-US" dirty="0" smtClean="0"/>
              <a:t>NO = potent vasodilator for treating newborns who have pulmonary hypertension</a:t>
            </a:r>
          </a:p>
          <a:p>
            <a:r>
              <a:rPr lang="en-US" dirty="0" smtClean="0"/>
              <a:t>Examine transport of gas through an </a:t>
            </a:r>
            <a:r>
              <a:rPr lang="en-US" dirty="0" err="1" smtClean="0"/>
              <a:t>aveolus</a:t>
            </a:r>
            <a:r>
              <a:rPr lang="en-US" dirty="0" smtClean="0"/>
              <a:t> and into the capillaries.</a:t>
            </a:r>
          </a:p>
          <a:p>
            <a:r>
              <a:rPr lang="en-US" dirty="0" smtClean="0"/>
              <a:t>Gas is added at a [] &lt; 100 ppm.</a:t>
            </a:r>
          </a:p>
          <a:p>
            <a:r>
              <a:rPr lang="en-US" dirty="0" smtClean="0"/>
              <a:t>Alveolus is modeled as a sphere of radius R</a:t>
            </a:r>
            <a:r>
              <a:rPr lang="en-US" baseline="-25000" dirty="0" smtClean="0"/>
              <a:t>a</a:t>
            </a:r>
            <a:endParaRPr lang="en-US" baseline="-25000" dirty="0"/>
          </a:p>
        </p:txBody>
      </p:sp>
    </p:spTree>
    <p:extLst>
      <p:ext uri="{BB962C8B-B14F-4D97-AF65-F5344CB8AC3E}">
        <p14:creationId xmlns:p14="http://schemas.microsoft.com/office/powerpoint/2010/main" val="5424728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6.6</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100 ppm =&gt; mole fraction of 0.001. </a:t>
            </a:r>
            <a:r>
              <a:rPr lang="en-US" dirty="0"/>
              <a:t>The maximum level of error in the flux is also on this </a:t>
            </a:r>
            <a:r>
              <a:rPr lang="en-US" dirty="0" smtClean="0"/>
              <a:t>level. </a:t>
            </a:r>
          </a:p>
          <a:p>
            <a:r>
              <a:rPr lang="en-US" dirty="0" smtClean="0"/>
              <a:t>1-x</a:t>
            </a:r>
            <a:r>
              <a:rPr lang="en-US" baseline="-25000" dirty="0" smtClean="0"/>
              <a:t>i </a:t>
            </a:r>
            <a:r>
              <a:rPr lang="en-US" dirty="0"/>
              <a:t>=</a:t>
            </a:r>
            <a:r>
              <a:rPr lang="en-US" dirty="0" smtClean="0"/>
              <a:t>0.9999. </a:t>
            </a:r>
          </a:p>
          <a:p>
            <a:r>
              <a:rPr lang="en-US" baseline="-25000" dirty="0" smtClean="0"/>
              <a:t>So…</a:t>
            </a:r>
          </a:p>
          <a:p>
            <a:endParaRPr lang="en-US" baseline="-25000" dirty="0" smtClean="0"/>
          </a:p>
          <a:p>
            <a:endParaRPr lang="en-US" dirty="0" smtClean="0"/>
          </a:p>
          <a:p>
            <a:endParaRPr lang="en-US" dirty="0" smtClean="0"/>
          </a:p>
          <a:p>
            <a:r>
              <a:rPr lang="en-US" dirty="0" smtClean="0"/>
              <a:t>Time to reach steady state is R</a:t>
            </a:r>
            <a:r>
              <a:rPr lang="en-US" baseline="30000" dirty="0" smtClean="0"/>
              <a:t>2</a:t>
            </a:r>
            <a:r>
              <a:rPr lang="en-US" dirty="0" smtClean="0"/>
              <a:t>/</a:t>
            </a:r>
            <a:r>
              <a:rPr lang="en-US" dirty="0" err="1" smtClean="0"/>
              <a:t>D</a:t>
            </a:r>
            <a:r>
              <a:rPr lang="en-US" baseline="-25000" dirty="0" err="1" smtClean="0"/>
              <a:t>ij</a:t>
            </a:r>
            <a:r>
              <a:rPr lang="en-US" dirty="0"/>
              <a:t> </a:t>
            </a:r>
            <a:r>
              <a:rPr lang="en-US" dirty="0" smtClean="0"/>
              <a:t>.</a:t>
            </a:r>
          </a:p>
          <a:p>
            <a:r>
              <a:rPr lang="en-US" dirty="0" smtClean="0"/>
              <a:t>Radius of alveolus = 50 um = 1e-2 cm; Diffusivity = 0.2 cm</a:t>
            </a:r>
            <a:r>
              <a:rPr lang="en-US" baseline="30000" dirty="0" smtClean="0"/>
              <a:t>2</a:t>
            </a:r>
            <a:r>
              <a:rPr lang="en-US" dirty="0" smtClean="0"/>
              <a:t>/s. so </a:t>
            </a:r>
            <a:r>
              <a:rPr lang="en-US" dirty="0" err="1" smtClean="0"/>
              <a:t>Time</a:t>
            </a:r>
            <a:r>
              <a:rPr lang="en-US" baseline="-25000" dirty="0" err="1" smtClean="0"/>
              <a:t>ss</a:t>
            </a:r>
            <a:r>
              <a:rPr lang="en-US" dirty="0" smtClean="0"/>
              <a:t> = 1.25e-4 s</a:t>
            </a:r>
          </a:p>
          <a:p>
            <a:r>
              <a:rPr lang="en-US" dirty="0" smtClean="0"/>
              <a:t>Gas concentration in blood is = 0.</a:t>
            </a:r>
          </a:p>
          <a:p>
            <a:r>
              <a:rPr lang="en-US" dirty="0" smtClean="0"/>
              <a:t>Average breath is 5 seconds.  </a:t>
            </a:r>
          </a:p>
          <a:p>
            <a:endParaRPr lang="en-US" baseline="30000" dirty="0"/>
          </a:p>
          <a:p>
            <a:endParaRPr lang="en-US" baseline="-25000" dirty="0" smtClean="0"/>
          </a:p>
          <a:p>
            <a:endParaRPr lang="en-US" baseline="-25000" dirty="0"/>
          </a:p>
        </p:txBody>
      </p:sp>
    </p:spTree>
    <p:extLst>
      <p:ext uri="{BB962C8B-B14F-4D97-AF65-F5344CB8AC3E}">
        <p14:creationId xmlns:p14="http://schemas.microsoft.com/office/powerpoint/2010/main" val="25542129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US" dirty="0" smtClean="0"/>
              <a:t>Problem 6.6 </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95" t="-1684" r="43880" b="1684"/>
          <a:stretch/>
        </p:blipFill>
        <p:spPr>
          <a:xfrm rot="5400000">
            <a:off x="2817187" y="-684441"/>
            <a:ext cx="1679973" cy="4115657"/>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1111"/>
          <a:stretch/>
        </p:blipFill>
        <p:spPr>
          <a:xfrm>
            <a:off x="7477580" y="575074"/>
            <a:ext cx="3115077" cy="3276600"/>
          </a:xfrm>
          <a:prstGeom prst="rect">
            <a:avLst/>
          </a:prstGeom>
        </p:spPr>
      </p:pic>
      <p:sp>
        <p:nvSpPr>
          <p:cNvPr id="3" name="TextBox 2"/>
          <p:cNvSpPr txBox="1"/>
          <p:nvPr/>
        </p:nvSpPr>
        <p:spPr>
          <a:xfrm>
            <a:off x="1676401" y="2438400"/>
            <a:ext cx="1675523" cy="369332"/>
          </a:xfrm>
          <a:prstGeom prst="rect">
            <a:avLst/>
          </a:prstGeom>
          <a:noFill/>
        </p:spPr>
        <p:txBody>
          <a:bodyPr wrap="none" rtlCol="0">
            <a:spAutoFit/>
          </a:bodyPr>
          <a:lstStyle/>
          <a:p>
            <a:r>
              <a:rPr lang="en-US" dirty="0"/>
              <a:t>Mole fraction: ?</a:t>
            </a:r>
          </a:p>
        </p:txBody>
      </p:sp>
    </p:spTree>
    <p:extLst>
      <p:ext uri="{BB962C8B-B14F-4D97-AF65-F5344CB8AC3E}">
        <p14:creationId xmlns:p14="http://schemas.microsoft.com/office/powerpoint/2010/main" val="328776252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US" dirty="0" smtClean="0"/>
              <a:t>Problem 6.6 </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95" t="-1684" r="43880" b="1684"/>
          <a:stretch/>
        </p:blipFill>
        <p:spPr>
          <a:xfrm rot="5400000">
            <a:off x="2817187" y="-684441"/>
            <a:ext cx="1679973" cy="4115657"/>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1111"/>
          <a:stretch/>
        </p:blipFill>
        <p:spPr>
          <a:xfrm>
            <a:off x="7477580" y="575074"/>
            <a:ext cx="3115077" cy="3276600"/>
          </a:xfrm>
          <a:prstGeom prst="rect">
            <a:avLst/>
          </a:prstGeom>
        </p:spPr>
      </p:pic>
      <p:sp>
        <p:nvSpPr>
          <p:cNvPr id="3" name="TextBox 2"/>
          <p:cNvSpPr txBox="1"/>
          <p:nvPr/>
        </p:nvSpPr>
        <p:spPr>
          <a:xfrm>
            <a:off x="1676401" y="2438401"/>
            <a:ext cx="4697183" cy="646331"/>
          </a:xfrm>
          <a:prstGeom prst="rect">
            <a:avLst/>
          </a:prstGeom>
          <a:noFill/>
        </p:spPr>
        <p:txBody>
          <a:bodyPr wrap="none" rtlCol="0">
            <a:spAutoFit/>
          </a:bodyPr>
          <a:lstStyle/>
          <a:p>
            <a:r>
              <a:rPr lang="en-US" dirty="0"/>
              <a:t>Mole fraction: 100 parts/million = 100e-6 = 1e-4</a:t>
            </a:r>
          </a:p>
          <a:p>
            <a:r>
              <a:rPr lang="en-US" dirty="0"/>
              <a:t>The error is thus? </a:t>
            </a:r>
          </a:p>
        </p:txBody>
      </p:sp>
    </p:spTree>
    <p:extLst>
      <p:ext uri="{BB962C8B-B14F-4D97-AF65-F5344CB8AC3E}">
        <p14:creationId xmlns:p14="http://schemas.microsoft.com/office/powerpoint/2010/main" val="681726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US" dirty="0" smtClean="0"/>
              <a:t>Problem 6.6 </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95" t="-1684" r="43880" b="1684"/>
          <a:stretch/>
        </p:blipFill>
        <p:spPr>
          <a:xfrm rot="5400000">
            <a:off x="2817187" y="-684441"/>
            <a:ext cx="1679973" cy="4115657"/>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1111"/>
          <a:stretch/>
        </p:blipFill>
        <p:spPr>
          <a:xfrm>
            <a:off x="7477580" y="575074"/>
            <a:ext cx="3115077" cy="3276600"/>
          </a:xfrm>
          <a:prstGeom prst="rect">
            <a:avLst/>
          </a:prstGeom>
        </p:spPr>
      </p:pic>
      <p:sp>
        <p:nvSpPr>
          <p:cNvPr id="3" name="TextBox 2"/>
          <p:cNvSpPr txBox="1"/>
          <p:nvPr/>
        </p:nvSpPr>
        <p:spPr>
          <a:xfrm>
            <a:off x="1676401" y="2438401"/>
            <a:ext cx="4697183" cy="646331"/>
          </a:xfrm>
          <a:prstGeom prst="rect">
            <a:avLst/>
          </a:prstGeom>
          <a:noFill/>
        </p:spPr>
        <p:txBody>
          <a:bodyPr wrap="none" rtlCol="0">
            <a:spAutoFit/>
          </a:bodyPr>
          <a:lstStyle/>
          <a:p>
            <a:r>
              <a:rPr lang="en-US" dirty="0"/>
              <a:t>Mole fraction: 100 parts/million = 100e-6 = 1e-4</a:t>
            </a:r>
          </a:p>
          <a:p>
            <a:r>
              <a:rPr lang="en-US" dirty="0"/>
              <a:t>The error is thus? On this level as well…. </a:t>
            </a:r>
          </a:p>
        </p:txBody>
      </p:sp>
    </p:spTree>
    <p:extLst>
      <p:ext uri="{BB962C8B-B14F-4D97-AF65-F5344CB8AC3E}">
        <p14:creationId xmlns:p14="http://schemas.microsoft.com/office/powerpoint/2010/main" val="8601270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US" dirty="0" smtClean="0"/>
              <a:t>Problem 6.6 </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95" t="-1684" r="43880" b="1684"/>
          <a:stretch/>
        </p:blipFill>
        <p:spPr>
          <a:xfrm rot="5400000">
            <a:off x="2817187" y="-684441"/>
            <a:ext cx="1679973" cy="4115657"/>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1111"/>
          <a:stretch/>
        </p:blipFill>
        <p:spPr>
          <a:xfrm>
            <a:off x="7477580" y="575074"/>
            <a:ext cx="3115077" cy="3276600"/>
          </a:xfrm>
          <a:prstGeom prst="rect">
            <a:avLst/>
          </a:prstGeom>
        </p:spPr>
      </p:pic>
      <p:sp>
        <p:nvSpPr>
          <p:cNvPr id="3" name="TextBox 2"/>
          <p:cNvSpPr txBox="1"/>
          <p:nvPr/>
        </p:nvSpPr>
        <p:spPr>
          <a:xfrm>
            <a:off x="1676401" y="2438401"/>
            <a:ext cx="4697183" cy="1200329"/>
          </a:xfrm>
          <a:prstGeom prst="rect">
            <a:avLst/>
          </a:prstGeom>
          <a:noFill/>
        </p:spPr>
        <p:txBody>
          <a:bodyPr wrap="none" rtlCol="0">
            <a:spAutoFit/>
          </a:bodyPr>
          <a:lstStyle/>
          <a:p>
            <a:r>
              <a:rPr lang="en-US" dirty="0"/>
              <a:t>Mole fraction: 100 parts/million = 100e-6 = 1e-4</a:t>
            </a:r>
          </a:p>
          <a:p>
            <a:r>
              <a:rPr lang="en-US" dirty="0"/>
              <a:t>The error is thus? On this level as well…. </a:t>
            </a:r>
          </a:p>
          <a:p>
            <a:r>
              <a:rPr lang="en-US" dirty="0"/>
              <a:t>Since it is dilute we can assume what?</a:t>
            </a:r>
          </a:p>
          <a:p>
            <a:r>
              <a:rPr lang="en-US" dirty="0"/>
              <a:t>And flux is what?</a:t>
            </a:r>
          </a:p>
        </p:txBody>
      </p:sp>
      <mc:AlternateContent xmlns:mc="http://schemas.openxmlformats.org/markup-compatibility/2006" xmlns:a14="http://schemas.microsoft.com/office/drawing/2010/main">
        <mc:Choice Requires="a14">
          <p:sp>
            <p:nvSpPr>
              <p:cNvPr id="6" name="TextBox 5"/>
              <p:cNvSpPr txBox="1"/>
              <p:nvPr/>
            </p:nvSpPr>
            <p:spPr>
              <a:xfrm>
                <a:off x="205342" y="3663918"/>
                <a:ext cx="3096682"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𝐶</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𝑖𝑗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2</m:t>
                          </m:r>
                        </m:sub>
                      </m:sSub>
                      <m:r>
                        <a:rPr lang="en-US" i="1">
                          <a:latin typeface="Cambria Math" panose="02040503050406030204" pitchFamily="18" charset="0"/>
                        </a:rPr>
                        <m:t>)</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05342" y="3663918"/>
                <a:ext cx="3096682" cy="299313"/>
              </a:xfrm>
              <a:prstGeom prst="rect">
                <a:avLst/>
              </a:prstGeom>
              <a:blipFill>
                <a:blip r:embed="rId4"/>
                <a:stretch>
                  <a:fillRect l="-984" r="-1969" b="-26531"/>
                </a:stretch>
              </a:blipFill>
            </p:spPr>
            <p:txBody>
              <a:bodyPr/>
              <a:lstStyle/>
              <a:p>
                <a:r>
                  <a:rPr lang="en-US">
                    <a:noFill/>
                  </a:rPr>
                  <a:t> </a:t>
                </a:r>
              </a:p>
            </p:txBody>
          </p:sp>
        </mc:Fallback>
      </mc:AlternateContent>
      <p:pic>
        <p:nvPicPr>
          <p:cNvPr id="7" name="Picture 3" descr="AAEAHWS0"/>
          <p:cNvPicPr>
            <a:picLocks noChangeAspect="1" noChangeArrowheads="1"/>
          </p:cNvPicPr>
          <p:nvPr/>
        </p:nvPicPr>
        <p:blipFill>
          <a:blip r:embed="rId5" cstate="print"/>
          <a:srcRect/>
          <a:stretch>
            <a:fillRect/>
          </a:stretch>
        </p:blipFill>
        <p:spPr bwMode="auto">
          <a:xfrm>
            <a:off x="934802" y="4106222"/>
            <a:ext cx="1825804" cy="1307553"/>
          </a:xfrm>
          <a:prstGeom prst="rect">
            <a:avLst/>
          </a:prstGeom>
          <a:noFill/>
          <a:ln>
            <a:miter lim="800000"/>
            <a:headEnd/>
            <a:tailEnd/>
          </a:ln>
        </p:spPr>
      </p:pic>
    </p:spTree>
    <p:extLst>
      <p:ext uri="{BB962C8B-B14F-4D97-AF65-F5344CB8AC3E}">
        <p14:creationId xmlns:p14="http://schemas.microsoft.com/office/powerpoint/2010/main" val="9142859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US" dirty="0" smtClean="0"/>
              <a:t>Problem 6.6 </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95" t="-1684" r="43880" b="1684"/>
          <a:stretch/>
        </p:blipFill>
        <p:spPr>
          <a:xfrm rot="5400000">
            <a:off x="2817187" y="-684441"/>
            <a:ext cx="1679973" cy="4115657"/>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1111"/>
          <a:stretch/>
        </p:blipFill>
        <p:spPr>
          <a:xfrm>
            <a:off x="7477580" y="575074"/>
            <a:ext cx="3115077" cy="3276600"/>
          </a:xfrm>
          <a:prstGeom prst="rect">
            <a:avLst/>
          </a:prstGeom>
        </p:spPr>
      </p:pic>
      <p:sp>
        <p:nvSpPr>
          <p:cNvPr id="3" name="TextBox 2"/>
          <p:cNvSpPr txBox="1"/>
          <p:nvPr/>
        </p:nvSpPr>
        <p:spPr>
          <a:xfrm>
            <a:off x="1676401" y="2438401"/>
            <a:ext cx="4697183" cy="1200329"/>
          </a:xfrm>
          <a:prstGeom prst="rect">
            <a:avLst/>
          </a:prstGeom>
          <a:noFill/>
        </p:spPr>
        <p:txBody>
          <a:bodyPr wrap="none" rtlCol="0">
            <a:spAutoFit/>
          </a:bodyPr>
          <a:lstStyle/>
          <a:p>
            <a:r>
              <a:rPr lang="en-US" dirty="0"/>
              <a:t>Mole fraction: 100 parts/million = 100e-6 = 1e-4</a:t>
            </a:r>
          </a:p>
          <a:p>
            <a:r>
              <a:rPr lang="en-US" dirty="0"/>
              <a:t>The error is thus? On this level as well…. </a:t>
            </a:r>
          </a:p>
          <a:p>
            <a:r>
              <a:rPr lang="en-US" dirty="0"/>
              <a:t>Since it is dilute we can assume what?</a:t>
            </a:r>
          </a:p>
          <a:p>
            <a:r>
              <a:rPr lang="en-US" dirty="0"/>
              <a:t>And flux is what?</a:t>
            </a:r>
          </a:p>
        </p:txBody>
      </p:sp>
      <mc:AlternateContent xmlns:mc="http://schemas.openxmlformats.org/markup-compatibility/2006" xmlns:a14="http://schemas.microsoft.com/office/drawing/2010/main">
        <mc:Choice Requires="a14">
          <p:sp>
            <p:nvSpPr>
              <p:cNvPr id="6" name="TextBox 5"/>
              <p:cNvSpPr txBox="1"/>
              <p:nvPr/>
            </p:nvSpPr>
            <p:spPr>
              <a:xfrm>
                <a:off x="205342" y="3663918"/>
                <a:ext cx="3096682" cy="29931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r>
                        <a:rPr lang="en-US" i="1">
                          <a:latin typeface="Cambria Math" panose="02040503050406030204" pitchFamily="18" charset="0"/>
                        </a:rPr>
                        <m:t>=−</m:t>
                      </m:r>
                      <m:r>
                        <a:rPr lang="en-US" i="1">
                          <a:latin typeface="Cambria Math" panose="02040503050406030204" pitchFamily="18" charset="0"/>
                        </a:rPr>
                        <m:t>𝐶</m:t>
                      </m:r>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𝑖𝑗</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𝑁</m:t>
                          </m:r>
                        </m:e>
                        <m:sub>
                          <m:r>
                            <a:rPr lang="en-US" i="1">
                              <a:latin typeface="Cambria Math" panose="02040503050406030204" pitchFamily="18" charset="0"/>
                            </a:rPr>
                            <m:t>2</m:t>
                          </m:r>
                        </m:sub>
                      </m:sSub>
                      <m:r>
                        <a:rPr lang="en-US" i="1">
                          <a:latin typeface="Cambria Math" panose="02040503050406030204" pitchFamily="18" charset="0"/>
                        </a:rPr>
                        <m:t>)</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205342" y="3663918"/>
                <a:ext cx="3096682" cy="299313"/>
              </a:xfrm>
              <a:prstGeom prst="rect">
                <a:avLst/>
              </a:prstGeom>
              <a:blipFill>
                <a:blip r:embed="rId4"/>
                <a:stretch>
                  <a:fillRect l="-984" r="-1969" b="-26531"/>
                </a:stretch>
              </a:blipFill>
            </p:spPr>
            <p:txBody>
              <a:bodyPr/>
              <a:lstStyle/>
              <a:p>
                <a:r>
                  <a:rPr lang="en-US">
                    <a:noFill/>
                  </a:rPr>
                  <a:t> </a:t>
                </a:r>
              </a:p>
            </p:txBody>
          </p:sp>
        </mc:Fallback>
      </mc:AlternateContent>
      <p:pic>
        <p:nvPicPr>
          <p:cNvPr id="7" name="Picture 3" descr="AAEAHWS0"/>
          <p:cNvPicPr>
            <a:picLocks noChangeAspect="1" noChangeArrowheads="1"/>
          </p:cNvPicPr>
          <p:nvPr/>
        </p:nvPicPr>
        <p:blipFill>
          <a:blip r:embed="rId5" cstate="print"/>
          <a:srcRect/>
          <a:stretch>
            <a:fillRect/>
          </a:stretch>
        </p:blipFill>
        <p:spPr bwMode="auto">
          <a:xfrm>
            <a:off x="934802" y="4106222"/>
            <a:ext cx="1825804" cy="1307553"/>
          </a:xfrm>
          <a:prstGeom prst="rect">
            <a:avLst/>
          </a:prstGeom>
          <a:noFill/>
          <a:ln>
            <a:miter lim="800000"/>
            <a:headEnd/>
            <a:tailEnd/>
          </a:ln>
        </p:spPr>
      </p:pic>
      <p:pic>
        <p:nvPicPr>
          <p:cNvPr id="8" name="Picture 7"/>
          <p:cNvPicPr>
            <a:picLocks noChangeAspect="1"/>
          </p:cNvPicPr>
          <p:nvPr/>
        </p:nvPicPr>
        <p:blipFill>
          <a:blip r:embed="rId6" cstate="print"/>
          <a:stretch>
            <a:fillRect/>
          </a:stretch>
        </p:blipFill>
        <p:spPr>
          <a:xfrm>
            <a:off x="3645449" y="3413802"/>
            <a:ext cx="2748480" cy="899907"/>
          </a:xfrm>
          <a:prstGeom prst="rect">
            <a:avLst/>
          </a:prstGeom>
        </p:spPr>
      </p:pic>
    </p:spTree>
    <p:extLst>
      <p:ext uri="{BB962C8B-B14F-4D97-AF65-F5344CB8AC3E}">
        <p14:creationId xmlns:p14="http://schemas.microsoft.com/office/powerpoint/2010/main" val="249627438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2322286" y="214313"/>
            <a:ext cx="7771190" cy="714375"/>
          </a:xfrm>
        </p:spPr>
        <p:txBody>
          <a:bodyPr>
            <a:normAutofit/>
          </a:bodyPr>
          <a:lstStyle/>
          <a:p>
            <a:r>
              <a:rPr lang="en-US" smtClean="0"/>
              <a:t>Non-steady State Diffusion</a:t>
            </a:r>
          </a:p>
        </p:txBody>
      </p:sp>
      <p:sp>
        <p:nvSpPr>
          <p:cNvPr id="15364" name="Rectangle 3"/>
          <p:cNvSpPr>
            <a:spLocks noGrp="1" noChangeArrowheads="1"/>
          </p:cNvSpPr>
          <p:nvPr>
            <p:ph type="body" idx="1"/>
          </p:nvPr>
        </p:nvSpPr>
        <p:spPr>
          <a:xfrm>
            <a:off x="2249715" y="1428750"/>
            <a:ext cx="7771190" cy="4115098"/>
          </a:xfrm>
        </p:spPr>
        <p:txBody>
          <a:bodyPr/>
          <a:lstStyle/>
          <a:p>
            <a:r>
              <a:rPr lang="en-US" sz="2400"/>
              <a:t>Sample Problem:  An FCC iron-carbon alloy initially containing 0.20 wt% C is carburized at an elevated temperature and in an atmosphere that gives a surface carbon concentration constant at 1.0 wt%. If after 49.5 h the concentration of carbon is 0.35 wt% at a position 4.0 mm below the surface, determine the temperature at which the treatment was carried out.</a:t>
            </a:r>
          </a:p>
          <a:p>
            <a:endParaRPr lang="en-US" sz="2400"/>
          </a:p>
          <a:p>
            <a:r>
              <a:rPr lang="en-US" sz="2400">
                <a:solidFill>
                  <a:srgbClr val="FF3300"/>
                </a:solidFill>
              </a:rPr>
              <a:t>Solution</a:t>
            </a:r>
            <a:r>
              <a:rPr lang="en-US" sz="2400"/>
              <a:t>: use Eqn.</a:t>
            </a:r>
          </a:p>
        </p:txBody>
      </p:sp>
      <p:graphicFrame>
        <p:nvGraphicFramePr>
          <p:cNvPr id="15362" name="Object 2"/>
          <p:cNvGraphicFramePr>
            <a:graphicFrameLocks noChangeAspect="1"/>
          </p:cNvGraphicFramePr>
          <p:nvPr/>
        </p:nvGraphicFramePr>
        <p:xfrm>
          <a:off x="5515429" y="5072064"/>
          <a:ext cx="3400274" cy="837903"/>
        </p:xfrm>
        <a:graphic>
          <a:graphicData uri="http://schemas.openxmlformats.org/presentationml/2006/ole">
            <mc:AlternateContent xmlns:mc="http://schemas.openxmlformats.org/markup-compatibility/2006">
              <mc:Choice xmlns:v="urn:schemas-microsoft-com:vml" Requires="v">
                <p:oleObj spid="_x0000_s1037" name="Equation" r:id="rId4" imgW="1854200" imgH="457200" progId="Equation.3">
                  <p:embed/>
                </p:oleObj>
              </mc:Choice>
              <mc:Fallback>
                <p:oleObj name="Equation" r:id="rId4" imgW="1854200" imgH="457200" progId="Equation.3">
                  <p:embed/>
                  <p:pic>
                    <p:nvPicPr>
                      <p:cNvPr id="15362"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15429" y="5072064"/>
                        <a:ext cx="3400274" cy="8379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213722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US" dirty="0" smtClean="0"/>
              <a:t>Problem 6.6 </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95" t="-1684" r="43880" b="1684"/>
          <a:stretch/>
        </p:blipFill>
        <p:spPr>
          <a:xfrm rot="5400000">
            <a:off x="2817187" y="-684441"/>
            <a:ext cx="1679973" cy="4115657"/>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1111"/>
          <a:stretch/>
        </p:blipFill>
        <p:spPr>
          <a:xfrm>
            <a:off x="7477580" y="575074"/>
            <a:ext cx="3115077" cy="3276600"/>
          </a:xfrm>
          <a:prstGeom prst="rect">
            <a:avLst/>
          </a:prstGeom>
        </p:spPr>
      </p:pic>
      <p:sp>
        <p:nvSpPr>
          <p:cNvPr id="3" name="TextBox 2"/>
          <p:cNvSpPr txBox="1"/>
          <p:nvPr/>
        </p:nvSpPr>
        <p:spPr>
          <a:xfrm>
            <a:off x="1676401" y="2438401"/>
            <a:ext cx="4697183" cy="1200329"/>
          </a:xfrm>
          <a:prstGeom prst="rect">
            <a:avLst/>
          </a:prstGeom>
          <a:noFill/>
        </p:spPr>
        <p:txBody>
          <a:bodyPr wrap="none" rtlCol="0">
            <a:spAutoFit/>
          </a:bodyPr>
          <a:lstStyle/>
          <a:p>
            <a:r>
              <a:rPr lang="en-US" dirty="0"/>
              <a:t>Mole fraction: 100 parts/million = 100e-6 = 1e-4</a:t>
            </a:r>
          </a:p>
          <a:p>
            <a:r>
              <a:rPr lang="en-US" dirty="0"/>
              <a:t>The error is thus? On this level as well…. </a:t>
            </a:r>
          </a:p>
          <a:p>
            <a:r>
              <a:rPr lang="en-US" dirty="0"/>
              <a:t>Since it is dilute we can assume what?</a:t>
            </a:r>
          </a:p>
          <a:p>
            <a:r>
              <a:rPr lang="en-US" dirty="0"/>
              <a:t>And flux is what?</a:t>
            </a:r>
          </a:p>
        </p:txBody>
      </p:sp>
      <p:pic>
        <p:nvPicPr>
          <p:cNvPr id="6" name="Picture 5"/>
          <p:cNvPicPr>
            <a:picLocks noChangeAspect="1"/>
          </p:cNvPicPr>
          <p:nvPr/>
        </p:nvPicPr>
        <p:blipFill>
          <a:blip r:embed="rId4" cstate="print"/>
          <a:stretch>
            <a:fillRect/>
          </a:stretch>
        </p:blipFill>
        <p:spPr>
          <a:xfrm>
            <a:off x="3645449" y="3413802"/>
            <a:ext cx="2748480" cy="899907"/>
          </a:xfrm>
          <a:prstGeom prst="rect">
            <a:avLst/>
          </a:prstGeom>
        </p:spPr>
      </p:pic>
      <p:cxnSp>
        <p:nvCxnSpPr>
          <p:cNvPr id="8" name="Straight Arrow Connector 7"/>
          <p:cNvCxnSpPr/>
          <p:nvPr/>
        </p:nvCxnSpPr>
        <p:spPr>
          <a:xfrm flipV="1">
            <a:off x="4724400" y="4191000"/>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12205" y="4744915"/>
            <a:ext cx="407484" cy="369332"/>
          </a:xfrm>
          <a:prstGeom prst="rect">
            <a:avLst/>
          </a:prstGeom>
          <a:noFill/>
        </p:spPr>
        <p:txBody>
          <a:bodyPr wrap="none" rtlCol="0">
            <a:spAutoFit/>
          </a:bodyPr>
          <a:lstStyle/>
          <a:p>
            <a:r>
              <a:rPr lang="en-US" dirty="0"/>
              <a:t>=?</a:t>
            </a:r>
          </a:p>
        </p:txBody>
      </p:sp>
    </p:spTree>
    <p:extLst>
      <p:ext uri="{BB962C8B-B14F-4D97-AF65-F5344CB8AC3E}">
        <p14:creationId xmlns:p14="http://schemas.microsoft.com/office/powerpoint/2010/main" val="91012062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US" dirty="0" smtClean="0"/>
              <a:t>Problem 6.6 </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95" t="-1684" r="43880" b="1684"/>
          <a:stretch/>
        </p:blipFill>
        <p:spPr>
          <a:xfrm rot="5400000">
            <a:off x="2817187" y="-684441"/>
            <a:ext cx="1679973" cy="4115657"/>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1111"/>
          <a:stretch/>
        </p:blipFill>
        <p:spPr>
          <a:xfrm>
            <a:off x="7477580" y="575074"/>
            <a:ext cx="3115077" cy="3276600"/>
          </a:xfrm>
          <a:prstGeom prst="rect">
            <a:avLst/>
          </a:prstGeom>
        </p:spPr>
      </p:pic>
      <p:sp>
        <p:nvSpPr>
          <p:cNvPr id="3" name="TextBox 2"/>
          <p:cNvSpPr txBox="1"/>
          <p:nvPr/>
        </p:nvSpPr>
        <p:spPr>
          <a:xfrm>
            <a:off x="1676401" y="2438401"/>
            <a:ext cx="4697183" cy="1200329"/>
          </a:xfrm>
          <a:prstGeom prst="rect">
            <a:avLst/>
          </a:prstGeom>
          <a:noFill/>
        </p:spPr>
        <p:txBody>
          <a:bodyPr wrap="none" rtlCol="0">
            <a:spAutoFit/>
          </a:bodyPr>
          <a:lstStyle/>
          <a:p>
            <a:r>
              <a:rPr lang="en-US" dirty="0"/>
              <a:t>Mole fraction: 100 parts/million = 100e-6 = 1e-4</a:t>
            </a:r>
          </a:p>
          <a:p>
            <a:r>
              <a:rPr lang="en-US" dirty="0"/>
              <a:t>The error is thus? On this level as well…. </a:t>
            </a:r>
          </a:p>
          <a:p>
            <a:r>
              <a:rPr lang="en-US" dirty="0"/>
              <a:t>Since it is dilute we can assume what?</a:t>
            </a:r>
          </a:p>
          <a:p>
            <a:r>
              <a:rPr lang="en-US" dirty="0"/>
              <a:t>And flux is what?</a:t>
            </a:r>
          </a:p>
        </p:txBody>
      </p:sp>
      <p:pic>
        <p:nvPicPr>
          <p:cNvPr id="6" name="Picture 5"/>
          <p:cNvPicPr>
            <a:picLocks noChangeAspect="1"/>
          </p:cNvPicPr>
          <p:nvPr/>
        </p:nvPicPr>
        <p:blipFill rotWithShape="1">
          <a:blip r:embed="rId4" cstate="print"/>
          <a:srcRect r="38564"/>
          <a:stretch/>
        </p:blipFill>
        <p:spPr>
          <a:xfrm>
            <a:off x="3645450" y="3413802"/>
            <a:ext cx="1688551" cy="899907"/>
          </a:xfrm>
          <a:prstGeom prst="rect">
            <a:avLst/>
          </a:prstGeom>
        </p:spPr>
      </p:pic>
      <p:cxnSp>
        <p:nvCxnSpPr>
          <p:cNvPr id="8" name="Straight Arrow Connector 7"/>
          <p:cNvCxnSpPr/>
          <p:nvPr/>
        </p:nvCxnSpPr>
        <p:spPr>
          <a:xfrm flipV="1">
            <a:off x="4724400" y="4191000"/>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12206" y="4744916"/>
            <a:ext cx="5769015" cy="646331"/>
          </a:xfrm>
          <a:prstGeom prst="rect">
            <a:avLst/>
          </a:prstGeom>
          <a:noFill/>
        </p:spPr>
        <p:txBody>
          <a:bodyPr wrap="none" rtlCol="0">
            <a:spAutoFit/>
          </a:bodyPr>
          <a:lstStyle/>
          <a:p>
            <a:r>
              <a:rPr lang="en-US" dirty="0"/>
              <a:t>=0.9999 initially and grows because 0.0001 gets smaller(t)…</a:t>
            </a:r>
          </a:p>
          <a:p>
            <a:r>
              <a:rPr lang="en-US" dirty="0"/>
              <a:t>So…</a:t>
            </a:r>
          </a:p>
        </p:txBody>
      </p:sp>
      <p:pic>
        <p:nvPicPr>
          <p:cNvPr id="10" name="Picture 9"/>
          <p:cNvPicPr>
            <a:picLocks noChangeAspect="1"/>
          </p:cNvPicPr>
          <p:nvPr/>
        </p:nvPicPr>
        <p:blipFill rotWithShape="1">
          <a:blip r:embed="rId4" cstate="print"/>
          <a:srcRect l="62176"/>
          <a:stretch/>
        </p:blipFill>
        <p:spPr>
          <a:xfrm>
            <a:off x="5334000" y="5044635"/>
            <a:ext cx="1039583" cy="899907"/>
          </a:xfrm>
          <a:prstGeom prst="rect">
            <a:avLst/>
          </a:prstGeom>
        </p:spPr>
      </p:pic>
    </p:spTree>
    <p:extLst>
      <p:ext uri="{BB962C8B-B14F-4D97-AF65-F5344CB8AC3E}">
        <p14:creationId xmlns:p14="http://schemas.microsoft.com/office/powerpoint/2010/main" val="478537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US" dirty="0" smtClean="0"/>
              <a:t>Problem 6.6 </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95" t="-1684" r="43880" b="1684"/>
          <a:stretch/>
        </p:blipFill>
        <p:spPr>
          <a:xfrm rot="5400000">
            <a:off x="2817187" y="-684441"/>
            <a:ext cx="1679973" cy="4115657"/>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1111"/>
          <a:stretch/>
        </p:blipFill>
        <p:spPr>
          <a:xfrm>
            <a:off x="7477580" y="575074"/>
            <a:ext cx="3115077" cy="3276600"/>
          </a:xfrm>
          <a:prstGeom prst="rect">
            <a:avLst/>
          </a:prstGeom>
        </p:spPr>
      </p:pic>
      <p:sp>
        <p:nvSpPr>
          <p:cNvPr id="3" name="TextBox 2"/>
          <p:cNvSpPr txBox="1"/>
          <p:nvPr/>
        </p:nvSpPr>
        <p:spPr>
          <a:xfrm>
            <a:off x="1676401" y="2438401"/>
            <a:ext cx="4697183" cy="1200329"/>
          </a:xfrm>
          <a:prstGeom prst="rect">
            <a:avLst/>
          </a:prstGeom>
          <a:noFill/>
        </p:spPr>
        <p:txBody>
          <a:bodyPr wrap="none" rtlCol="0">
            <a:spAutoFit/>
          </a:bodyPr>
          <a:lstStyle/>
          <a:p>
            <a:r>
              <a:rPr lang="en-US" dirty="0"/>
              <a:t>Mole fraction: 100 parts/million = 100e-6 = 1e-4</a:t>
            </a:r>
          </a:p>
          <a:p>
            <a:r>
              <a:rPr lang="en-US" dirty="0"/>
              <a:t>The error is thus? On this level as well…. </a:t>
            </a:r>
          </a:p>
          <a:p>
            <a:r>
              <a:rPr lang="en-US" dirty="0"/>
              <a:t>Since it is dilute we can assume what?</a:t>
            </a:r>
          </a:p>
          <a:p>
            <a:r>
              <a:rPr lang="en-US" dirty="0"/>
              <a:t>And flux is what?</a:t>
            </a:r>
          </a:p>
        </p:txBody>
      </p:sp>
      <p:pic>
        <p:nvPicPr>
          <p:cNvPr id="6" name="Picture 5"/>
          <p:cNvPicPr>
            <a:picLocks noChangeAspect="1"/>
          </p:cNvPicPr>
          <p:nvPr/>
        </p:nvPicPr>
        <p:blipFill rotWithShape="1">
          <a:blip r:embed="rId4" cstate="print"/>
          <a:srcRect r="38564"/>
          <a:stretch/>
        </p:blipFill>
        <p:spPr>
          <a:xfrm>
            <a:off x="3645450" y="3413802"/>
            <a:ext cx="1688551" cy="899907"/>
          </a:xfrm>
          <a:prstGeom prst="rect">
            <a:avLst/>
          </a:prstGeom>
        </p:spPr>
      </p:pic>
      <p:cxnSp>
        <p:nvCxnSpPr>
          <p:cNvPr id="8" name="Straight Arrow Connector 7"/>
          <p:cNvCxnSpPr/>
          <p:nvPr/>
        </p:nvCxnSpPr>
        <p:spPr>
          <a:xfrm flipV="1">
            <a:off x="4724400" y="4191000"/>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12206" y="4744916"/>
            <a:ext cx="5769015" cy="646331"/>
          </a:xfrm>
          <a:prstGeom prst="rect">
            <a:avLst/>
          </a:prstGeom>
          <a:noFill/>
        </p:spPr>
        <p:txBody>
          <a:bodyPr wrap="none" rtlCol="0">
            <a:spAutoFit/>
          </a:bodyPr>
          <a:lstStyle/>
          <a:p>
            <a:r>
              <a:rPr lang="en-US" dirty="0"/>
              <a:t>=0.9999 initially and grows because 0.0001 gets smaller(t)…</a:t>
            </a:r>
          </a:p>
          <a:p>
            <a:r>
              <a:rPr lang="en-US" dirty="0"/>
              <a:t>So…</a:t>
            </a:r>
          </a:p>
        </p:txBody>
      </p:sp>
      <p:pic>
        <p:nvPicPr>
          <p:cNvPr id="10" name="Picture 9"/>
          <p:cNvPicPr>
            <a:picLocks noChangeAspect="1"/>
          </p:cNvPicPr>
          <p:nvPr/>
        </p:nvPicPr>
        <p:blipFill rotWithShape="1">
          <a:blip r:embed="rId4" cstate="print"/>
          <a:srcRect l="62176"/>
          <a:stretch/>
        </p:blipFill>
        <p:spPr>
          <a:xfrm>
            <a:off x="5334000" y="5044635"/>
            <a:ext cx="1039583" cy="899907"/>
          </a:xfrm>
          <a:prstGeom prst="rect">
            <a:avLst/>
          </a:prstGeom>
        </p:spPr>
      </p:pic>
      <p:sp>
        <p:nvSpPr>
          <p:cNvPr id="7" name="TextBox 6"/>
          <p:cNvSpPr txBox="1"/>
          <p:nvPr/>
        </p:nvSpPr>
        <p:spPr>
          <a:xfrm>
            <a:off x="6373583" y="5349573"/>
            <a:ext cx="5558381" cy="369332"/>
          </a:xfrm>
          <a:prstGeom prst="rect">
            <a:avLst/>
          </a:prstGeom>
          <a:noFill/>
        </p:spPr>
        <p:txBody>
          <a:bodyPr wrap="none" rtlCol="0">
            <a:spAutoFit/>
          </a:bodyPr>
          <a:lstStyle/>
          <a:p>
            <a:r>
              <a:rPr lang="en-US" dirty="0" smtClean="0"/>
              <a:t>Proceed to calculate flux from here if that is the objective</a:t>
            </a:r>
            <a:endParaRPr lang="en-US" dirty="0"/>
          </a:p>
        </p:txBody>
      </p:sp>
    </p:spTree>
    <p:extLst>
      <p:ext uri="{BB962C8B-B14F-4D97-AF65-F5344CB8AC3E}">
        <p14:creationId xmlns:p14="http://schemas.microsoft.com/office/powerpoint/2010/main" val="14494341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US" dirty="0" smtClean="0"/>
              <a:t>Problem 6.6 </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95" t="-1684" r="43880" b="1684"/>
          <a:stretch/>
        </p:blipFill>
        <p:spPr>
          <a:xfrm rot="5400000">
            <a:off x="2817187" y="-684441"/>
            <a:ext cx="1679973" cy="4115657"/>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1111"/>
          <a:stretch/>
        </p:blipFill>
        <p:spPr>
          <a:xfrm>
            <a:off x="7477580" y="575074"/>
            <a:ext cx="3115077" cy="3276600"/>
          </a:xfrm>
          <a:prstGeom prst="rect">
            <a:avLst/>
          </a:prstGeom>
        </p:spPr>
      </p:pic>
      <p:sp>
        <p:nvSpPr>
          <p:cNvPr id="3" name="TextBox 2"/>
          <p:cNvSpPr txBox="1"/>
          <p:nvPr/>
        </p:nvSpPr>
        <p:spPr>
          <a:xfrm>
            <a:off x="1676401" y="2438401"/>
            <a:ext cx="4697183" cy="1200329"/>
          </a:xfrm>
          <a:prstGeom prst="rect">
            <a:avLst/>
          </a:prstGeom>
          <a:noFill/>
        </p:spPr>
        <p:txBody>
          <a:bodyPr wrap="none" rtlCol="0">
            <a:spAutoFit/>
          </a:bodyPr>
          <a:lstStyle/>
          <a:p>
            <a:r>
              <a:rPr lang="en-US" dirty="0"/>
              <a:t>Mole fraction: 100 parts/million = 100e-6 = 1e-4</a:t>
            </a:r>
          </a:p>
          <a:p>
            <a:r>
              <a:rPr lang="en-US" dirty="0"/>
              <a:t>The error is thus? On this level as well…. </a:t>
            </a:r>
          </a:p>
          <a:p>
            <a:r>
              <a:rPr lang="en-US" dirty="0"/>
              <a:t>Since it is dilute we can assume what?</a:t>
            </a:r>
          </a:p>
          <a:p>
            <a:r>
              <a:rPr lang="en-US" dirty="0"/>
              <a:t>And flux is what?</a:t>
            </a:r>
          </a:p>
        </p:txBody>
      </p:sp>
      <p:pic>
        <p:nvPicPr>
          <p:cNvPr id="6" name="Picture 5"/>
          <p:cNvPicPr>
            <a:picLocks noChangeAspect="1"/>
          </p:cNvPicPr>
          <p:nvPr/>
        </p:nvPicPr>
        <p:blipFill rotWithShape="1">
          <a:blip r:embed="rId4" cstate="print"/>
          <a:srcRect r="38564"/>
          <a:stretch/>
        </p:blipFill>
        <p:spPr>
          <a:xfrm>
            <a:off x="3645450" y="3413802"/>
            <a:ext cx="1688551" cy="899907"/>
          </a:xfrm>
          <a:prstGeom prst="rect">
            <a:avLst/>
          </a:prstGeom>
        </p:spPr>
      </p:pic>
      <p:cxnSp>
        <p:nvCxnSpPr>
          <p:cNvPr id="8" name="Straight Arrow Connector 7"/>
          <p:cNvCxnSpPr/>
          <p:nvPr/>
        </p:nvCxnSpPr>
        <p:spPr>
          <a:xfrm flipV="1">
            <a:off x="4724400" y="4191000"/>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12206" y="4744916"/>
            <a:ext cx="5769015" cy="646331"/>
          </a:xfrm>
          <a:prstGeom prst="rect">
            <a:avLst/>
          </a:prstGeom>
          <a:noFill/>
        </p:spPr>
        <p:txBody>
          <a:bodyPr wrap="none" rtlCol="0">
            <a:spAutoFit/>
          </a:bodyPr>
          <a:lstStyle/>
          <a:p>
            <a:r>
              <a:rPr lang="en-US" dirty="0"/>
              <a:t>=0.9999 initially and grows because 0.0001 gets smaller(t)…</a:t>
            </a:r>
          </a:p>
          <a:p>
            <a:r>
              <a:rPr lang="en-US" dirty="0"/>
              <a:t>So…</a:t>
            </a:r>
          </a:p>
        </p:txBody>
      </p:sp>
      <p:pic>
        <p:nvPicPr>
          <p:cNvPr id="10" name="Picture 9"/>
          <p:cNvPicPr>
            <a:picLocks noChangeAspect="1"/>
          </p:cNvPicPr>
          <p:nvPr/>
        </p:nvPicPr>
        <p:blipFill rotWithShape="1">
          <a:blip r:embed="rId4" cstate="print"/>
          <a:srcRect l="62176"/>
          <a:stretch/>
        </p:blipFill>
        <p:spPr>
          <a:xfrm>
            <a:off x="5334000" y="5044635"/>
            <a:ext cx="1039583" cy="899907"/>
          </a:xfrm>
          <a:prstGeom prst="rect">
            <a:avLst/>
          </a:prstGeom>
        </p:spPr>
      </p:pic>
      <p:sp>
        <p:nvSpPr>
          <p:cNvPr id="7" name="TextBox 6"/>
          <p:cNvSpPr txBox="1"/>
          <p:nvPr/>
        </p:nvSpPr>
        <p:spPr>
          <a:xfrm>
            <a:off x="6373583" y="5349573"/>
            <a:ext cx="5558381" cy="369332"/>
          </a:xfrm>
          <a:prstGeom prst="rect">
            <a:avLst/>
          </a:prstGeom>
          <a:noFill/>
        </p:spPr>
        <p:txBody>
          <a:bodyPr wrap="none" rtlCol="0">
            <a:spAutoFit/>
          </a:bodyPr>
          <a:lstStyle/>
          <a:p>
            <a:r>
              <a:rPr lang="en-US" dirty="0" smtClean="0"/>
              <a:t>Proceed to calculate flux from here if that is the objective</a:t>
            </a:r>
            <a:endParaRPr lang="en-US" dirty="0"/>
          </a:p>
        </p:txBody>
      </p:sp>
      <p:cxnSp>
        <p:nvCxnSpPr>
          <p:cNvPr id="12" name="Straight Arrow Connector 11"/>
          <p:cNvCxnSpPr/>
          <p:nvPr/>
        </p:nvCxnSpPr>
        <p:spPr>
          <a:xfrm>
            <a:off x="8405446" y="4501662"/>
            <a:ext cx="17585" cy="351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895492" y="4191000"/>
            <a:ext cx="2824235" cy="369332"/>
          </a:xfrm>
          <a:prstGeom prst="rect">
            <a:avLst/>
          </a:prstGeom>
          <a:noFill/>
        </p:spPr>
        <p:txBody>
          <a:bodyPr wrap="none" rtlCol="0">
            <a:spAutoFit/>
          </a:bodyPr>
          <a:lstStyle/>
          <a:p>
            <a:r>
              <a:rPr lang="en-US" dirty="0" smtClean="0"/>
              <a:t>Mole fraction (</a:t>
            </a:r>
            <a:r>
              <a:rPr lang="en-US" dirty="0" err="1" smtClean="0"/>
              <a:t>ans</a:t>
            </a:r>
            <a:r>
              <a:rPr lang="en-US" dirty="0" smtClean="0"/>
              <a:t> to part a)</a:t>
            </a:r>
            <a:endParaRPr lang="en-US" dirty="0"/>
          </a:p>
        </p:txBody>
      </p:sp>
    </p:spTree>
    <p:extLst>
      <p:ext uri="{BB962C8B-B14F-4D97-AF65-F5344CB8AC3E}">
        <p14:creationId xmlns:p14="http://schemas.microsoft.com/office/powerpoint/2010/main" val="18256728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US" dirty="0" smtClean="0"/>
              <a:t>Problem 6.6 </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1695" t="-1684" r="43880" b="1684"/>
          <a:stretch/>
        </p:blipFill>
        <p:spPr>
          <a:xfrm rot="5400000">
            <a:off x="2817187" y="-684441"/>
            <a:ext cx="1679973" cy="4115657"/>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t="21111"/>
          <a:stretch/>
        </p:blipFill>
        <p:spPr>
          <a:xfrm>
            <a:off x="7477580" y="575074"/>
            <a:ext cx="3115077" cy="3276600"/>
          </a:xfrm>
          <a:prstGeom prst="rect">
            <a:avLst/>
          </a:prstGeom>
        </p:spPr>
      </p:pic>
      <p:sp>
        <p:nvSpPr>
          <p:cNvPr id="3" name="TextBox 2"/>
          <p:cNvSpPr txBox="1"/>
          <p:nvPr/>
        </p:nvSpPr>
        <p:spPr>
          <a:xfrm>
            <a:off x="1676401" y="2438401"/>
            <a:ext cx="4697183" cy="1200329"/>
          </a:xfrm>
          <a:prstGeom prst="rect">
            <a:avLst/>
          </a:prstGeom>
          <a:noFill/>
        </p:spPr>
        <p:txBody>
          <a:bodyPr wrap="none" rtlCol="0">
            <a:spAutoFit/>
          </a:bodyPr>
          <a:lstStyle/>
          <a:p>
            <a:r>
              <a:rPr lang="en-US" dirty="0"/>
              <a:t>Mole fraction: 100 parts/million = 100e-6 = 1e-4</a:t>
            </a:r>
          </a:p>
          <a:p>
            <a:r>
              <a:rPr lang="en-US" dirty="0"/>
              <a:t>The error is thus? On this level as well…. </a:t>
            </a:r>
          </a:p>
          <a:p>
            <a:r>
              <a:rPr lang="en-US" dirty="0"/>
              <a:t>Since it is dilute we can assume what?</a:t>
            </a:r>
          </a:p>
          <a:p>
            <a:r>
              <a:rPr lang="en-US" dirty="0"/>
              <a:t>And flux is what?</a:t>
            </a:r>
          </a:p>
        </p:txBody>
      </p:sp>
      <p:pic>
        <p:nvPicPr>
          <p:cNvPr id="6" name="Picture 5"/>
          <p:cNvPicPr>
            <a:picLocks noChangeAspect="1"/>
          </p:cNvPicPr>
          <p:nvPr/>
        </p:nvPicPr>
        <p:blipFill rotWithShape="1">
          <a:blip r:embed="rId4" cstate="print"/>
          <a:srcRect r="38564"/>
          <a:stretch/>
        </p:blipFill>
        <p:spPr>
          <a:xfrm>
            <a:off x="3645450" y="3413802"/>
            <a:ext cx="1688551" cy="899907"/>
          </a:xfrm>
          <a:prstGeom prst="rect">
            <a:avLst/>
          </a:prstGeom>
        </p:spPr>
      </p:pic>
      <p:cxnSp>
        <p:nvCxnSpPr>
          <p:cNvPr id="8" name="Straight Arrow Connector 7"/>
          <p:cNvCxnSpPr/>
          <p:nvPr/>
        </p:nvCxnSpPr>
        <p:spPr>
          <a:xfrm flipV="1">
            <a:off x="4724400" y="4191000"/>
            <a:ext cx="0" cy="533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4612206" y="4744916"/>
            <a:ext cx="5769015" cy="646331"/>
          </a:xfrm>
          <a:prstGeom prst="rect">
            <a:avLst/>
          </a:prstGeom>
          <a:noFill/>
        </p:spPr>
        <p:txBody>
          <a:bodyPr wrap="none" rtlCol="0">
            <a:spAutoFit/>
          </a:bodyPr>
          <a:lstStyle/>
          <a:p>
            <a:r>
              <a:rPr lang="en-US" dirty="0"/>
              <a:t>=0.9999 initially and grows because 0.0001 gets smaller(t)…</a:t>
            </a:r>
          </a:p>
          <a:p>
            <a:r>
              <a:rPr lang="en-US" dirty="0"/>
              <a:t>So…</a:t>
            </a:r>
          </a:p>
        </p:txBody>
      </p:sp>
      <p:pic>
        <p:nvPicPr>
          <p:cNvPr id="10" name="Picture 9"/>
          <p:cNvPicPr>
            <a:picLocks noChangeAspect="1"/>
          </p:cNvPicPr>
          <p:nvPr/>
        </p:nvPicPr>
        <p:blipFill rotWithShape="1">
          <a:blip r:embed="rId4" cstate="print"/>
          <a:srcRect l="62176"/>
          <a:stretch/>
        </p:blipFill>
        <p:spPr>
          <a:xfrm>
            <a:off x="5334000" y="5044635"/>
            <a:ext cx="1039583" cy="899907"/>
          </a:xfrm>
          <a:prstGeom prst="rect">
            <a:avLst/>
          </a:prstGeom>
        </p:spPr>
      </p:pic>
      <p:sp>
        <p:nvSpPr>
          <p:cNvPr id="7" name="TextBox 6"/>
          <p:cNvSpPr txBox="1"/>
          <p:nvPr/>
        </p:nvSpPr>
        <p:spPr>
          <a:xfrm>
            <a:off x="79205" y="5380672"/>
            <a:ext cx="3803990" cy="1477328"/>
          </a:xfrm>
          <a:prstGeom prst="rect">
            <a:avLst/>
          </a:prstGeom>
          <a:noFill/>
        </p:spPr>
        <p:txBody>
          <a:bodyPr wrap="none" rtlCol="0">
            <a:spAutoFit/>
          </a:bodyPr>
          <a:lstStyle/>
          <a:p>
            <a:r>
              <a:rPr lang="en-US" dirty="0" smtClean="0"/>
              <a:t>Part b.</a:t>
            </a:r>
          </a:p>
          <a:p>
            <a:r>
              <a:rPr lang="en-US" dirty="0" smtClean="0"/>
              <a:t>How </a:t>
            </a:r>
            <a:r>
              <a:rPr lang="en-US" dirty="0"/>
              <a:t>long to reach steady state?</a:t>
            </a:r>
          </a:p>
          <a:p>
            <a:r>
              <a:rPr lang="en-US" dirty="0"/>
              <a:t>R</a:t>
            </a:r>
            <a:r>
              <a:rPr lang="en-US" baseline="30000" dirty="0"/>
              <a:t>2</a:t>
            </a:r>
            <a:r>
              <a:rPr lang="en-US" dirty="0"/>
              <a:t>/</a:t>
            </a:r>
            <a:r>
              <a:rPr lang="en-US" dirty="0" err="1"/>
              <a:t>D</a:t>
            </a:r>
            <a:r>
              <a:rPr lang="en-US" baseline="-25000" dirty="0" err="1"/>
              <a:t>ij</a:t>
            </a:r>
            <a:r>
              <a:rPr lang="en-US" dirty="0"/>
              <a:t>= 1.25e-4 s and is much shorter </a:t>
            </a:r>
          </a:p>
          <a:p>
            <a:r>
              <a:rPr lang="en-US" dirty="0"/>
              <a:t>5 seconds so yes, the gas is completely</a:t>
            </a:r>
          </a:p>
          <a:p>
            <a:r>
              <a:rPr lang="en-US" dirty="0"/>
              <a:t>Removed between breaths…</a:t>
            </a:r>
          </a:p>
        </p:txBody>
      </p:sp>
      <p:cxnSp>
        <p:nvCxnSpPr>
          <p:cNvPr id="11" name="Straight Arrow Connector 10"/>
          <p:cNvCxnSpPr/>
          <p:nvPr/>
        </p:nvCxnSpPr>
        <p:spPr>
          <a:xfrm>
            <a:off x="8405446" y="4501662"/>
            <a:ext cx="17585" cy="35169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7895492" y="4191000"/>
            <a:ext cx="2824235" cy="369332"/>
          </a:xfrm>
          <a:prstGeom prst="rect">
            <a:avLst/>
          </a:prstGeom>
          <a:noFill/>
        </p:spPr>
        <p:txBody>
          <a:bodyPr wrap="none" rtlCol="0">
            <a:spAutoFit/>
          </a:bodyPr>
          <a:lstStyle/>
          <a:p>
            <a:r>
              <a:rPr lang="en-US" dirty="0" smtClean="0"/>
              <a:t>Mole fraction (</a:t>
            </a:r>
            <a:r>
              <a:rPr lang="en-US" dirty="0" err="1" smtClean="0"/>
              <a:t>ans</a:t>
            </a:r>
            <a:r>
              <a:rPr lang="en-US" dirty="0" smtClean="0"/>
              <a:t> to part a)</a:t>
            </a:r>
            <a:endParaRPr lang="en-US" dirty="0"/>
          </a:p>
        </p:txBody>
      </p:sp>
      <p:sp>
        <p:nvSpPr>
          <p:cNvPr id="13" name="TextBox 12"/>
          <p:cNvSpPr txBox="1"/>
          <p:nvPr/>
        </p:nvSpPr>
        <p:spPr>
          <a:xfrm>
            <a:off x="6373583" y="5349573"/>
            <a:ext cx="5558381" cy="369332"/>
          </a:xfrm>
          <a:prstGeom prst="rect">
            <a:avLst/>
          </a:prstGeom>
          <a:noFill/>
        </p:spPr>
        <p:txBody>
          <a:bodyPr wrap="none" rtlCol="0">
            <a:spAutoFit/>
          </a:bodyPr>
          <a:lstStyle/>
          <a:p>
            <a:r>
              <a:rPr lang="en-US" dirty="0" smtClean="0"/>
              <a:t>Proceed to calculate flux from here if that is the objective</a:t>
            </a:r>
            <a:endParaRPr lang="en-US" dirty="0"/>
          </a:p>
        </p:txBody>
      </p:sp>
    </p:spTree>
    <p:extLst>
      <p:ext uri="{BB962C8B-B14F-4D97-AF65-F5344CB8AC3E}">
        <p14:creationId xmlns:p14="http://schemas.microsoft.com/office/powerpoint/2010/main" val="15194645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txBody>
          <a:bodyPr/>
          <a:lstStyle/>
          <a:p>
            <a:r>
              <a:rPr lang="en-US" dirty="0" smtClean="0"/>
              <a:t>Problem 6.7</a:t>
            </a:r>
            <a:endParaRPr lang="en-US"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36214" t="23456" r="28142" b="6173"/>
          <a:stretch/>
        </p:blipFill>
        <p:spPr>
          <a:xfrm rot="5400000">
            <a:off x="2967404" y="755620"/>
            <a:ext cx="1650023" cy="4343401"/>
          </a:xfr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29630" t="14401" r="16866" b="10000"/>
          <a:stretch/>
        </p:blipFill>
        <p:spPr>
          <a:xfrm rot="5400000">
            <a:off x="7040014" y="-351998"/>
            <a:ext cx="2387963" cy="4498730"/>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5927" t="1146" r="2221" b="76632"/>
          <a:stretch/>
        </p:blipFill>
        <p:spPr>
          <a:xfrm>
            <a:off x="1600201" y="703386"/>
            <a:ext cx="4363915" cy="1407715"/>
          </a:xfrm>
          <a:prstGeom prst="rect">
            <a:avLst/>
          </a:prstGeom>
        </p:spPr>
      </p:pic>
      <p:sp>
        <p:nvSpPr>
          <p:cNvPr id="3" name="Rectangle 2"/>
          <p:cNvSpPr/>
          <p:nvPr/>
        </p:nvSpPr>
        <p:spPr>
          <a:xfrm>
            <a:off x="5933342" y="3091349"/>
            <a:ext cx="6096000" cy="2893100"/>
          </a:xfrm>
          <a:prstGeom prst="rect">
            <a:avLst/>
          </a:prstGeom>
        </p:spPr>
        <p:txBody>
          <a:bodyPr>
            <a:spAutoFit/>
          </a:bodyPr>
          <a:lstStyle/>
          <a:p>
            <a:r>
              <a:rPr lang="en-US" sz="1400" dirty="0">
                <a:solidFill>
                  <a:srgbClr val="222222"/>
                </a:solidFill>
                <a:latin typeface="Arial" panose="020B0604020202020204" pitchFamily="34" charset="0"/>
              </a:rPr>
              <a:t>We know flow is occurring from left to right:</a:t>
            </a:r>
          </a:p>
          <a:p>
            <a:r>
              <a:rPr lang="en-US" sz="1400" dirty="0" smtClean="0">
                <a:solidFill>
                  <a:srgbClr val="222222"/>
                </a:solidFill>
                <a:latin typeface="Arial" panose="020B0604020202020204" pitchFamily="34" charset="0"/>
              </a:rPr>
              <a:t>Needs </a:t>
            </a:r>
            <a:r>
              <a:rPr lang="en-US" sz="1400" dirty="0">
                <a:solidFill>
                  <a:srgbClr val="222222"/>
                </a:solidFill>
                <a:latin typeface="Arial" panose="020B0604020202020204" pitchFamily="34" charset="0"/>
              </a:rPr>
              <a:t>to hold true:</a:t>
            </a:r>
          </a:p>
          <a:p>
            <a:r>
              <a:rPr lang="en-US" sz="1400" b="1" u="sng" dirty="0">
                <a:solidFill>
                  <a:srgbClr val="222222"/>
                </a:solidFill>
                <a:latin typeface="Arial" panose="020B0604020202020204" pitchFamily="34" charset="0"/>
              </a:rPr>
              <a:t>Reason 1</a:t>
            </a:r>
            <a:r>
              <a:rPr lang="en-US" sz="1400" dirty="0">
                <a:solidFill>
                  <a:srgbClr val="222222"/>
                </a:solidFill>
                <a:latin typeface="Arial" panose="020B0604020202020204" pitchFamily="34" charset="0"/>
              </a:rPr>
              <a:t>: CL is coming from a source and is expected to be higher on the far left. It also needs to be higher than CR and CR needs to continue to drop as you go more to the right. </a:t>
            </a:r>
          </a:p>
          <a:p>
            <a:r>
              <a:rPr lang="en-US" sz="1400" b="1" u="sng" dirty="0">
                <a:solidFill>
                  <a:srgbClr val="222222"/>
                </a:solidFill>
                <a:latin typeface="Arial" panose="020B0604020202020204" pitchFamily="34" charset="0"/>
              </a:rPr>
              <a:t>Reason 2</a:t>
            </a:r>
            <a:r>
              <a:rPr lang="en-US" sz="1400" dirty="0">
                <a:solidFill>
                  <a:srgbClr val="222222"/>
                </a:solidFill>
                <a:latin typeface="Arial" panose="020B0604020202020204" pitchFamily="34" charset="0"/>
              </a:rPr>
              <a:t>: We know that the partition coefficient is the same on the left side and the right side of the membrane. Thus if the concentration on the far left of the membrane is lower than CL at the membrane, then the concentration of the membrane also needs to be lower than CR on the far right of the membrane. Similarly, if the concentration on the far left of the membrane is higher than CL at the membrane, then the concentration of the membrane also needs to be higher than CR on the far right of the membrane. </a:t>
            </a:r>
          </a:p>
        </p:txBody>
      </p:sp>
      <p:sp>
        <p:nvSpPr>
          <p:cNvPr id="9" name="TextBox 8"/>
          <p:cNvSpPr txBox="1"/>
          <p:nvPr/>
        </p:nvSpPr>
        <p:spPr>
          <a:xfrm>
            <a:off x="1620715" y="3851031"/>
            <a:ext cx="3685624" cy="2862322"/>
          </a:xfrm>
          <a:prstGeom prst="rect">
            <a:avLst/>
          </a:prstGeom>
          <a:noFill/>
        </p:spPr>
        <p:txBody>
          <a:bodyPr wrap="none" rtlCol="0">
            <a:spAutoFit/>
          </a:bodyPr>
          <a:lstStyle/>
          <a:p>
            <a:endParaRPr lang="en-US" dirty="0">
              <a:solidFill>
                <a:srgbClr val="222222"/>
              </a:solidFill>
              <a:latin typeface="Arial" panose="020B0604020202020204" pitchFamily="34" charset="0"/>
            </a:endParaRPr>
          </a:p>
          <a:p>
            <a:r>
              <a:rPr lang="en-US" dirty="0">
                <a:solidFill>
                  <a:srgbClr val="222222"/>
                </a:solidFill>
                <a:latin typeface="Arial" panose="020B0604020202020204" pitchFamily="34" charset="0"/>
              </a:rPr>
              <a:t>Left figure:</a:t>
            </a:r>
            <a:br>
              <a:rPr lang="en-US" dirty="0">
                <a:solidFill>
                  <a:srgbClr val="222222"/>
                </a:solidFill>
                <a:latin typeface="Arial" panose="020B0604020202020204" pitchFamily="34" charset="0"/>
              </a:rPr>
            </a:br>
            <a:r>
              <a:rPr lang="en-US" dirty="0">
                <a:solidFill>
                  <a:srgbClr val="222222"/>
                </a:solidFill>
                <a:latin typeface="Arial" panose="020B0604020202020204" pitchFamily="34" charset="0"/>
              </a:rPr>
              <a:t>Reason 1 and 2 are satisfied.</a:t>
            </a:r>
          </a:p>
          <a:p>
            <a:r>
              <a:rPr lang="en-US" dirty="0">
                <a:solidFill>
                  <a:srgbClr val="222222"/>
                </a:solidFill>
                <a:latin typeface="Arial" panose="020B0604020202020204" pitchFamily="34" charset="0"/>
              </a:rPr>
              <a:t/>
            </a:r>
            <a:br>
              <a:rPr lang="en-US" dirty="0">
                <a:solidFill>
                  <a:srgbClr val="222222"/>
                </a:solidFill>
                <a:latin typeface="Arial" panose="020B0604020202020204" pitchFamily="34" charset="0"/>
              </a:rPr>
            </a:br>
            <a:r>
              <a:rPr lang="en-US" dirty="0">
                <a:solidFill>
                  <a:srgbClr val="222222"/>
                </a:solidFill>
                <a:latin typeface="Arial" panose="020B0604020202020204" pitchFamily="34" charset="0"/>
              </a:rPr>
              <a:t>Middle figure: </a:t>
            </a:r>
          </a:p>
          <a:p>
            <a:r>
              <a:rPr lang="en-US" dirty="0">
                <a:solidFill>
                  <a:srgbClr val="222222"/>
                </a:solidFill>
                <a:latin typeface="Arial" panose="020B0604020202020204" pitchFamily="34" charset="0"/>
              </a:rPr>
              <a:t>Reasons 1 and 2 are not satisfied.</a:t>
            </a:r>
          </a:p>
          <a:p>
            <a:endParaRPr lang="en-US" dirty="0">
              <a:solidFill>
                <a:srgbClr val="222222"/>
              </a:solidFill>
              <a:latin typeface="Arial" panose="020B0604020202020204" pitchFamily="34" charset="0"/>
            </a:endParaRPr>
          </a:p>
          <a:p>
            <a:r>
              <a:rPr lang="en-US" dirty="0">
                <a:solidFill>
                  <a:srgbClr val="222222"/>
                </a:solidFill>
                <a:latin typeface="Arial" panose="020B0604020202020204" pitchFamily="34" charset="0"/>
              </a:rPr>
              <a:t>Right figure:</a:t>
            </a:r>
          </a:p>
          <a:p>
            <a:r>
              <a:rPr lang="en-US" dirty="0">
                <a:solidFill>
                  <a:srgbClr val="222222"/>
                </a:solidFill>
                <a:latin typeface="Arial" panose="020B0604020202020204" pitchFamily="34" charset="0"/>
              </a:rPr>
              <a:t>Reason 2 is not satisfied.</a:t>
            </a:r>
            <a:endParaRPr lang="en-US" dirty="0"/>
          </a:p>
          <a:p>
            <a:endParaRPr lang="en-US" dirty="0"/>
          </a:p>
        </p:txBody>
      </p:sp>
    </p:spTree>
    <p:extLst>
      <p:ext uri="{BB962C8B-B14F-4D97-AF65-F5344CB8AC3E}">
        <p14:creationId xmlns:p14="http://schemas.microsoft.com/office/powerpoint/2010/main" val="21628001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US" dirty="0" smtClean="0"/>
              <a:t>Problem 6.8</a:t>
            </a:r>
            <a:endParaRPr lang="en-US" dirty="0"/>
          </a:p>
        </p:txBody>
      </p:sp>
      <p:pic>
        <p:nvPicPr>
          <p:cNvPr id="10" name="Content Placeholder 9"/>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050" t="24050" r="3124"/>
          <a:stretch/>
        </p:blipFill>
        <p:spPr>
          <a:xfrm>
            <a:off x="7747367" y="457200"/>
            <a:ext cx="2900119" cy="3163766"/>
          </a:xfr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8901" t="3009" r="29547"/>
          <a:stretch/>
        </p:blipFill>
        <p:spPr>
          <a:xfrm rot="16200000">
            <a:off x="2572850" y="-509587"/>
            <a:ext cx="1905000" cy="3990975"/>
          </a:xfrm>
          <a:prstGeom prst="rect">
            <a:avLst/>
          </a:prstGeom>
        </p:spPr>
      </p:pic>
      <p:sp>
        <p:nvSpPr>
          <p:cNvPr id="14" name="TextBox 13"/>
          <p:cNvSpPr txBox="1"/>
          <p:nvPr/>
        </p:nvSpPr>
        <p:spPr>
          <a:xfrm>
            <a:off x="1752600" y="2743201"/>
            <a:ext cx="6153544" cy="646331"/>
          </a:xfrm>
          <a:prstGeom prst="rect">
            <a:avLst/>
          </a:prstGeom>
          <a:noFill/>
        </p:spPr>
        <p:txBody>
          <a:bodyPr wrap="none" rtlCol="0">
            <a:spAutoFit/>
          </a:bodyPr>
          <a:lstStyle/>
          <a:p>
            <a:r>
              <a:rPr lang="en-US" dirty="0"/>
              <a:t>What is your assumption based on the previous result the prob.</a:t>
            </a:r>
          </a:p>
          <a:p>
            <a:r>
              <a:rPr lang="en-US" dirty="0"/>
              <a:t>Is referring to?</a:t>
            </a:r>
          </a:p>
        </p:txBody>
      </p:sp>
    </p:spTree>
    <p:extLst>
      <p:ext uri="{BB962C8B-B14F-4D97-AF65-F5344CB8AC3E}">
        <p14:creationId xmlns:p14="http://schemas.microsoft.com/office/powerpoint/2010/main" val="346084266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US" dirty="0" smtClean="0"/>
              <a:t>Problem 6.8</a:t>
            </a:r>
            <a:endParaRPr lang="en-US" dirty="0"/>
          </a:p>
        </p:txBody>
      </p:sp>
      <p:pic>
        <p:nvPicPr>
          <p:cNvPr id="10" name="Content Placeholder 9"/>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050" t="24050" r="3124"/>
          <a:stretch/>
        </p:blipFill>
        <p:spPr>
          <a:xfrm>
            <a:off x="7714116" y="432262"/>
            <a:ext cx="2900119" cy="3163766"/>
          </a:xfr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8901" t="3009" r="29547"/>
          <a:stretch/>
        </p:blipFill>
        <p:spPr>
          <a:xfrm rot="16200000">
            <a:off x="2539599" y="-534525"/>
            <a:ext cx="1905000" cy="3990975"/>
          </a:xfrm>
          <a:prstGeom prst="rect">
            <a:avLst/>
          </a:prstGeom>
        </p:spPr>
      </p:pic>
      <p:sp>
        <p:nvSpPr>
          <p:cNvPr id="14" name="TextBox 13"/>
          <p:cNvSpPr txBox="1"/>
          <p:nvPr/>
        </p:nvSpPr>
        <p:spPr>
          <a:xfrm>
            <a:off x="1752600" y="2743201"/>
            <a:ext cx="6153544" cy="646331"/>
          </a:xfrm>
          <a:prstGeom prst="rect">
            <a:avLst/>
          </a:prstGeom>
          <a:noFill/>
        </p:spPr>
        <p:txBody>
          <a:bodyPr wrap="none" rtlCol="0">
            <a:spAutoFit/>
          </a:bodyPr>
          <a:lstStyle/>
          <a:p>
            <a:r>
              <a:rPr lang="en-US" dirty="0"/>
              <a:t>What is your assumption based on the previous result the prob.</a:t>
            </a:r>
          </a:p>
          <a:p>
            <a:r>
              <a:rPr lang="en-US" dirty="0"/>
              <a:t>Is referring to?</a:t>
            </a:r>
          </a:p>
        </p:txBody>
      </p:sp>
      <p:pic>
        <p:nvPicPr>
          <p:cNvPr id="15" name="Content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05200" y="3020924"/>
            <a:ext cx="2640709" cy="3520946"/>
          </a:xfrm>
          <a:prstGeom prst="rect">
            <a:avLst/>
          </a:prstGeom>
        </p:spPr>
      </p:pic>
      <p:sp>
        <p:nvSpPr>
          <p:cNvPr id="16" name="TextBox 15"/>
          <p:cNvSpPr txBox="1"/>
          <p:nvPr/>
        </p:nvSpPr>
        <p:spPr>
          <a:xfrm>
            <a:off x="6248400" y="5334000"/>
            <a:ext cx="4446282" cy="369332"/>
          </a:xfrm>
          <a:prstGeom prst="rect">
            <a:avLst/>
          </a:prstGeom>
          <a:noFill/>
        </p:spPr>
        <p:txBody>
          <a:bodyPr wrap="none" rtlCol="0">
            <a:spAutoFit/>
          </a:bodyPr>
          <a:lstStyle/>
          <a:p>
            <a:r>
              <a:rPr lang="en-US" dirty="0"/>
              <a:t>Reminiscent of resistors in electrical systems!</a:t>
            </a:r>
          </a:p>
        </p:txBody>
      </p:sp>
    </p:spTree>
    <p:extLst>
      <p:ext uri="{BB962C8B-B14F-4D97-AF65-F5344CB8AC3E}">
        <p14:creationId xmlns:p14="http://schemas.microsoft.com/office/powerpoint/2010/main" val="38158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US" dirty="0" smtClean="0"/>
              <a:t>Problem 6.8</a:t>
            </a:r>
            <a:endParaRPr lang="en-US" dirty="0"/>
          </a:p>
        </p:txBody>
      </p:sp>
      <p:pic>
        <p:nvPicPr>
          <p:cNvPr id="10" name="Content Placeholder 9"/>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050" t="24050" r="3124"/>
          <a:stretch/>
        </p:blipFill>
        <p:spPr>
          <a:xfrm>
            <a:off x="7747367" y="457200"/>
            <a:ext cx="2900119" cy="3163766"/>
          </a:xfr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8901" t="3009" r="29547"/>
          <a:stretch/>
        </p:blipFill>
        <p:spPr>
          <a:xfrm rot="16200000">
            <a:off x="2572850" y="-509587"/>
            <a:ext cx="1905000" cy="3990975"/>
          </a:xfrm>
          <a:prstGeom prst="rect">
            <a:avLst/>
          </a:prstGeom>
        </p:spPr>
      </p:pic>
      <p:sp>
        <p:nvSpPr>
          <p:cNvPr id="5" name="TextBox 4"/>
          <p:cNvSpPr txBox="1"/>
          <p:nvPr/>
        </p:nvSpPr>
        <p:spPr>
          <a:xfrm>
            <a:off x="1828801" y="2819400"/>
            <a:ext cx="4376263" cy="369332"/>
          </a:xfrm>
          <a:prstGeom prst="rect">
            <a:avLst/>
          </a:prstGeom>
          <a:noFill/>
        </p:spPr>
        <p:txBody>
          <a:bodyPr wrap="none" rtlCol="0">
            <a:spAutoFit/>
          </a:bodyPr>
          <a:lstStyle/>
          <a:p>
            <a:r>
              <a:rPr lang="en-US" dirty="0"/>
              <a:t>What variables do we need not shown here?</a:t>
            </a:r>
          </a:p>
        </p:txBody>
      </p:sp>
    </p:spTree>
    <p:extLst>
      <p:ext uri="{BB962C8B-B14F-4D97-AF65-F5344CB8AC3E}">
        <p14:creationId xmlns:p14="http://schemas.microsoft.com/office/powerpoint/2010/main" val="422138733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US" dirty="0" smtClean="0"/>
              <a:t>Problem 6.8</a:t>
            </a:r>
            <a:endParaRPr lang="en-US" dirty="0"/>
          </a:p>
        </p:txBody>
      </p:sp>
      <p:pic>
        <p:nvPicPr>
          <p:cNvPr id="10" name="Content Placeholder 9"/>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050" t="24050" r="3124"/>
          <a:stretch/>
        </p:blipFill>
        <p:spPr>
          <a:xfrm>
            <a:off x="7747367" y="457200"/>
            <a:ext cx="2900119" cy="3163766"/>
          </a:xfr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8901" t="3009" r="29547"/>
          <a:stretch/>
        </p:blipFill>
        <p:spPr>
          <a:xfrm rot="16200000">
            <a:off x="2572850" y="-509587"/>
            <a:ext cx="1905000" cy="3990975"/>
          </a:xfrm>
          <a:prstGeom prst="rect">
            <a:avLst/>
          </a:prstGeom>
        </p:spPr>
      </p:pic>
      <p:sp>
        <p:nvSpPr>
          <p:cNvPr id="5" name="TextBox 4"/>
          <p:cNvSpPr txBox="1"/>
          <p:nvPr/>
        </p:nvSpPr>
        <p:spPr>
          <a:xfrm>
            <a:off x="1828801" y="2819400"/>
            <a:ext cx="4376263" cy="369332"/>
          </a:xfrm>
          <a:prstGeom prst="rect">
            <a:avLst/>
          </a:prstGeom>
          <a:noFill/>
        </p:spPr>
        <p:txBody>
          <a:bodyPr wrap="none" rtlCol="0">
            <a:spAutoFit/>
          </a:bodyPr>
          <a:lstStyle/>
          <a:p>
            <a:r>
              <a:rPr lang="en-US" dirty="0"/>
              <a:t>What variables do we need not shown here?</a:t>
            </a:r>
          </a:p>
        </p:txBody>
      </p:sp>
    </p:spTree>
    <p:extLst>
      <p:ext uri="{BB962C8B-B14F-4D97-AF65-F5344CB8AC3E}">
        <p14:creationId xmlns:p14="http://schemas.microsoft.com/office/powerpoint/2010/main" val="217004301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Rectangle 5"/>
          <p:cNvSpPr>
            <a:spLocks noGrp="1" noChangeArrowheads="1"/>
          </p:cNvSpPr>
          <p:nvPr>
            <p:ph type="body" idx="1"/>
          </p:nvPr>
        </p:nvSpPr>
        <p:spPr/>
        <p:txBody>
          <a:bodyPr/>
          <a:lstStyle/>
          <a:p>
            <a:pPr lvl="1"/>
            <a:endParaRPr lang="en-US"/>
          </a:p>
          <a:p>
            <a:pPr lvl="1"/>
            <a:r>
              <a:rPr lang="en-US" i="1"/>
              <a:t> t</a:t>
            </a:r>
            <a:r>
              <a:rPr lang="en-US"/>
              <a:t>  = 49.5 h 		</a:t>
            </a:r>
            <a:r>
              <a:rPr lang="en-US" i="1"/>
              <a:t>x</a:t>
            </a:r>
            <a:r>
              <a:rPr lang="en-US"/>
              <a:t>  = 4 x 10</a:t>
            </a:r>
            <a:r>
              <a:rPr lang="en-US" baseline="30000"/>
              <a:t>-3 </a:t>
            </a:r>
            <a:r>
              <a:rPr lang="en-US"/>
              <a:t>m</a:t>
            </a:r>
          </a:p>
          <a:p>
            <a:pPr lvl="1"/>
            <a:r>
              <a:rPr lang="en-US" i="1"/>
              <a:t> C</a:t>
            </a:r>
            <a:r>
              <a:rPr lang="en-US" i="1" baseline="-25000"/>
              <a:t>x</a:t>
            </a:r>
            <a:r>
              <a:rPr lang="en-US"/>
              <a:t> = 0.35 wt%		</a:t>
            </a:r>
            <a:r>
              <a:rPr lang="en-US" i="1"/>
              <a:t>C</a:t>
            </a:r>
            <a:r>
              <a:rPr lang="en-US" i="1" baseline="-25000"/>
              <a:t>s</a:t>
            </a:r>
            <a:r>
              <a:rPr lang="en-US"/>
              <a:t> = 1.0 wt%</a:t>
            </a:r>
          </a:p>
          <a:p>
            <a:pPr lvl="1"/>
            <a:r>
              <a:rPr lang="en-US" i="1"/>
              <a:t> C</a:t>
            </a:r>
            <a:r>
              <a:rPr lang="en-US" i="1" baseline="-25000"/>
              <a:t>o</a:t>
            </a:r>
            <a:r>
              <a:rPr lang="en-US"/>
              <a:t> = 0.20 wt%	</a:t>
            </a:r>
          </a:p>
          <a:p>
            <a:endParaRPr lang="en-US" sz="2400"/>
          </a:p>
        </p:txBody>
      </p:sp>
      <p:graphicFrame>
        <p:nvGraphicFramePr>
          <p:cNvPr id="16386" name="Object 2"/>
          <p:cNvGraphicFramePr>
            <a:graphicFrameLocks noChangeAspect="1"/>
          </p:cNvGraphicFramePr>
          <p:nvPr/>
        </p:nvGraphicFramePr>
        <p:xfrm>
          <a:off x="5424715" y="555130"/>
          <a:ext cx="3471333" cy="839391"/>
        </p:xfrm>
        <a:graphic>
          <a:graphicData uri="http://schemas.openxmlformats.org/presentationml/2006/ole">
            <mc:AlternateContent xmlns:mc="http://schemas.openxmlformats.org/markup-compatibility/2006">
              <mc:Choice xmlns:v="urn:schemas-microsoft-com:vml" Requires="v">
                <p:oleObj spid="_x0000_s2072" name="Equation" r:id="rId4" imgW="1892300" imgH="457200" progId="Equation.3">
                  <p:embed/>
                </p:oleObj>
              </mc:Choice>
              <mc:Fallback>
                <p:oleObj name="Equation" r:id="rId4" imgW="1892300" imgH="457200" progId="Equation.3">
                  <p:embed/>
                  <p:pic>
                    <p:nvPicPr>
                      <p:cNvPr id="16386"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24715" y="555130"/>
                        <a:ext cx="3471333" cy="83939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0647" name="Object 3"/>
          <p:cNvGraphicFramePr>
            <a:graphicFrameLocks noChangeAspect="1"/>
          </p:cNvGraphicFramePr>
          <p:nvPr/>
        </p:nvGraphicFramePr>
        <p:xfrm>
          <a:off x="2536976" y="4162724"/>
          <a:ext cx="6477000" cy="836414"/>
        </p:xfrm>
        <a:graphic>
          <a:graphicData uri="http://schemas.openxmlformats.org/presentationml/2006/ole">
            <mc:AlternateContent xmlns:mc="http://schemas.openxmlformats.org/markup-compatibility/2006">
              <mc:Choice xmlns:v="urn:schemas-microsoft-com:vml" Requires="v">
                <p:oleObj spid="_x0000_s2073" name="Equation" r:id="rId6" imgW="3530600" imgH="457200" progId="Equation.3">
                  <p:embed/>
                </p:oleObj>
              </mc:Choice>
              <mc:Fallback>
                <p:oleObj name="Equation" r:id="rId6" imgW="3530600" imgH="457200" progId="Equation.3">
                  <p:embed/>
                  <p:pic>
                    <p:nvPicPr>
                      <p:cNvPr id="240647" name="Object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536976" y="4162724"/>
                        <a:ext cx="6477000" cy="83641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2" name="Group 20"/>
          <p:cNvGrpSpPr>
            <a:grpSpLocks/>
          </p:cNvGrpSpPr>
          <p:nvPr/>
        </p:nvGrpSpPr>
        <p:grpSpPr bwMode="auto">
          <a:xfrm>
            <a:off x="4263571" y="5214939"/>
            <a:ext cx="2196798" cy="428625"/>
            <a:chOff x="1726" y="3061"/>
            <a:chExt cx="1384" cy="270"/>
          </a:xfrm>
        </p:grpSpPr>
        <p:sp>
          <p:nvSpPr>
            <p:cNvPr id="16391" name="Rectangle 19"/>
            <p:cNvSpPr>
              <a:spLocks noChangeArrowheads="1"/>
            </p:cNvSpPr>
            <p:nvPr/>
          </p:nvSpPr>
          <p:spPr bwMode="auto">
            <a:xfrm>
              <a:off x="1953" y="3061"/>
              <a:ext cx="1145" cy="270"/>
            </a:xfrm>
            <a:prstGeom prst="rect">
              <a:avLst/>
            </a:prstGeom>
            <a:solidFill>
              <a:schemeClr val="hlink"/>
            </a:solidFill>
            <a:ln>
              <a:noFill/>
            </a:ln>
            <a:extLst>
              <a:ext uri="{91240B29-F687-4F45-9708-019B960494DF}">
                <a14:hiddenLine xmlns:a14="http://schemas.microsoft.com/office/drawing/2010/main" w="9525">
                  <a:solidFill>
                    <a:srgbClr val="000000"/>
                  </a:solidFill>
                  <a:prstDash val="dash"/>
                  <a:miter lim="800000"/>
                  <a:headEnd/>
                  <a:tailEnd/>
                </a14:hiddenLine>
              </a:ext>
            </a:extLst>
          </p:spPr>
          <p:txBody>
            <a:bodyPr wrap="none" anchor="ctr"/>
            <a:lstStyle/>
            <a:p>
              <a:endParaRPr lang="en-US"/>
            </a:p>
          </p:txBody>
        </p:sp>
        <p:sp>
          <p:nvSpPr>
            <p:cNvPr id="16392" name="Text Box 10"/>
            <p:cNvSpPr txBox="1">
              <a:spLocks noChangeArrowheads="1"/>
            </p:cNvSpPr>
            <p:nvPr/>
          </p:nvSpPr>
          <p:spPr bwMode="auto">
            <a:xfrm>
              <a:off x="1726" y="3068"/>
              <a:ext cx="1384" cy="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prstDash val="dash"/>
                  <a:miter lim="800000"/>
                  <a:headEnd/>
                  <a:tailEnd/>
                </a14:hiddenLine>
              </a:ext>
            </a:extLst>
          </p:spPr>
          <p:txBody>
            <a:bodyPr wrap="none">
              <a:spAutoFit/>
            </a:bodyPr>
            <a:lstStyle>
              <a:lvl1pPr>
                <a:defRPr sz="2200">
                  <a:solidFill>
                    <a:schemeClr val="tx1"/>
                  </a:solidFill>
                  <a:latin typeface="Times New Roman" pitchFamily="18" charset="0"/>
                </a:defRPr>
              </a:lvl1pPr>
              <a:lvl2pPr marL="742950" indent="-285750">
                <a:defRPr sz="2200">
                  <a:solidFill>
                    <a:schemeClr val="tx1"/>
                  </a:solidFill>
                  <a:latin typeface="Times New Roman" pitchFamily="18" charset="0"/>
                </a:defRPr>
              </a:lvl2pPr>
              <a:lvl3pPr marL="1143000" indent="-228600">
                <a:defRPr sz="2200">
                  <a:solidFill>
                    <a:schemeClr val="tx1"/>
                  </a:solidFill>
                  <a:latin typeface="Times New Roman" pitchFamily="18" charset="0"/>
                </a:defRPr>
              </a:lvl3pPr>
              <a:lvl4pPr marL="1600200" indent="-228600">
                <a:defRPr sz="2200">
                  <a:solidFill>
                    <a:schemeClr val="tx1"/>
                  </a:solidFill>
                  <a:latin typeface="Times New Roman" pitchFamily="18" charset="0"/>
                </a:defRPr>
              </a:lvl4pPr>
              <a:lvl5pPr marL="2057400" indent="-228600">
                <a:defRPr sz="2200">
                  <a:solidFill>
                    <a:schemeClr val="tx1"/>
                  </a:solidFill>
                  <a:latin typeface="Times New Roman" pitchFamily="18" charset="0"/>
                </a:defRPr>
              </a:lvl5pPr>
              <a:lvl6pPr marL="2514600" indent="-228600" eaLnBrk="0" fontAlgn="base" hangingPunct="0">
                <a:spcBef>
                  <a:spcPct val="0"/>
                </a:spcBef>
                <a:spcAft>
                  <a:spcPct val="0"/>
                </a:spcAft>
                <a:defRPr sz="2200">
                  <a:solidFill>
                    <a:schemeClr val="tx1"/>
                  </a:solidFill>
                  <a:latin typeface="Times New Roman" pitchFamily="18" charset="0"/>
                </a:defRPr>
              </a:lvl6pPr>
              <a:lvl7pPr marL="2971800" indent="-228600" eaLnBrk="0" fontAlgn="base" hangingPunct="0">
                <a:spcBef>
                  <a:spcPct val="0"/>
                </a:spcBef>
                <a:spcAft>
                  <a:spcPct val="0"/>
                </a:spcAft>
                <a:defRPr sz="2200">
                  <a:solidFill>
                    <a:schemeClr val="tx1"/>
                  </a:solidFill>
                  <a:latin typeface="Times New Roman" pitchFamily="18" charset="0"/>
                </a:defRPr>
              </a:lvl7pPr>
              <a:lvl8pPr marL="3429000" indent="-228600" eaLnBrk="0" fontAlgn="base" hangingPunct="0">
                <a:spcBef>
                  <a:spcPct val="0"/>
                </a:spcBef>
                <a:spcAft>
                  <a:spcPct val="0"/>
                </a:spcAft>
                <a:defRPr sz="2200">
                  <a:solidFill>
                    <a:schemeClr val="tx1"/>
                  </a:solidFill>
                  <a:latin typeface="Times New Roman" pitchFamily="18" charset="0"/>
                </a:defRPr>
              </a:lvl8pPr>
              <a:lvl9pPr marL="3886200" indent="-228600" eaLnBrk="0" fontAlgn="base" hangingPunct="0">
                <a:spcBef>
                  <a:spcPct val="0"/>
                </a:spcBef>
                <a:spcAft>
                  <a:spcPct val="0"/>
                </a:spcAft>
                <a:defRPr sz="2200">
                  <a:solidFill>
                    <a:schemeClr val="tx1"/>
                  </a:solidFill>
                  <a:latin typeface="Times New Roman" pitchFamily="18" charset="0"/>
                </a:defRPr>
              </a:lvl9pPr>
            </a:lstStyle>
            <a:p>
              <a:pPr eaLnBrk="1" hangingPunct="1"/>
              <a:r>
                <a:rPr lang="en-US" sz="2000">
                  <a:latin typeface="Arial" charset="0"/>
                  <a:sym typeface="Symbol" pitchFamily="18" charset="2"/>
                </a:rPr>
                <a:t>  </a:t>
              </a:r>
              <a:r>
                <a:rPr lang="en-US" sz="2000">
                  <a:latin typeface="Arial" charset="0"/>
                </a:rPr>
                <a:t>erf(z) = 0.8125</a:t>
              </a:r>
            </a:p>
          </p:txBody>
        </p:sp>
      </p:grpSp>
    </p:spTree>
    <p:extLst>
      <p:ext uri="{BB962C8B-B14F-4D97-AF65-F5344CB8AC3E}">
        <p14:creationId xmlns:p14="http://schemas.microsoft.com/office/powerpoint/2010/main" val="21386745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40647"/>
                                        </p:tgtEl>
                                        <p:attrNameLst>
                                          <p:attrName>style.visibility</p:attrName>
                                        </p:attrNameLst>
                                      </p:cBhvr>
                                      <p:to>
                                        <p:strVal val="visible"/>
                                      </p:to>
                                    </p:set>
                                    <p:anim calcmode="lin" valueType="num">
                                      <p:cBhvr additive="base">
                                        <p:cTn id="7" dur="500" fill="hold"/>
                                        <p:tgtEl>
                                          <p:spTgt spid="240647"/>
                                        </p:tgtEl>
                                        <p:attrNameLst>
                                          <p:attrName>ppt_x</p:attrName>
                                        </p:attrNameLst>
                                      </p:cBhvr>
                                      <p:tavLst>
                                        <p:tav tm="0">
                                          <p:val>
                                            <p:strVal val="0-#ppt_w/2"/>
                                          </p:val>
                                        </p:tav>
                                        <p:tav tm="100000">
                                          <p:val>
                                            <p:strVal val="#ppt_x"/>
                                          </p:val>
                                        </p:tav>
                                      </p:tavLst>
                                    </p:anim>
                                    <p:anim calcmode="lin" valueType="num">
                                      <p:cBhvr additive="base">
                                        <p:cTn id="8" dur="500" fill="hold"/>
                                        <p:tgtEl>
                                          <p:spTgt spid="240647"/>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2" presetClass="entr" presetSubtype="8"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wipe(left)">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04800"/>
            <a:ext cx="8229600" cy="1143000"/>
          </a:xfrm>
        </p:spPr>
        <p:txBody>
          <a:bodyPr/>
          <a:lstStyle/>
          <a:p>
            <a:r>
              <a:rPr lang="en-US" dirty="0" smtClean="0"/>
              <a:t>Problem 6.8</a:t>
            </a:r>
            <a:endParaRPr lang="en-US" dirty="0"/>
          </a:p>
        </p:txBody>
      </p:sp>
      <p:pic>
        <p:nvPicPr>
          <p:cNvPr id="10" name="Content Placeholder 9"/>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4050" t="24050" r="3124"/>
          <a:stretch/>
        </p:blipFill>
        <p:spPr>
          <a:xfrm>
            <a:off x="7747367" y="457200"/>
            <a:ext cx="2900119" cy="3163766"/>
          </a:xfrm>
        </p:spPr>
      </p:pic>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l="8901" t="3009" r="29547"/>
          <a:stretch/>
        </p:blipFill>
        <p:spPr>
          <a:xfrm rot="16200000">
            <a:off x="2572850" y="-509587"/>
            <a:ext cx="1905000" cy="3990975"/>
          </a:xfrm>
          <a:prstGeom prst="rect">
            <a:avLst/>
          </a:prstGeom>
        </p:spPr>
      </p:pic>
      <p:sp>
        <p:nvSpPr>
          <p:cNvPr id="3" name="TextBox 2"/>
          <p:cNvSpPr txBox="1"/>
          <p:nvPr/>
        </p:nvSpPr>
        <p:spPr>
          <a:xfrm>
            <a:off x="8763000" y="990600"/>
            <a:ext cx="1281120" cy="369332"/>
          </a:xfrm>
          <a:prstGeom prst="rect">
            <a:avLst/>
          </a:prstGeom>
          <a:noFill/>
        </p:spPr>
        <p:txBody>
          <a:bodyPr wrap="none" rtlCol="0">
            <a:spAutoFit/>
          </a:bodyPr>
          <a:lstStyle/>
          <a:p>
            <a:r>
              <a:rPr lang="en-US" dirty="0"/>
              <a:t>A</a:t>
            </a:r>
            <a:r>
              <a:rPr lang="en-US" baseline="-25000" dirty="0"/>
              <a:t>1 </a:t>
            </a:r>
            <a:r>
              <a:rPr lang="en-US" dirty="0"/>
              <a:t>and C</a:t>
            </a:r>
            <a:r>
              <a:rPr lang="en-US" baseline="-25000" dirty="0"/>
              <a:t>1</a:t>
            </a:r>
            <a:r>
              <a:rPr lang="en-US" dirty="0"/>
              <a:t>(x)</a:t>
            </a:r>
            <a:endParaRPr lang="en-US" baseline="-25000" dirty="0"/>
          </a:p>
        </p:txBody>
      </p:sp>
      <p:sp>
        <p:nvSpPr>
          <p:cNvPr id="4" name="TextBox 3"/>
          <p:cNvSpPr txBox="1"/>
          <p:nvPr/>
        </p:nvSpPr>
        <p:spPr>
          <a:xfrm>
            <a:off x="9372600" y="1981200"/>
            <a:ext cx="1281120" cy="369332"/>
          </a:xfrm>
          <a:prstGeom prst="rect">
            <a:avLst/>
          </a:prstGeom>
          <a:noFill/>
        </p:spPr>
        <p:txBody>
          <a:bodyPr wrap="none" rtlCol="0">
            <a:spAutoFit/>
          </a:bodyPr>
          <a:lstStyle/>
          <a:p>
            <a:r>
              <a:rPr lang="en-US" dirty="0"/>
              <a:t>A</a:t>
            </a:r>
            <a:r>
              <a:rPr lang="en-US" baseline="-25000" dirty="0"/>
              <a:t>2 </a:t>
            </a:r>
            <a:r>
              <a:rPr lang="en-US" dirty="0"/>
              <a:t>and C</a:t>
            </a:r>
            <a:r>
              <a:rPr lang="en-US" baseline="-25000" dirty="0"/>
              <a:t>2</a:t>
            </a:r>
            <a:r>
              <a:rPr lang="en-US" dirty="0"/>
              <a:t>(x)</a:t>
            </a:r>
            <a:endParaRPr lang="en-US" baseline="-25000" dirty="0"/>
          </a:p>
        </p:txBody>
      </p:sp>
      <p:sp>
        <p:nvSpPr>
          <p:cNvPr id="6" name="TextBox 5"/>
          <p:cNvSpPr txBox="1"/>
          <p:nvPr/>
        </p:nvSpPr>
        <p:spPr>
          <a:xfrm>
            <a:off x="1981200" y="2819400"/>
            <a:ext cx="4052520" cy="369332"/>
          </a:xfrm>
          <a:prstGeom prst="rect">
            <a:avLst/>
          </a:prstGeom>
          <a:noFill/>
        </p:spPr>
        <p:txBody>
          <a:bodyPr wrap="none" rtlCol="0">
            <a:spAutoFit/>
          </a:bodyPr>
          <a:lstStyle/>
          <a:p>
            <a:r>
              <a:rPr lang="en-US" dirty="0"/>
              <a:t>Assuming what about the concentration?</a:t>
            </a:r>
          </a:p>
        </p:txBody>
      </p:sp>
    </p:spTree>
    <p:extLst>
      <p:ext uri="{BB962C8B-B14F-4D97-AF65-F5344CB8AC3E}">
        <p14:creationId xmlns:p14="http://schemas.microsoft.com/office/powerpoint/2010/main" val="39850511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6.1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a:bodyPr>
              <a:lstStyle/>
              <a:p>
                <a:r>
                  <a:rPr lang="en-US" b="0" i="1" dirty="0" smtClean="0">
                    <a:latin typeface="Cambria Math" panose="02040503050406030204" pitchFamily="18" charset="0"/>
                  </a:rPr>
                  <a:t>Compare Ds… where T=298K, Diameter = 0.3467 nm; For oxygen the partial molar volume is 25.6 cm^3/mol</a:t>
                </a:r>
                <a:r>
                  <a:rPr lang="en-US" i="1" dirty="0">
                    <a:latin typeface="Cambria Math" panose="02040503050406030204" pitchFamily="18" charset="0"/>
                  </a:rPr>
                  <a:t>.</a:t>
                </a:r>
                <a:endParaRPr lang="en-US" b="0" i="1" dirty="0" smtClean="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 ⇒ </m:t>
                    </m:r>
                    <m:r>
                      <a:rPr lang="en-US" i="1">
                        <a:latin typeface="Cambria Math" panose="02040503050406030204" pitchFamily="18" charset="0"/>
                      </a:rPr>
                      <m:t>𝐷</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𝐵</m:t>
                            </m:r>
                          </m:sub>
                        </m:sSub>
                        <m:r>
                          <a:rPr lang="en-US" i="1">
                            <a:latin typeface="Cambria Math" panose="02040503050406030204" pitchFamily="18" charset="0"/>
                          </a:rPr>
                          <m:t>𝑇</m:t>
                        </m:r>
                      </m:num>
                      <m:den>
                        <m:r>
                          <a:rPr lang="en-US" i="1">
                            <a:latin typeface="Cambria Math" panose="02040503050406030204" pitchFamily="18" charset="0"/>
                          </a:rPr>
                          <m:t>6</m:t>
                        </m:r>
                        <m:r>
                          <a:rPr lang="az-Cyrl-AZ" i="1">
                            <a:latin typeface="Cambria Math" panose="02040503050406030204" pitchFamily="18" charset="0"/>
                          </a:rPr>
                          <m:t>ᴫ</m:t>
                        </m:r>
                        <m:r>
                          <m:rPr>
                            <m:sty m:val="p"/>
                          </m:rPr>
                          <a:rPr lang="el-GR" i="1">
                            <a:latin typeface="Cambria Math" panose="02040503050406030204" pitchFamily="18" charset="0"/>
                          </a:rPr>
                          <m:t>μ</m:t>
                        </m:r>
                        <m:r>
                          <a:rPr lang="en-US" i="1">
                            <a:latin typeface="Cambria Math" panose="02040503050406030204" pitchFamily="18" charset="0"/>
                          </a:rPr>
                          <m:t>𝑅</m:t>
                        </m:r>
                      </m:den>
                    </m:f>
                  </m:oMath>
                </a14:m>
                <a:endParaRPr lang="en-US" dirty="0" smtClean="0"/>
              </a:p>
              <a:p>
                <a:r>
                  <a:rPr lang="en-US" dirty="0" err="1" smtClean="0"/>
                  <a:t>Wilkie</a:t>
                </a:r>
                <a:r>
                  <a:rPr lang="en-US" dirty="0" smtClean="0"/>
                  <a:t>-Change (semi-empirical)</a:t>
                </a:r>
                <a14:m>
                  <m:oMath xmlns:m="http://schemas.openxmlformats.org/officeDocument/2006/math">
                    <m:r>
                      <a:rPr lang="en-US" i="1">
                        <a:latin typeface="Cambria Math" panose="02040503050406030204" pitchFamily="18" charset="0"/>
                      </a:rPr>
                      <m:t> ⇒ </m:t>
                    </m:r>
                  </m:oMath>
                </a14:m>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=7.4</m:t>
                      </m:r>
                      <m:r>
                        <a:rPr lang="en-US" b="0" i="1" smtClean="0">
                          <a:latin typeface="Cambria Math" panose="02040503050406030204" pitchFamily="18" charset="0"/>
                        </a:rPr>
                        <m:t>𝑒</m:t>
                      </m:r>
                      <m:r>
                        <a:rPr lang="en-US" b="0" i="1" smtClean="0">
                          <a:latin typeface="Cambria Math" panose="02040503050406030204" pitchFamily="18" charset="0"/>
                        </a:rPr>
                        <m:t>−10</m:t>
                      </m:r>
                      <m:f>
                        <m:fPr>
                          <m:ctrlPr>
                            <a:rPr lang="en-US" i="1">
                              <a:latin typeface="Cambria Math" panose="02040503050406030204" pitchFamily="18" charset="0"/>
                            </a:rPr>
                          </m:ctrlPr>
                        </m:fPr>
                        <m:num>
                          <m:r>
                            <a:rPr lang="en-US" i="1">
                              <a:latin typeface="Cambria Math" panose="02040503050406030204" pitchFamily="18" charset="0"/>
                            </a:rPr>
                            <m:t>𝑇</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m:rPr>
                                      <m:sty m:val="p"/>
                                    </m:rPr>
                                    <a:rPr lang="el-GR" b="0" i="1" smtClean="0">
                                      <a:latin typeface="Cambria Math" panose="02040503050406030204" pitchFamily="18" charset="0"/>
                                    </a:rPr>
                                    <m:t>φ</m:t>
                                  </m:r>
                                  <m:r>
                                    <a:rPr lang="en-US" b="0" i="1" smtClean="0">
                                      <a:latin typeface="Cambria Math" panose="02040503050406030204" pitchFamily="18" charset="0"/>
                                    </a:rPr>
                                    <m:t>𝑀</m:t>
                                  </m:r>
                                </m:e>
                              </m:d>
                            </m:e>
                            <m:sup>
                              <m:r>
                                <a:rPr lang="en-US" b="0" i="1" smtClean="0">
                                  <a:latin typeface="Cambria Math" panose="02040503050406030204" pitchFamily="18" charset="0"/>
                                </a:rPr>
                                <m:t>0.5</m:t>
                              </m:r>
                            </m:sup>
                          </m:sSup>
                        </m:num>
                        <m:den>
                          <m:r>
                            <m:rPr>
                              <m:sty m:val="p"/>
                            </m:rPr>
                            <a:rPr lang="el-GR" i="1">
                              <a:latin typeface="Cambria Math" panose="02040503050406030204" pitchFamily="18" charset="0"/>
                            </a:rPr>
                            <m:t>μ</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𝑉</m:t>
                              </m:r>
                            </m:e>
                            <m:sub>
                              <m:r>
                                <a:rPr lang="en-US" b="0" i="1" smtClean="0">
                                  <a:latin typeface="Cambria Math" panose="02040503050406030204" pitchFamily="18" charset="0"/>
                                </a:rPr>
                                <m:t>𝑜</m:t>
                              </m:r>
                            </m:sub>
                          </m:sSub>
                          <m:r>
                            <a:rPr lang="en-US" b="0" i="1" baseline="30000" smtClean="0">
                              <a:latin typeface="Cambria Math" panose="02040503050406030204" pitchFamily="18" charset="0"/>
                            </a:rPr>
                            <m:t>0.6</m:t>
                          </m:r>
                        </m:den>
                      </m:f>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m:rPr>
                              <m:sty m:val="p"/>
                            </m:rPr>
                            <a:rPr lang="el-GR" i="1">
                              <a:latin typeface="Cambria Math" panose="02040503050406030204" pitchFamily="18" charset="0"/>
                            </a:rPr>
                            <m:t>φ</m:t>
                          </m:r>
                        </m:e>
                        <m:sub>
                          <m:r>
                            <a:rPr lang="en-US" b="0" i="1" smtClean="0">
                              <a:latin typeface="Cambria Math" panose="02040503050406030204" pitchFamily="18" charset="0"/>
                            </a:rPr>
                            <m:t>𝑤𝑎𝑡𝑒𝑟</m:t>
                          </m:r>
                        </m:sub>
                      </m:sSub>
                      <m:r>
                        <a:rPr lang="en-US" b="0" i="1" smtClean="0">
                          <a:latin typeface="Cambria Math" panose="02040503050406030204" pitchFamily="18" charset="0"/>
                        </a:rPr>
                        <m:t>=2.26</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43" t="-2381" r="-522"/>
                </a:stretch>
              </a:blipFill>
            </p:spPr>
            <p:txBody>
              <a:bodyPr/>
              <a:lstStyle/>
              <a:p>
                <a:r>
                  <a:rPr lang="en-US">
                    <a:noFill/>
                  </a:rPr>
                  <a:t> </a:t>
                </a:r>
              </a:p>
            </p:txBody>
          </p:sp>
        </mc:Fallback>
      </mc:AlternateContent>
    </p:spTree>
    <p:extLst>
      <p:ext uri="{BB962C8B-B14F-4D97-AF65-F5344CB8AC3E}">
        <p14:creationId xmlns:p14="http://schemas.microsoft.com/office/powerpoint/2010/main" val="417298432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6.1</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a:bodyPr>
              <a:lstStyle/>
              <a:p>
                <a:r>
                  <a:rPr lang="en-US" b="0" i="1" dirty="0" smtClean="0">
                    <a:latin typeface="Cambria Math" panose="02040503050406030204" pitchFamily="18" charset="0"/>
                  </a:rPr>
                  <a:t>Compare Ds… where T=298K, Diameter = 0.3467 nm; For oxygen the partial molar volume is 25.6 cm^3/mol</a:t>
                </a:r>
                <a:r>
                  <a:rPr lang="en-US" i="1" dirty="0" smtClean="0">
                    <a:latin typeface="Cambria Math" panose="02040503050406030204" pitchFamily="18" charset="0"/>
                  </a:rPr>
                  <a:t>. </a:t>
                </a:r>
                <a:r>
                  <a:rPr lang="en-US" i="1" dirty="0" err="1" smtClean="0">
                    <a:latin typeface="Cambria Math" panose="02040503050406030204" pitchFamily="18" charset="0"/>
                  </a:rPr>
                  <a:t>Ans</a:t>
                </a:r>
                <a:r>
                  <a:rPr lang="en-US" i="1" dirty="0" smtClean="0">
                    <a:latin typeface="Cambria Math" panose="02040503050406030204" pitchFamily="18" charset="0"/>
                  </a:rPr>
                  <a:t> is 2.1e-5 cm^2/s</a:t>
                </a:r>
                <a:endParaRPr lang="en-US" b="0" i="1" dirty="0" smtClean="0">
                  <a:latin typeface="Cambria Math" panose="02040503050406030204" pitchFamily="18" charset="0"/>
                </a:endParaRPr>
              </a:p>
              <a:p>
                <a14:m>
                  <m:oMath xmlns:m="http://schemas.openxmlformats.org/officeDocument/2006/math">
                    <m:r>
                      <a:rPr lang="en-US" b="0" i="1" smtClean="0">
                        <a:latin typeface="Cambria Math" panose="02040503050406030204" pitchFamily="18" charset="0"/>
                      </a:rPr>
                      <m:t>𝑆</m:t>
                    </m:r>
                    <m:r>
                      <a:rPr lang="en-US" b="0" i="1" smtClean="0">
                        <a:latin typeface="Cambria Math" panose="02040503050406030204" pitchFamily="18" charset="0"/>
                      </a:rPr>
                      <m:t>.</m:t>
                    </m:r>
                    <m:r>
                      <a:rPr lang="en-US" b="0" i="1" smtClean="0">
                        <a:latin typeface="Cambria Math" panose="02040503050406030204" pitchFamily="18" charset="0"/>
                      </a:rPr>
                      <m:t>𝐸</m:t>
                    </m:r>
                    <m:r>
                      <a:rPr lang="en-US" b="0" i="1" smtClean="0">
                        <a:latin typeface="Cambria Math" panose="02040503050406030204" pitchFamily="18" charset="0"/>
                      </a:rPr>
                      <m:t>. ⇒ </m:t>
                    </m:r>
                    <m:r>
                      <a:rPr lang="en-US" i="1">
                        <a:latin typeface="Cambria Math" panose="02040503050406030204" pitchFamily="18" charset="0"/>
                      </a:rPr>
                      <m:t>𝐷</m:t>
                    </m:r>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𝐵</m:t>
                            </m:r>
                          </m:sub>
                        </m:sSub>
                        <m:r>
                          <a:rPr lang="en-US" i="1">
                            <a:latin typeface="Cambria Math" panose="02040503050406030204" pitchFamily="18" charset="0"/>
                          </a:rPr>
                          <m:t>𝑇</m:t>
                        </m:r>
                      </m:num>
                      <m:den>
                        <m:r>
                          <a:rPr lang="en-US" i="1">
                            <a:latin typeface="Cambria Math" panose="02040503050406030204" pitchFamily="18" charset="0"/>
                          </a:rPr>
                          <m:t>6</m:t>
                        </m:r>
                        <m:r>
                          <a:rPr lang="az-Cyrl-AZ" i="1">
                            <a:latin typeface="Cambria Math" panose="02040503050406030204" pitchFamily="18" charset="0"/>
                          </a:rPr>
                          <m:t>ᴫ</m:t>
                        </m:r>
                        <m:r>
                          <m:rPr>
                            <m:sty m:val="p"/>
                          </m:rPr>
                          <a:rPr lang="el-GR" i="1">
                            <a:latin typeface="Cambria Math" panose="02040503050406030204" pitchFamily="18" charset="0"/>
                          </a:rPr>
                          <m:t>μ</m:t>
                        </m:r>
                        <m:r>
                          <a:rPr lang="en-US" i="1">
                            <a:latin typeface="Cambria Math" panose="02040503050406030204" pitchFamily="18" charset="0"/>
                          </a:rPr>
                          <m:t>𝑅</m:t>
                        </m:r>
                      </m:den>
                    </m:f>
                    <m:r>
                      <a:rPr lang="en-US" b="0" i="1" smtClean="0">
                        <a:latin typeface="Cambria Math" panose="02040503050406030204" pitchFamily="18" charset="0"/>
                      </a:rPr>
                      <m:t>=</m:t>
                    </m:r>
                  </m:oMath>
                </a14:m>
                <a:endParaRPr lang="en-US" b="0"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f>
                        <m:fPr>
                          <m:ctrlPr>
                            <a:rPr lang="en-US" b="0" i="1" smtClean="0">
                              <a:latin typeface="Cambria Math" panose="02040503050406030204" pitchFamily="18" charset="0"/>
                            </a:rPr>
                          </m:ctrlPr>
                        </m:fPr>
                        <m:num>
                          <m:r>
                            <a:rPr lang="en-US" i="1" smtClean="0">
                              <a:latin typeface="Cambria Math" panose="02040503050406030204" pitchFamily="18" charset="0"/>
                            </a:rPr>
                            <m:t>1</m:t>
                          </m:r>
                          <m:r>
                            <a:rPr lang="en-US" b="0" i="1" smtClean="0">
                              <a:latin typeface="Cambria Math" panose="02040503050406030204" pitchFamily="18" charset="0"/>
                            </a:rPr>
                            <m:t>.38</m:t>
                          </m:r>
                          <m:r>
                            <a:rPr lang="en-US" b="0" i="1" smtClean="0">
                              <a:latin typeface="Cambria Math" panose="02040503050406030204" pitchFamily="18" charset="0"/>
                            </a:rPr>
                            <m:t>𝑒</m:t>
                          </m:r>
                          <m:r>
                            <a:rPr lang="en-US" b="0" i="1" smtClean="0">
                              <a:latin typeface="Cambria Math" panose="02040503050406030204" pitchFamily="18" charset="0"/>
                            </a:rPr>
                            <m:t>−23</m:t>
                          </m:r>
                          <m:f>
                            <m:fPr>
                              <m:ctrlPr>
                                <a:rPr lang="en-US" b="0" i="1" smtClean="0">
                                  <a:latin typeface="Cambria Math" panose="02040503050406030204" pitchFamily="18" charset="0"/>
                                </a:rPr>
                              </m:ctrlPr>
                            </m:fPr>
                            <m:num>
                              <m:r>
                                <a:rPr lang="en-US" b="0" i="1" smtClean="0">
                                  <a:latin typeface="Cambria Math" panose="02040503050406030204" pitchFamily="18" charset="0"/>
                                </a:rPr>
                                <m:t>𝐽</m:t>
                              </m:r>
                            </m:num>
                            <m:den>
                              <m:r>
                                <a:rPr lang="en-US" b="0" i="1" smtClean="0">
                                  <a:latin typeface="Cambria Math" panose="02040503050406030204" pitchFamily="18" charset="0"/>
                                </a:rPr>
                                <m:t>𝐾</m:t>
                              </m:r>
                            </m:den>
                          </m:f>
                          <m:r>
                            <a:rPr lang="en-US" b="0" i="1" smtClean="0">
                              <a:latin typeface="Cambria Math" panose="02040503050406030204" pitchFamily="18" charset="0"/>
                            </a:rPr>
                            <m:t>∗298</m:t>
                          </m:r>
                          <m:r>
                            <a:rPr lang="en-US" b="0" i="1" smtClean="0">
                              <a:latin typeface="Cambria Math" panose="02040503050406030204" pitchFamily="18" charset="0"/>
                            </a:rPr>
                            <m:t>𝐾</m:t>
                          </m:r>
                        </m:num>
                        <m:den>
                          <m:r>
                            <a:rPr lang="en-US" i="1">
                              <a:latin typeface="Cambria Math" panose="02040503050406030204" pitchFamily="18" charset="0"/>
                            </a:rPr>
                            <m:t>6</m:t>
                          </m:r>
                          <m:r>
                            <a:rPr lang="az-Cyrl-AZ" i="1">
                              <a:latin typeface="Cambria Math" panose="02040503050406030204" pitchFamily="18" charset="0"/>
                            </a:rPr>
                            <m:t>ᴫ</m:t>
                          </m:r>
                          <m:r>
                            <a:rPr lang="en-US" b="0" i="1" smtClean="0">
                              <a:latin typeface="Cambria Math" panose="02040503050406030204" pitchFamily="18" charset="0"/>
                            </a:rPr>
                            <m:t>∗0.00089</m:t>
                          </m:r>
                          <m:r>
                            <a:rPr lang="en-US" b="0" i="1" smtClean="0">
                              <a:latin typeface="Cambria Math" panose="02040503050406030204" pitchFamily="18" charset="0"/>
                            </a:rPr>
                            <m:t>𝑃𝑎</m:t>
                          </m:r>
                          <m:r>
                            <a:rPr lang="en-US" b="0" i="1" smtClean="0">
                              <a:latin typeface="Cambria Math" panose="02040503050406030204" pitchFamily="18" charset="0"/>
                            </a:rPr>
                            <m:t>∗</m:t>
                          </m:r>
                          <m:r>
                            <a:rPr lang="en-US" b="0" i="1" smtClean="0">
                              <a:latin typeface="Cambria Math" panose="02040503050406030204" pitchFamily="18" charset="0"/>
                            </a:rPr>
                            <m:t>𝑠</m:t>
                          </m:r>
                          <m:r>
                            <a:rPr lang="en-US" b="0" i="1" smtClean="0">
                              <a:latin typeface="Cambria Math" panose="02040503050406030204" pitchFamily="18" charset="0"/>
                            </a:rPr>
                            <m:t> ∗1.7335</m:t>
                          </m:r>
                          <m:r>
                            <a:rPr lang="en-US" b="0" i="1" smtClean="0">
                              <a:latin typeface="Cambria Math" panose="02040503050406030204" pitchFamily="18" charset="0"/>
                            </a:rPr>
                            <m:t>𝑒</m:t>
                          </m:r>
                          <m:r>
                            <a:rPr lang="en-US" b="0" i="1" smtClean="0">
                              <a:latin typeface="Cambria Math" panose="02040503050406030204" pitchFamily="18" charset="0"/>
                            </a:rPr>
                            <m:t>−10 </m:t>
                          </m:r>
                          <m:r>
                            <a:rPr lang="en-US" b="0" i="1" smtClean="0">
                              <a:latin typeface="Cambria Math" panose="02040503050406030204" pitchFamily="18" charset="0"/>
                            </a:rPr>
                            <m:t>𝑚</m:t>
                          </m:r>
                        </m:den>
                      </m:f>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100</m:t>
                          </m:r>
                        </m:e>
                        <m:sup>
                          <m:r>
                            <a:rPr lang="en-US" b="0" i="1" smtClean="0">
                              <a:latin typeface="Cambria Math" panose="02040503050406030204" pitchFamily="18" charset="0"/>
                            </a:rPr>
                            <m:t>2</m:t>
                          </m:r>
                        </m:sup>
                      </m:sSup>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r>
                        <a:rPr lang="en-US" b="0" i="1" smtClean="0">
                          <a:latin typeface="Cambria Math" panose="02040503050406030204" pitchFamily="18" charset="0"/>
                        </a:rPr>
                        <m:t>=1.41</m:t>
                      </m:r>
                      <m:r>
                        <a:rPr lang="en-US" b="0" i="1" smtClean="0">
                          <a:latin typeface="Cambria Math" panose="02040503050406030204" pitchFamily="18" charset="0"/>
                        </a:rPr>
                        <m:t>𝑒</m:t>
                      </m:r>
                      <m:r>
                        <a:rPr lang="en-US" b="0" i="1" smtClean="0">
                          <a:latin typeface="Cambria Math" panose="02040503050406030204" pitchFamily="18" charset="0"/>
                        </a:rPr>
                        <m:t>−5</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𝑠</m:t>
                          </m:r>
                        </m:den>
                      </m:f>
                    </m:oMath>
                  </m:oMathPara>
                </a14:m>
                <a:endParaRPr lang="en-US" dirty="0" smtClean="0"/>
              </a:p>
              <a:p>
                <a:r>
                  <a:rPr lang="en-US" dirty="0" err="1" smtClean="0"/>
                  <a:t>Wilkie</a:t>
                </a:r>
                <a:r>
                  <a:rPr lang="en-US" dirty="0" smtClean="0"/>
                  <a:t>-Change (semi-empirical; cP and cm</a:t>
                </a:r>
                <a:r>
                  <a:rPr lang="en-US" baseline="30000" dirty="0" smtClean="0"/>
                  <a:t>3</a:t>
                </a:r>
                <a:r>
                  <a:rPr lang="en-US" dirty="0" smtClean="0"/>
                  <a:t>/</a:t>
                </a:r>
                <a:r>
                  <a:rPr lang="en-US" dirty="0" err="1" smtClean="0"/>
                  <a:t>mol</a:t>
                </a:r>
                <a:r>
                  <a:rPr lang="en-US" dirty="0" smtClean="0"/>
                  <a:t>)</a:t>
                </a:r>
                <a14:m>
                  <m:oMath xmlns:m="http://schemas.openxmlformats.org/officeDocument/2006/math">
                    <m:r>
                      <a:rPr lang="en-US" i="1">
                        <a:latin typeface="Cambria Math" panose="02040503050406030204" pitchFamily="18" charset="0"/>
                      </a:rPr>
                      <m:t> ⇒ </m:t>
                    </m:r>
                  </m:oMath>
                </a14:m>
                <a:endParaRPr lang="en-US" i="1" dirty="0" smtClean="0">
                  <a:latin typeface="Cambria Math" panose="02040503050406030204" pitchFamily="18" charset="0"/>
                </a:endParaRP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=7.4</m:t>
                      </m:r>
                      <m:r>
                        <a:rPr lang="en-US" b="0" i="1" smtClean="0">
                          <a:latin typeface="Cambria Math" panose="02040503050406030204" pitchFamily="18" charset="0"/>
                        </a:rPr>
                        <m:t>𝑒</m:t>
                      </m:r>
                      <m:r>
                        <a:rPr lang="en-US" b="0" i="1" smtClean="0">
                          <a:latin typeface="Cambria Math" panose="02040503050406030204" pitchFamily="18" charset="0"/>
                        </a:rPr>
                        <m:t>−10</m:t>
                      </m:r>
                      <m:f>
                        <m:fPr>
                          <m:ctrlPr>
                            <a:rPr lang="en-US" b="0" i="1" smtClean="0">
                              <a:latin typeface="Cambria Math" panose="02040503050406030204" pitchFamily="18" charset="0"/>
                            </a:rPr>
                          </m:ctrlPr>
                        </m:fPr>
                        <m:num>
                          <m:r>
                            <a:rPr lang="en-US" b="0" i="1" smtClean="0">
                              <a:latin typeface="Cambria Math" panose="02040503050406030204" pitchFamily="18" charset="0"/>
                            </a:rPr>
                            <m:t>𝑐</m:t>
                          </m:r>
                          <m:sSup>
                            <m:sSupPr>
                              <m:ctrlPr>
                                <a:rPr lang="en-US" b="0" i="1" smtClean="0">
                                  <a:latin typeface="Cambria Math" panose="02040503050406030204" pitchFamily="18" charset="0"/>
                                </a:rPr>
                              </m:ctrlPr>
                            </m:sSupPr>
                            <m:e>
                              <m:r>
                                <a:rPr lang="en-US" b="0" i="1" smtClean="0">
                                  <a:latin typeface="Cambria Math" panose="02040503050406030204" pitchFamily="18" charset="0"/>
                                </a:rPr>
                                <m:t>𝑚</m:t>
                              </m:r>
                            </m:e>
                            <m:sup>
                              <m:r>
                                <a:rPr lang="en-US" b="0" i="1" smtClean="0">
                                  <a:latin typeface="Cambria Math" panose="02040503050406030204" pitchFamily="18" charset="0"/>
                                </a:rPr>
                                <m:t>2</m:t>
                              </m:r>
                            </m:sup>
                          </m:sSup>
                        </m:num>
                        <m:den>
                          <m:r>
                            <a:rPr lang="en-US" b="0" i="1" smtClean="0">
                              <a:latin typeface="Cambria Math" panose="02040503050406030204" pitchFamily="18" charset="0"/>
                            </a:rPr>
                            <m:t>𝑠</m:t>
                          </m:r>
                        </m:den>
                      </m:f>
                      <m:f>
                        <m:fPr>
                          <m:ctrlPr>
                            <a:rPr lang="en-US" i="1">
                              <a:latin typeface="Cambria Math" panose="02040503050406030204" pitchFamily="18" charset="0"/>
                            </a:rPr>
                          </m:ctrlPr>
                        </m:fPr>
                        <m:num>
                          <m:r>
                            <a:rPr lang="en-US" i="1">
                              <a:latin typeface="Cambria Math" panose="02040503050406030204" pitchFamily="18" charset="0"/>
                            </a:rPr>
                            <m:t>𝑇</m:t>
                          </m:r>
                          <m:sSup>
                            <m:sSupPr>
                              <m:ctrlPr>
                                <a:rPr lang="en-US" b="0" i="1" smtClean="0">
                                  <a:latin typeface="Cambria Math" panose="02040503050406030204" pitchFamily="18" charset="0"/>
                                </a:rPr>
                              </m:ctrlPr>
                            </m:sSupPr>
                            <m:e>
                              <m:d>
                                <m:dPr>
                                  <m:ctrlPr>
                                    <a:rPr lang="en-US" b="0" i="1" smtClean="0">
                                      <a:latin typeface="Cambria Math" panose="02040503050406030204" pitchFamily="18" charset="0"/>
                                    </a:rPr>
                                  </m:ctrlPr>
                                </m:dPr>
                                <m:e>
                                  <m:r>
                                    <m:rPr>
                                      <m:sty m:val="p"/>
                                    </m:rPr>
                                    <a:rPr lang="el-GR" b="0" i="1" smtClean="0">
                                      <a:latin typeface="Cambria Math" panose="02040503050406030204" pitchFamily="18" charset="0"/>
                                    </a:rPr>
                                    <m:t>φ</m:t>
                                  </m:r>
                                  <m:r>
                                    <a:rPr lang="en-US" b="0" i="1" smtClean="0">
                                      <a:latin typeface="Cambria Math" panose="02040503050406030204" pitchFamily="18" charset="0"/>
                                    </a:rPr>
                                    <m:t>𝑀</m:t>
                                  </m:r>
                                </m:e>
                              </m:d>
                            </m:e>
                            <m:sup>
                              <m:r>
                                <a:rPr lang="en-US" b="0" i="1" smtClean="0">
                                  <a:latin typeface="Cambria Math" panose="02040503050406030204" pitchFamily="18" charset="0"/>
                                </a:rPr>
                                <m:t>0.5</m:t>
                              </m:r>
                            </m:sup>
                          </m:sSup>
                        </m:num>
                        <m:den>
                          <m:r>
                            <m:rPr>
                              <m:sty m:val="p"/>
                            </m:rPr>
                            <a:rPr lang="el-GR" i="1">
                              <a:latin typeface="Cambria Math" panose="02040503050406030204" pitchFamily="18" charset="0"/>
                            </a:rPr>
                            <m:t>μ</m:t>
                          </m:r>
                          <m:sSubSup>
                            <m:sSubSupPr>
                              <m:ctrlPr>
                                <a:rPr lang="en-US" b="0" i="1" smtClean="0">
                                  <a:latin typeface="Cambria Math" panose="02040503050406030204" pitchFamily="18" charset="0"/>
                                </a:rPr>
                              </m:ctrlPr>
                            </m:sSubSupPr>
                            <m:e>
                              <m:r>
                                <a:rPr lang="en-US" b="0" i="1" smtClean="0">
                                  <a:latin typeface="Cambria Math" panose="02040503050406030204" pitchFamily="18" charset="0"/>
                                </a:rPr>
                                <m:t>𝑉</m:t>
                              </m:r>
                            </m:e>
                            <m:sub>
                              <m:r>
                                <a:rPr lang="en-US" b="0" i="1" smtClean="0">
                                  <a:latin typeface="Cambria Math" panose="02040503050406030204" pitchFamily="18" charset="0"/>
                                </a:rPr>
                                <m:t>𝑜</m:t>
                              </m:r>
                            </m:sub>
                            <m:sup>
                              <m:r>
                                <a:rPr lang="en-US" b="0" i="1" smtClean="0">
                                  <a:latin typeface="Cambria Math" panose="02040503050406030204" pitchFamily="18" charset="0"/>
                                </a:rPr>
                                <m:t>0.6</m:t>
                              </m:r>
                            </m:sup>
                          </m:sSubSup>
                        </m:den>
                      </m:f>
                      <m:r>
                        <a:rPr lang="en-US" b="0" i="1" smtClean="0">
                          <a:latin typeface="Cambria Math" panose="02040503050406030204" pitchFamily="18" charset="0"/>
                        </a:rPr>
                        <m:t>= ;</m:t>
                      </m:r>
                      <m:sSub>
                        <m:sSubPr>
                          <m:ctrlPr>
                            <a:rPr lang="en-US" b="0" i="1" smtClean="0">
                              <a:latin typeface="Cambria Math" panose="02040503050406030204" pitchFamily="18" charset="0"/>
                            </a:rPr>
                          </m:ctrlPr>
                        </m:sSubPr>
                        <m:e>
                          <m:r>
                            <m:rPr>
                              <m:sty m:val="p"/>
                            </m:rPr>
                            <a:rPr lang="el-GR" i="1">
                              <a:latin typeface="Cambria Math" panose="02040503050406030204" pitchFamily="18" charset="0"/>
                            </a:rPr>
                            <m:t>φ</m:t>
                          </m:r>
                        </m:e>
                        <m:sub>
                          <m:r>
                            <a:rPr lang="en-US" b="0" i="1" smtClean="0">
                              <a:latin typeface="Cambria Math" panose="02040503050406030204" pitchFamily="18" charset="0"/>
                            </a:rPr>
                            <m:t>𝑤𝑎𝑡𝑒𝑟</m:t>
                          </m:r>
                        </m:sub>
                      </m:sSub>
                      <m:r>
                        <a:rPr lang="en-US" b="0" i="1" smtClean="0">
                          <a:latin typeface="Cambria Math" panose="02040503050406030204" pitchFamily="18" charset="0"/>
                        </a:rPr>
                        <m:t>=2.26</m:t>
                      </m:r>
                    </m:oMath>
                  </m:oMathPara>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cstate="print"/>
                <a:stretch>
                  <a:fillRect l="-928" t="-224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4" name="Rectangle 3"/>
              <p:cNvSpPr/>
              <p:nvPr/>
            </p:nvSpPr>
            <p:spPr>
              <a:xfrm>
                <a:off x="2514600" y="5664276"/>
                <a:ext cx="7467600" cy="119372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𝐷</m:t>
                      </m:r>
                      <m:r>
                        <a:rPr lang="en-US" i="1">
                          <a:latin typeface="Cambria Math" panose="02040503050406030204" pitchFamily="18" charset="0"/>
                        </a:rPr>
                        <m:t>=7.4</m:t>
                      </m:r>
                      <m:r>
                        <a:rPr lang="en-US" i="1">
                          <a:latin typeface="Cambria Math" panose="02040503050406030204" pitchFamily="18" charset="0"/>
                        </a:rPr>
                        <m:t>𝑒</m:t>
                      </m:r>
                      <m:r>
                        <a:rPr lang="en-US" i="1">
                          <a:latin typeface="Cambria Math" panose="02040503050406030204" pitchFamily="18" charset="0"/>
                        </a:rPr>
                        <m:t>−10</m:t>
                      </m:r>
                      <m:f>
                        <m:fPr>
                          <m:ctrlPr>
                            <a:rPr lang="en-US" i="1">
                              <a:latin typeface="Cambria Math" panose="02040503050406030204" pitchFamily="18" charset="0"/>
                            </a:rPr>
                          </m:ctrlPr>
                        </m:fPr>
                        <m:num>
                          <m:r>
                            <a:rPr lang="en-US" i="1">
                              <a:latin typeface="Cambria Math" panose="02040503050406030204" pitchFamily="18" charset="0"/>
                            </a:rPr>
                            <m:t>𝑐</m:t>
                          </m:r>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2</m:t>
                              </m:r>
                            </m:sup>
                          </m:sSup>
                        </m:num>
                        <m:den>
                          <m:r>
                            <a:rPr lang="en-US" i="1">
                              <a:latin typeface="Cambria Math" panose="02040503050406030204" pitchFamily="18" charset="0"/>
                            </a:rPr>
                            <m:t>𝑠</m:t>
                          </m:r>
                        </m:den>
                      </m:f>
                      <m:f>
                        <m:fPr>
                          <m:ctrlPr>
                            <a:rPr lang="en-US" i="1">
                              <a:latin typeface="Cambria Math" panose="02040503050406030204" pitchFamily="18" charset="0"/>
                            </a:rPr>
                          </m:ctrlPr>
                        </m:fPr>
                        <m:num>
                          <m:r>
                            <a:rPr lang="en-US" i="1">
                              <a:latin typeface="Cambria Math" panose="02040503050406030204" pitchFamily="18" charset="0"/>
                            </a:rPr>
                            <m:t>298</m:t>
                          </m:r>
                          <m:r>
                            <a:rPr lang="en-US" i="1">
                              <a:latin typeface="Cambria Math" panose="02040503050406030204" pitchFamily="18" charset="0"/>
                            </a:rPr>
                            <m:t>𝐾</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2.26∗</m:t>
                                  </m:r>
                                  <m:f>
                                    <m:fPr>
                                      <m:ctrlPr>
                                        <a:rPr lang="en-US" i="1">
                                          <a:latin typeface="Cambria Math" panose="02040503050406030204" pitchFamily="18" charset="0"/>
                                        </a:rPr>
                                      </m:ctrlPr>
                                    </m:fPr>
                                    <m:num>
                                      <m:r>
                                        <a:rPr lang="en-US" i="1">
                                          <a:latin typeface="Cambria Math" panose="02040503050406030204" pitchFamily="18" charset="0"/>
                                        </a:rPr>
                                        <m:t>18.015</m:t>
                                      </m:r>
                                      <m:r>
                                        <a:rPr lang="en-US" i="1">
                                          <a:latin typeface="Cambria Math" panose="02040503050406030204" pitchFamily="18" charset="0"/>
                                        </a:rPr>
                                        <m:t>𝑔</m:t>
                                      </m:r>
                                    </m:num>
                                    <m:den>
                                      <m:r>
                                        <a:rPr lang="en-US" i="1">
                                          <a:latin typeface="Cambria Math" panose="02040503050406030204" pitchFamily="18" charset="0"/>
                                        </a:rPr>
                                        <m:t>𝑚𝑜𝑙</m:t>
                                      </m:r>
                                    </m:den>
                                  </m:f>
                                </m:e>
                              </m:d>
                            </m:e>
                            <m:sup>
                              <m:r>
                                <a:rPr lang="en-US" i="1">
                                  <a:latin typeface="Cambria Math" panose="02040503050406030204" pitchFamily="18" charset="0"/>
                                </a:rPr>
                                <m:t>0.5</m:t>
                              </m:r>
                            </m:sup>
                          </m:sSup>
                        </m:num>
                        <m:den>
                          <m:r>
                            <a:rPr lang="en-US" i="1">
                              <a:latin typeface="Cambria Math" panose="02040503050406030204" pitchFamily="18" charset="0"/>
                            </a:rPr>
                            <m:t>0.0089</m:t>
                          </m:r>
                          <m:r>
                            <a:rPr lang="en-US" i="1">
                              <a:latin typeface="Cambria Math" panose="02040503050406030204" pitchFamily="18" charset="0"/>
                            </a:rPr>
                            <m:t>𝑐𝑃</m:t>
                          </m:r>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25.6</m:t>
                                      </m:r>
                                      <m:r>
                                        <a:rPr lang="en-US" i="1">
                                          <a:latin typeface="Cambria Math" panose="02040503050406030204" pitchFamily="18" charset="0"/>
                                        </a:rPr>
                                        <m:t>𝑐</m:t>
                                      </m:r>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3</m:t>
                                          </m:r>
                                        </m:sup>
                                      </m:sSup>
                                    </m:num>
                                    <m:den>
                                      <m:r>
                                        <a:rPr lang="en-US" i="1">
                                          <a:latin typeface="Cambria Math" panose="02040503050406030204" pitchFamily="18" charset="0"/>
                                        </a:rPr>
                                        <m:t>𝑠</m:t>
                                      </m:r>
                                    </m:den>
                                  </m:f>
                                </m:e>
                              </m:d>
                              <m:r>
                                <a:rPr lang="en-US" i="1">
                                  <a:latin typeface="Cambria Math" panose="02040503050406030204" pitchFamily="18" charset="0"/>
                                </a:rPr>
                                <m:t>  </m:t>
                              </m:r>
                            </m:e>
                            <m:sup>
                              <m:r>
                                <a:rPr lang="en-US" i="1">
                                  <a:latin typeface="Cambria Math" panose="02040503050406030204" pitchFamily="18" charset="0"/>
                                </a:rPr>
                                <m:t>0.6</m:t>
                              </m:r>
                            </m:sup>
                          </m:sSup>
                        </m:den>
                      </m:f>
                      <m:r>
                        <a:rPr lang="en-US" i="1">
                          <a:latin typeface="Cambria Math" panose="02040503050406030204" pitchFamily="18" charset="0"/>
                        </a:rPr>
                        <m:t>=2.21</m:t>
                      </m:r>
                      <m:r>
                        <a:rPr lang="en-US" i="1">
                          <a:latin typeface="Cambria Math" panose="02040503050406030204" pitchFamily="18" charset="0"/>
                        </a:rPr>
                        <m:t>𝑒</m:t>
                      </m:r>
                      <m:r>
                        <a:rPr lang="en-US" i="1">
                          <a:latin typeface="Cambria Math" panose="02040503050406030204" pitchFamily="18" charset="0"/>
                        </a:rPr>
                        <m:t>−5</m:t>
                      </m:r>
                      <m:f>
                        <m:fPr>
                          <m:ctrlPr>
                            <a:rPr lang="en-US" i="1">
                              <a:latin typeface="Cambria Math" panose="02040503050406030204" pitchFamily="18" charset="0"/>
                            </a:rPr>
                          </m:ctrlPr>
                        </m:fPr>
                        <m:num>
                          <m:r>
                            <a:rPr lang="en-US" i="1">
                              <a:latin typeface="Cambria Math" panose="02040503050406030204" pitchFamily="18" charset="0"/>
                            </a:rPr>
                            <m:t>𝑐</m:t>
                          </m:r>
                          <m:sSup>
                            <m:sSupPr>
                              <m:ctrlPr>
                                <a:rPr lang="en-US" i="1">
                                  <a:latin typeface="Cambria Math" panose="02040503050406030204" pitchFamily="18" charset="0"/>
                                </a:rPr>
                              </m:ctrlPr>
                            </m:sSupPr>
                            <m:e>
                              <m:r>
                                <a:rPr lang="en-US" i="1">
                                  <a:latin typeface="Cambria Math" panose="02040503050406030204" pitchFamily="18" charset="0"/>
                                </a:rPr>
                                <m:t>𝑚</m:t>
                              </m:r>
                            </m:e>
                            <m:sup>
                              <m:r>
                                <a:rPr lang="en-US" i="1">
                                  <a:latin typeface="Cambria Math" panose="02040503050406030204" pitchFamily="18" charset="0"/>
                                </a:rPr>
                                <m:t>2</m:t>
                              </m:r>
                            </m:sup>
                          </m:sSup>
                        </m:num>
                        <m:den>
                          <m:r>
                            <a:rPr lang="en-US" i="1">
                              <a:latin typeface="Cambria Math" panose="02040503050406030204" pitchFamily="18" charset="0"/>
                            </a:rPr>
                            <m:t>𝑠</m:t>
                          </m:r>
                        </m:den>
                      </m:f>
                    </m:oMath>
                  </m:oMathPara>
                </a14:m>
                <a:endParaRPr lang="en-US" dirty="0"/>
              </a:p>
            </p:txBody>
          </p:sp>
        </mc:Choice>
        <mc:Fallback xmlns="">
          <p:sp>
            <p:nvSpPr>
              <p:cNvPr id="4" name="Rectangle 3"/>
              <p:cNvSpPr>
                <a:spLocks noRot="1" noChangeAspect="1" noMove="1" noResize="1" noEditPoints="1" noAdjustHandles="1" noChangeArrowheads="1" noChangeShapeType="1" noTextEdit="1"/>
              </p:cNvSpPr>
              <p:nvPr/>
            </p:nvSpPr>
            <p:spPr>
              <a:xfrm>
                <a:off x="2514600" y="5664276"/>
                <a:ext cx="7467600" cy="1193725"/>
              </a:xfrm>
              <a:prstGeom prst="rect">
                <a:avLst/>
              </a:prstGeom>
              <a:blipFill>
                <a:blip r:embed="rId3" cstate="print"/>
                <a:stretch>
                  <a:fillRect/>
                </a:stretch>
              </a:blipFill>
            </p:spPr>
            <p:txBody>
              <a:bodyPr/>
              <a:lstStyle/>
              <a:p>
                <a:r>
                  <a:rPr lang="en-US">
                    <a:noFill/>
                  </a:rPr>
                  <a:t> </a:t>
                </a:r>
              </a:p>
            </p:txBody>
          </p:sp>
        </mc:Fallback>
      </mc:AlternateContent>
      <p:sp>
        <p:nvSpPr>
          <p:cNvPr id="6" name="TextBox 5"/>
          <p:cNvSpPr txBox="1"/>
          <p:nvPr/>
        </p:nvSpPr>
        <p:spPr>
          <a:xfrm>
            <a:off x="7430194" y="4001294"/>
            <a:ext cx="3783985" cy="369332"/>
          </a:xfrm>
          <a:prstGeom prst="rect">
            <a:avLst/>
          </a:prstGeom>
          <a:noFill/>
        </p:spPr>
        <p:txBody>
          <a:bodyPr wrap="none" rtlCol="0">
            <a:spAutoFit/>
          </a:bodyPr>
          <a:lstStyle/>
          <a:p>
            <a:r>
              <a:rPr lang="en-US" dirty="0"/>
              <a:t>Abs(</a:t>
            </a:r>
            <a:r>
              <a:rPr lang="en-US" dirty="0" err="1"/>
              <a:t>ans</a:t>
            </a:r>
            <a:r>
              <a:rPr lang="en-US" dirty="0"/>
              <a:t>-guess)*100/</a:t>
            </a:r>
            <a:r>
              <a:rPr lang="en-US" dirty="0" err="1"/>
              <a:t>ans</a:t>
            </a:r>
            <a:r>
              <a:rPr lang="en-US" dirty="0"/>
              <a:t> = 32.6% error</a:t>
            </a:r>
          </a:p>
        </p:txBody>
      </p:sp>
      <p:sp>
        <p:nvSpPr>
          <p:cNvPr id="7" name="TextBox 6"/>
          <p:cNvSpPr txBox="1"/>
          <p:nvPr/>
        </p:nvSpPr>
        <p:spPr>
          <a:xfrm>
            <a:off x="8991600" y="6493468"/>
            <a:ext cx="1285416" cy="369332"/>
          </a:xfrm>
          <a:prstGeom prst="rect">
            <a:avLst/>
          </a:prstGeom>
          <a:noFill/>
        </p:spPr>
        <p:txBody>
          <a:bodyPr wrap="none" rtlCol="0">
            <a:spAutoFit/>
          </a:bodyPr>
          <a:lstStyle/>
          <a:p>
            <a:r>
              <a:rPr lang="en-US" dirty="0"/>
              <a:t>5.22% error</a:t>
            </a:r>
          </a:p>
        </p:txBody>
      </p:sp>
    </p:spTree>
    <p:extLst>
      <p:ext uri="{BB962C8B-B14F-4D97-AF65-F5344CB8AC3E}">
        <p14:creationId xmlns:p14="http://schemas.microsoft.com/office/powerpoint/2010/main" val="29465208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6.2</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They want to know what D</a:t>
                </a:r>
                <a:r>
                  <a:rPr lang="en-US" baseline="-25000" dirty="0" smtClean="0"/>
                  <a:t>2</a:t>
                </a:r>
                <a:r>
                  <a:rPr lang="en-US" dirty="0" smtClean="0"/>
                  <a:t> is of a protein at 25</a:t>
                </a:r>
                <a:r>
                  <a:rPr lang="en-US" baseline="30000" dirty="0" smtClean="0"/>
                  <a:t>o</a:t>
                </a:r>
                <a:r>
                  <a:rPr lang="en-US" dirty="0" smtClean="0"/>
                  <a:t>C. They know D</a:t>
                </a:r>
                <a:r>
                  <a:rPr lang="en-US" baseline="-25000" dirty="0" smtClean="0"/>
                  <a:t>1 </a:t>
                </a:r>
                <a:r>
                  <a:rPr lang="en-US" dirty="0" smtClean="0"/>
                  <a:t>(6.8e-7 cm</a:t>
                </a:r>
                <a:r>
                  <a:rPr lang="en-US" baseline="30000" dirty="0" smtClean="0"/>
                  <a:t>2</a:t>
                </a:r>
                <a:r>
                  <a:rPr lang="en-US" dirty="0" smtClean="0"/>
                  <a:t>/s) and R</a:t>
                </a:r>
                <a:r>
                  <a:rPr lang="en-US" baseline="-25000" dirty="0" smtClean="0"/>
                  <a:t>1</a:t>
                </a:r>
                <a:r>
                  <a:rPr lang="en-US" dirty="0"/>
                  <a:t> (3 nm)</a:t>
                </a:r>
                <a:endParaRPr lang="en-US" baseline="-25000" dirty="0" smtClean="0"/>
              </a:p>
              <a:p>
                <a14:m>
                  <m:oMath xmlns:m="http://schemas.openxmlformats.org/officeDocument/2006/math">
                    <m:r>
                      <a:rPr lang="en-US" b="0" i="1" smtClean="0">
                        <a:latin typeface="Cambria Math" panose="02040503050406030204" pitchFamily="18" charset="0"/>
                      </a:rPr>
                      <m:t>𝐷</m:t>
                    </m:r>
                    <m:r>
                      <a:rPr lang="en-US" b="0" i="1" smtClean="0">
                        <a:latin typeface="Cambria Math" panose="02040503050406030204" pitchFamily="18" charset="0"/>
                      </a:rPr>
                      <m:t>=</m:t>
                    </m:r>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b="0" i="1" smtClean="0">
                                <a:latin typeface="Cambria Math" panose="02040503050406030204" pitchFamily="18" charset="0"/>
                              </a:rPr>
                              <m:t>𝐾</m:t>
                            </m:r>
                          </m:e>
                          <m:sub>
                            <m:r>
                              <a:rPr lang="en-US" b="0" i="1" smtClean="0">
                                <a:latin typeface="Cambria Math" panose="02040503050406030204" pitchFamily="18" charset="0"/>
                              </a:rPr>
                              <m:t>𝐵</m:t>
                            </m:r>
                          </m:sub>
                        </m:sSub>
                        <m:r>
                          <a:rPr lang="en-US" b="0" i="1" smtClean="0">
                            <a:latin typeface="Cambria Math" panose="02040503050406030204" pitchFamily="18" charset="0"/>
                          </a:rPr>
                          <m:t>𝑇</m:t>
                        </m:r>
                      </m:num>
                      <m:den>
                        <m:r>
                          <a:rPr lang="en-US" b="0" i="1" smtClean="0">
                            <a:latin typeface="Cambria Math" panose="02040503050406030204" pitchFamily="18" charset="0"/>
                          </a:rPr>
                          <m:t>6</m:t>
                        </m:r>
                        <m:r>
                          <a:rPr lang="az-Cyrl-AZ" b="0" i="1" smtClean="0">
                            <a:latin typeface="Cambria Math" panose="02040503050406030204" pitchFamily="18" charset="0"/>
                          </a:rPr>
                          <m:t>ᴫ</m:t>
                        </m:r>
                        <m:r>
                          <m:rPr>
                            <m:sty m:val="p"/>
                          </m:rPr>
                          <a:rPr lang="el-GR" b="0" i="1" smtClean="0">
                            <a:latin typeface="Cambria Math" panose="02040503050406030204" pitchFamily="18" charset="0"/>
                          </a:rPr>
                          <m:t>μ</m:t>
                        </m:r>
                        <m:r>
                          <a:rPr lang="en-US" b="0" i="1" smtClean="0">
                            <a:latin typeface="Cambria Math" panose="02040503050406030204" pitchFamily="18" charset="0"/>
                          </a:rPr>
                          <m:t>𝑅</m:t>
                        </m:r>
                      </m:den>
                    </m:f>
                  </m:oMath>
                </a14:m>
                <a:endParaRPr lang="en-US" b="0" dirty="0" smtClean="0"/>
              </a:p>
              <a:p>
                <a14:m>
                  <m:oMath xmlns:m="http://schemas.openxmlformats.org/officeDocument/2006/math">
                    <m:f>
                      <m:fPr>
                        <m:ctrlPr>
                          <a:rPr lang="en-US" b="0" i="1" smtClean="0">
                            <a:latin typeface="Cambria Math" panose="02040503050406030204" pitchFamily="18" charset="0"/>
                          </a:rPr>
                        </m:ctrlPr>
                      </m:fPr>
                      <m:num>
                        <m:sSub>
                          <m:sSubPr>
                            <m:ctrlPr>
                              <a:rPr lang="en-US" b="0" i="1" smtClean="0">
                                <a:latin typeface="Cambria Math" panose="02040503050406030204" pitchFamily="18" charset="0"/>
                              </a:rPr>
                            </m:ctrlPr>
                          </m:sSubPr>
                          <m:e>
                            <m:r>
                              <a:rPr lang="en-US" i="1">
                                <a:latin typeface="Cambria Math" panose="02040503050406030204" pitchFamily="18" charset="0"/>
                              </a:rPr>
                              <m:t>𝐷</m:t>
                            </m:r>
                          </m:e>
                          <m:sub>
                            <m:r>
                              <a:rPr lang="en-US" b="0" i="1" smtClean="0">
                                <a:latin typeface="Cambria Math" panose="02040503050406030204" pitchFamily="18" charset="0"/>
                              </a:rPr>
                              <m:t>1</m:t>
                            </m:r>
                          </m:sub>
                        </m:sSub>
                      </m:num>
                      <m:den>
                        <m:sSub>
                          <m:sSubPr>
                            <m:ctrlPr>
                              <a:rPr lang="en-US" i="1">
                                <a:latin typeface="Cambria Math" panose="02040503050406030204" pitchFamily="18" charset="0"/>
                              </a:rPr>
                            </m:ctrlPr>
                          </m:sSubPr>
                          <m:e>
                            <m:r>
                              <a:rPr lang="en-US" i="1">
                                <a:latin typeface="Cambria Math" panose="02040503050406030204" pitchFamily="18" charset="0"/>
                              </a:rPr>
                              <m:t>𝐷</m:t>
                            </m:r>
                          </m:e>
                          <m:sub>
                            <m:r>
                              <a:rPr lang="en-US" i="1">
                                <a:latin typeface="Cambria Math" panose="02040503050406030204" pitchFamily="18" charset="0"/>
                              </a:rPr>
                              <m:t>2</m:t>
                            </m:r>
                          </m:sub>
                        </m:sSub>
                      </m:den>
                    </m:f>
                    <m:r>
                      <a:rPr lang="en-US" i="1">
                        <a:latin typeface="Cambria Math" panose="02040503050406030204" pitchFamily="18" charset="0"/>
                      </a:rPr>
                      <m:t>=</m:t>
                    </m:r>
                    <m:f>
                      <m:fPr>
                        <m:ctrlPr>
                          <a:rPr lang="en-US" b="0" i="1" smtClean="0">
                            <a:latin typeface="Cambria Math" panose="02040503050406030204" pitchFamily="18" charset="0"/>
                          </a:rPr>
                        </m:ctrlPr>
                      </m:fPr>
                      <m:num>
                        <m:d>
                          <m:dPr>
                            <m:begChr m:val="["/>
                            <m:endChr m:val="]"/>
                            <m:ctrlPr>
                              <a:rPr lang="en-US" b="0" i="1" smtClean="0">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𝐵</m:t>
                                    </m:r>
                                  </m:sub>
                                </m:sSub>
                                <m:r>
                                  <a:rPr lang="en-US" i="1">
                                    <a:latin typeface="Cambria Math" panose="02040503050406030204" pitchFamily="18" charset="0"/>
                                  </a:rPr>
                                  <m:t>𝑇</m:t>
                                </m:r>
                              </m:num>
                              <m:den>
                                <m:r>
                                  <a:rPr lang="en-US" i="1">
                                    <a:latin typeface="Cambria Math" panose="02040503050406030204" pitchFamily="18" charset="0"/>
                                  </a:rPr>
                                  <m:t>6</m:t>
                                </m:r>
                                <m:r>
                                  <a:rPr lang="az-Cyrl-AZ" i="1">
                                    <a:latin typeface="Cambria Math" panose="02040503050406030204" pitchFamily="18" charset="0"/>
                                  </a:rPr>
                                  <m:t>ᴫ</m:t>
                                </m:r>
                                <m:r>
                                  <m:rPr>
                                    <m:sty m:val="p"/>
                                  </m:rPr>
                                  <a:rPr lang="el-GR" i="1">
                                    <a:latin typeface="Cambria Math" panose="02040503050406030204" pitchFamily="18" charset="0"/>
                                  </a:rPr>
                                  <m:t>μ</m:t>
                                </m:r>
                                <m:sSub>
                                  <m:sSubPr>
                                    <m:ctrlPr>
                                      <a:rPr lang="en-US" b="0" i="1" smtClean="0">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1</m:t>
                                    </m:r>
                                  </m:sub>
                                </m:sSub>
                              </m:den>
                            </m:f>
                          </m:e>
                        </m:d>
                      </m:num>
                      <m:den>
                        <m:d>
                          <m:dPr>
                            <m:begChr m:val="["/>
                            <m:endChr m:val="]"/>
                            <m:ctrlPr>
                              <a:rPr lang="en-US" i="1">
                                <a:latin typeface="Cambria Math" panose="02040503050406030204" pitchFamily="18" charset="0"/>
                              </a:rPr>
                            </m:ctrlPr>
                          </m:dPr>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𝐾</m:t>
                                    </m:r>
                                  </m:e>
                                  <m:sub>
                                    <m:r>
                                      <a:rPr lang="en-US" i="1">
                                        <a:latin typeface="Cambria Math" panose="02040503050406030204" pitchFamily="18" charset="0"/>
                                      </a:rPr>
                                      <m:t>𝐵</m:t>
                                    </m:r>
                                  </m:sub>
                                </m:sSub>
                                <m:r>
                                  <a:rPr lang="en-US" i="1">
                                    <a:latin typeface="Cambria Math" panose="02040503050406030204" pitchFamily="18" charset="0"/>
                                  </a:rPr>
                                  <m:t>𝑇</m:t>
                                </m:r>
                              </m:num>
                              <m:den>
                                <m:r>
                                  <a:rPr lang="en-US" i="1">
                                    <a:latin typeface="Cambria Math" panose="02040503050406030204" pitchFamily="18" charset="0"/>
                                  </a:rPr>
                                  <m:t>6</m:t>
                                </m:r>
                                <m:r>
                                  <a:rPr lang="az-Cyrl-AZ" i="1">
                                    <a:latin typeface="Cambria Math" panose="02040503050406030204" pitchFamily="18" charset="0"/>
                                  </a:rPr>
                                  <m:t>ᴫ</m:t>
                                </m:r>
                                <m:r>
                                  <m:rPr>
                                    <m:sty m:val="p"/>
                                  </m:rPr>
                                  <a:rPr lang="el-GR" i="1">
                                    <a:latin typeface="Cambria Math" panose="02040503050406030204" pitchFamily="18" charset="0"/>
                                  </a:rPr>
                                  <m:t>μ</m:t>
                                </m:r>
                                <m:sSub>
                                  <m:sSubPr>
                                    <m:ctrlPr>
                                      <a:rPr lang="en-US" b="0" i="1" smtClean="0">
                                        <a:latin typeface="Cambria Math" panose="02040503050406030204" pitchFamily="18" charset="0"/>
                                      </a:rPr>
                                    </m:ctrlPr>
                                  </m:sSubPr>
                                  <m:e>
                                    <m:r>
                                      <a:rPr lang="en-US" i="1">
                                        <a:latin typeface="Cambria Math" panose="02040503050406030204" pitchFamily="18" charset="0"/>
                                      </a:rPr>
                                      <m:t>𝑅</m:t>
                                    </m:r>
                                  </m:e>
                                  <m:sub>
                                    <m:r>
                                      <a:rPr lang="en-US" b="0" i="1" smtClean="0">
                                        <a:latin typeface="Cambria Math" panose="02040503050406030204" pitchFamily="18" charset="0"/>
                                      </a:rPr>
                                      <m:t>2</m:t>
                                    </m:r>
                                  </m:sub>
                                </m:sSub>
                              </m:den>
                            </m:f>
                          </m:e>
                        </m:d>
                      </m:den>
                    </m:f>
                  </m:oMath>
                </a14:m>
                <a:r>
                  <a:rPr lang="en-US" b="0" dirty="0" smtClean="0"/>
                  <a:t> </a:t>
                </a:r>
                <a:r>
                  <a:rPr lang="en-US" dirty="0" smtClean="0"/>
                  <a:t>so D</a:t>
                </a:r>
                <a:r>
                  <a:rPr lang="en-US" baseline="-25000" dirty="0" smtClean="0"/>
                  <a:t>2</a:t>
                </a:r>
                <a:r>
                  <a:rPr lang="en-US" dirty="0" smtClean="0"/>
                  <a:t>=1.7e-7 cm</a:t>
                </a:r>
                <a:r>
                  <a:rPr lang="en-US" baseline="30000" dirty="0" smtClean="0"/>
                  <a:t>2</a:t>
                </a:r>
                <a:r>
                  <a:rPr lang="en-US" dirty="0" smtClean="0"/>
                  <a:t>/s</a:t>
                </a:r>
                <a:endParaRPr lang="en-US" b="0" dirty="0" smtClean="0"/>
              </a:p>
              <a:p>
                <a:endParaRPr lang="en-US" b="0" dirty="0" smtClean="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cstate="print"/>
                <a:stretch>
                  <a:fillRect l="-1704" t="-1752"/>
                </a:stretch>
              </a:blipFill>
            </p:spPr>
            <p:txBody>
              <a:bodyPr/>
              <a:lstStyle/>
              <a:p>
                <a:r>
                  <a:rPr lang="en-US">
                    <a:noFill/>
                  </a:rPr>
                  <a:t> </a:t>
                </a:r>
              </a:p>
            </p:txBody>
          </p:sp>
        </mc:Fallback>
      </mc:AlternateContent>
    </p:spTree>
    <p:extLst>
      <p:ext uri="{BB962C8B-B14F-4D97-AF65-F5344CB8AC3E}">
        <p14:creationId xmlns:p14="http://schemas.microsoft.com/office/powerpoint/2010/main" val="2145335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6.3</a:t>
            </a:r>
            <a:endParaRPr lang="en-US" dirty="0"/>
          </a:p>
        </p:txBody>
      </p:sp>
      <p:sp>
        <p:nvSpPr>
          <p:cNvPr id="3" name="Content Placeholder 2"/>
          <p:cNvSpPr>
            <a:spLocks noGrp="1"/>
          </p:cNvSpPr>
          <p:nvPr>
            <p:ph idx="1"/>
          </p:nvPr>
        </p:nvSpPr>
        <p:spPr/>
        <p:txBody>
          <a:bodyPr/>
          <a:lstStyle/>
          <a:p>
            <a:r>
              <a:rPr lang="en-US" dirty="0" err="1" smtClean="0"/>
              <a:t>MatLab</a:t>
            </a:r>
            <a:r>
              <a:rPr lang="en-US" dirty="0" smtClean="0"/>
              <a:t>:</a:t>
            </a:r>
          </a:p>
          <a:p>
            <a:r>
              <a:rPr lang="en-US" dirty="0" smtClean="0"/>
              <a:t>Using recursion relations: </a:t>
            </a:r>
            <a:endParaRPr lang="en-US" dirty="0"/>
          </a:p>
        </p:txBody>
      </p:sp>
      <p:pic>
        <p:nvPicPr>
          <p:cNvPr id="5" name="Picture 4"/>
          <p:cNvPicPr>
            <a:picLocks noChangeAspect="1"/>
          </p:cNvPicPr>
          <p:nvPr/>
        </p:nvPicPr>
        <p:blipFill>
          <a:blip r:embed="rId2" cstate="print"/>
          <a:stretch>
            <a:fillRect/>
          </a:stretch>
        </p:blipFill>
        <p:spPr>
          <a:xfrm>
            <a:off x="6768434" y="1600201"/>
            <a:ext cx="3899566" cy="991533"/>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8305800" y="2635796"/>
                <a:ext cx="138672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𝑖</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𝑟</m:t>
                          </m:r>
                        </m:e>
                        <m:sub>
                          <m:r>
                            <a:rPr lang="en-US" i="1">
                              <a:latin typeface="Cambria Math" panose="02040503050406030204" pitchFamily="18" charset="0"/>
                            </a:rPr>
                            <m:t>𝑖</m:t>
                          </m:r>
                          <m:r>
                            <a:rPr lang="en-US" i="1">
                              <a:latin typeface="Cambria Math" panose="02040503050406030204" pitchFamily="18" charset="0"/>
                            </a:rPr>
                            <m:t>−1 </m:t>
                          </m:r>
                        </m:sub>
                      </m:sSub>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𝛿</m:t>
                      </m:r>
                    </m:oMath>
                  </m:oMathPara>
                </a14:m>
                <a:endParaRPr lang="en-US" dirty="0"/>
              </a:p>
            </p:txBody>
          </p:sp>
        </mc:Choice>
        <mc:Fallback xmlns="">
          <p:sp>
            <p:nvSpPr>
              <p:cNvPr id="6" name="TextBox 5"/>
              <p:cNvSpPr txBox="1">
                <a:spLocks noRot="1" noChangeAspect="1" noMove="1" noResize="1" noEditPoints="1" noAdjustHandles="1" noChangeArrowheads="1" noChangeShapeType="1" noTextEdit="1"/>
              </p:cNvSpPr>
              <p:nvPr/>
            </p:nvSpPr>
            <p:spPr>
              <a:xfrm>
                <a:off x="8305800" y="2635796"/>
                <a:ext cx="1386726" cy="276999"/>
              </a:xfrm>
              <a:prstGeom prst="rect">
                <a:avLst/>
              </a:prstGeom>
              <a:blipFill>
                <a:blip r:embed="rId3" cstate="print"/>
                <a:stretch>
                  <a:fillRect l="-2203" r="-2643" b="-17391"/>
                </a:stretch>
              </a:blipFill>
            </p:spPr>
            <p:txBody>
              <a:bodyPr/>
              <a:lstStyle/>
              <a:p>
                <a:r>
                  <a:rPr lang="en-US">
                    <a:noFill/>
                  </a:rPr>
                  <a:t> </a:t>
                </a:r>
              </a:p>
            </p:txBody>
          </p:sp>
        </mc:Fallback>
      </mc:AlternateContent>
      <p:pic>
        <p:nvPicPr>
          <p:cNvPr id="7" name="Picture 6"/>
          <p:cNvPicPr>
            <a:picLocks noChangeAspect="1"/>
          </p:cNvPicPr>
          <p:nvPr/>
        </p:nvPicPr>
        <p:blipFill>
          <a:blip r:embed="rId4" cstate="print"/>
          <a:stretch>
            <a:fillRect/>
          </a:stretch>
        </p:blipFill>
        <p:spPr>
          <a:xfrm>
            <a:off x="2286000" y="3475187"/>
            <a:ext cx="8055220" cy="2695038"/>
          </a:xfrm>
          <a:prstGeom prst="rect">
            <a:avLst/>
          </a:prstGeom>
        </p:spPr>
      </p:pic>
      <p:sp>
        <p:nvSpPr>
          <p:cNvPr id="8" name="Rectangle 7"/>
          <p:cNvSpPr/>
          <p:nvPr/>
        </p:nvSpPr>
        <p:spPr>
          <a:xfrm>
            <a:off x="8627835" y="5632397"/>
            <a:ext cx="1066800" cy="5378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56743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91333"/>
            <a:ext cx="10515600" cy="1325563"/>
          </a:xfrm>
        </p:spPr>
        <p:txBody>
          <a:bodyPr/>
          <a:lstStyle/>
          <a:p>
            <a:r>
              <a:rPr lang="en-US" dirty="0" err="1" smtClean="0"/>
              <a:t>Matlab</a:t>
            </a:r>
            <a:r>
              <a:rPr lang="en-US" dirty="0" smtClean="0"/>
              <a:t> “</a:t>
            </a:r>
            <a:r>
              <a:rPr lang="en-US" dirty="0" err="1" smtClean="0"/>
              <a:t>RandomWalk.m</a:t>
            </a:r>
            <a:r>
              <a:rPr lang="en-US" dirty="0" smtClean="0"/>
              <a:t>”</a:t>
            </a:r>
            <a:endParaRPr lang="en-US" dirty="0"/>
          </a:p>
        </p:txBody>
      </p:sp>
      <p:sp>
        <p:nvSpPr>
          <p:cNvPr id="3" name="Content Placeholder 2"/>
          <p:cNvSpPr>
            <a:spLocks noGrp="1"/>
          </p:cNvSpPr>
          <p:nvPr>
            <p:ph idx="1"/>
          </p:nvPr>
        </p:nvSpPr>
        <p:spPr>
          <a:xfrm>
            <a:off x="480753" y="512214"/>
            <a:ext cx="10515600" cy="4351338"/>
          </a:xfrm>
        </p:spPr>
        <p:txBody>
          <a:bodyPr/>
          <a:lstStyle/>
          <a:p>
            <a:r>
              <a:rPr lang="en-US" dirty="0" smtClean="0"/>
              <a:t>Create  a program that you can input either [-1 0 1] or [-1 1] with any number of steps and have it calculate the error% for each run up to a specified value…</a:t>
            </a:r>
          </a:p>
        </p:txBody>
      </p:sp>
      <p:pic>
        <p:nvPicPr>
          <p:cNvPr id="4" name="Content Placeholder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1024" y="1724143"/>
            <a:ext cx="9946527" cy="5133857"/>
          </a:xfrm>
          <a:prstGeom prst="rect">
            <a:avLst/>
          </a:prstGeom>
        </p:spPr>
      </p:pic>
    </p:spTree>
    <p:extLst>
      <p:ext uri="{BB962C8B-B14F-4D97-AF65-F5344CB8AC3E}">
        <p14:creationId xmlns:p14="http://schemas.microsoft.com/office/powerpoint/2010/main" val="7998998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6.4</a:t>
            </a:r>
            <a:endParaRPr lang="en-US" dirty="0"/>
          </a:p>
        </p:txBody>
      </p:sp>
      <p:sp>
        <p:nvSpPr>
          <p:cNvPr id="3" name="Content Placeholder 2"/>
          <p:cNvSpPr>
            <a:spLocks noGrp="1"/>
          </p:cNvSpPr>
          <p:nvPr>
            <p:ph idx="1"/>
          </p:nvPr>
        </p:nvSpPr>
        <p:spPr/>
        <p:txBody>
          <a:bodyPr/>
          <a:lstStyle/>
          <a:p>
            <a:r>
              <a:rPr lang="en-US" dirty="0" smtClean="0"/>
              <a:t>Fibrinogen</a:t>
            </a:r>
          </a:p>
          <a:p>
            <a:r>
              <a:rPr lang="en-US" dirty="0" smtClean="0"/>
              <a:t>Estimate D if </a:t>
            </a:r>
          </a:p>
          <a:p>
            <a:r>
              <a:rPr lang="en-US" dirty="0" smtClean="0"/>
              <a:t>A) a </a:t>
            </a:r>
            <a:r>
              <a:rPr lang="en-US" dirty="0" err="1" smtClean="0"/>
              <a:t>prolate</a:t>
            </a:r>
            <a:r>
              <a:rPr lang="en-US" dirty="0" smtClean="0"/>
              <a:t> ellipsoid</a:t>
            </a:r>
          </a:p>
          <a:p>
            <a:endParaRPr lang="en-US" dirty="0" smtClean="0"/>
          </a:p>
          <a:p>
            <a:r>
              <a:rPr lang="en-US" dirty="0" smtClean="0"/>
              <a:t>B) a cylindrical rod</a:t>
            </a:r>
          </a:p>
          <a:p>
            <a:endParaRPr lang="en-US" dirty="0"/>
          </a:p>
        </p:txBody>
      </p:sp>
      <p:pic>
        <p:nvPicPr>
          <p:cNvPr id="73730" name="Picture 2" descr="Fibrinandligan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67200" y="1391261"/>
            <a:ext cx="3036702" cy="814388"/>
          </a:xfrm>
          <a:prstGeom prst="rect">
            <a:avLst/>
          </a:prstGeom>
          <a:noFill/>
          <a:extLst>
            <a:ext uri="{909E8E84-426E-40DD-AFC4-6F175D3DCCD1}">
              <a14:hiddenFill xmlns:a14="http://schemas.microsoft.com/office/drawing/2010/main">
                <a:solidFill>
                  <a:srgbClr val="FFFFFF"/>
                </a:solidFill>
              </a14:hiddenFill>
            </a:ext>
          </a:extLst>
        </p:spPr>
      </p:pic>
      <p:pic>
        <p:nvPicPr>
          <p:cNvPr id="73732" name="Picture 4" descr="Image result for prolate ellipsoid"/>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4793" y="2637142"/>
            <a:ext cx="875767" cy="7407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54558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1166</Words>
  <Application>Microsoft Office PowerPoint</Application>
  <PresentationFormat>Widescreen</PresentationFormat>
  <Paragraphs>242</Paragraphs>
  <Slides>30</Slides>
  <Notes>4</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30</vt:i4>
      </vt:variant>
    </vt:vector>
  </HeadingPairs>
  <TitlesOfParts>
    <vt:vector size="39" baseType="lpstr">
      <vt:lpstr>Arial</vt:lpstr>
      <vt:lpstr>Book Antiqua</vt:lpstr>
      <vt:lpstr>Calibri</vt:lpstr>
      <vt:lpstr>Calibri Light</vt:lpstr>
      <vt:lpstr>Cambria Math</vt:lpstr>
      <vt:lpstr>Symbol</vt:lpstr>
      <vt:lpstr>Times New Roman</vt:lpstr>
      <vt:lpstr>Office Theme</vt:lpstr>
      <vt:lpstr>Equation</vt:lpstr>
      <vt:lpstr>Dr. Corey J. Bishop Assistant Professor of Biomedical Engineering Principal Investigator of the Pharmacoengineering Laboratory: pharmacoengineering.com Dwight Look College of Engineering Texas A&amp;M University Emerging Technologies Building Room 5016 College Station, TX 77843 cbishop@tamu.edu</vt:lpstr>
      <vt:lpstr>Non-steady State Diffusion</vt:lpstr>
      <vt:lpstr>PowerPoint Presentation</vt:lpstr>
      <vt:lpstr>Problem 6.1</vt:lpstr>
      <vt:lpstr>Problem 6.1</vt:lpstr>
      <vt:lpstr>Problem 6.2</vt:lpstr>
      <vt:lpstr>Problem 6.3</vt:lpstr>
      <vt:lpstr>Matlab “RandomWalk.m”</vt:lpstr>
      <vt:lpstr>Problem 6.4</vt:lpstr>
      <vt:lpstr>PowerPoint Presentation</vt:lpstr>
      <vt:lpstr>Problem 6.4 (compare to table 6.4) Note that Table 6.4 should be 2x10-7 cm2/s not positive 7…</vt:lpstr>
      <vt:lpstr>Problem 6.4</vt:lpstr>
      <vt:lpstr>Problem 6.6</vt:lpstr>
      <vt:lpstr>6.6</vt:lpstr>
      <vt:lpstr>Problem 6.6 </vt:lpstr>
      <vt:lpstr>Problem 6.6 </vt:lpstr>
      <vt:lpstr>Problem 6.6 </vt:lpstr>
      <vt:lpstr>Problem 6.6 </vt:lpstr>
      <vt:lpstr>Problem 6.6 </vt:lpstr>
      <vt:lpstr>Problem 6.6 </vt:lpstr>
      <vt:lpstr>Problem 6.6 </vt:lpstr>
      <vt:lpstr>Problem 6.6 </vt:lpstr>
      <vt:lpstr>Problem 6.6 </vt:lpstr>
      <vt:lpstr>Problem 6.6 </vt:lpstr>
      <vt:lpstr>Problem 6.7</vt:lpstr>
      <vt:lpstr>Problem 6.8</vt:lpstr>
      <vt:lpstr>Problem 6.8</vt:lpstr>
      <vt:lpstr>Problem 6.8</vt:lpstr>
      <vt:lpstr>Problem 6.8</vt:lpstr>
      <vt:lpstr>Problem 6.8</vt:lpstr>
    </vt:vector>
  </TitlesOfParts>
  <Company>Dwight Look College of Engineering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Dr. Corey J. Bishop Assistant Professor of Biomedical Engineering Principal Investigator of the Pharmacoengineering Laboratory: pharmacoengineering.com Dwight Look College of Engineering Texas A&amp;M University Emerging Technologies Building Room 5016 College Station, TX 77843 cbishop@tamu.edu</dc:title>
  <dc:creator>Bishop, Corey J</dc:creator>
  <cp:lastModifiedBy>Bishop, Corey J</cp:lastModifiedBy>
  <cp:revision>10</cp:revision>
  <dcterms:created xsi:type="dcterms:W3CDTF">2018-09-10T16:44:45Z</dcterms:created>
  <dcterms:modified xsi:type="dcterms:W3CDTF">2018-09-27T20:14:35Z</dcterms:modified>
</cp:coreProperties>
</file>