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320" r:id="rId23"/>
    <p:sldId id="321" r:id="rId24"/>
    <p:sldId id="278" r:id="rId25"/>
    <p:sldId id="322"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6" r:id="rId58"/>
    <p:sldId id="323" r:id="rId59"/>
    <p:sldId id="318" r:id="rId60"/>
    <p:sldId id="31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85F88-F657-402A-953B-0E6387F1B3B9}" type="datetimeFigureOut">
              <a:rPr lang="en-US" smtClean="0"/>
              <a:t>9/27/2018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7066F-4245-4FF8-9DCB-9A9B5A1CD5B3}" type="slidenum">
              <a:rPr lang="en-US" smtClean="0"/>
              <a:t>‹#›</a:t>
            </a:fld>
            <a:endParaRPr lang="en-US"/>
          </a:p>
        </p:txBody>
      </p:sp>
    </p:spTree>
    <p:extLst>
      <p:ext uri="{BB962C8B-B14F-4D97-AF65-F5344CB8AC3E}">
        <p14:creationId xmlns:p14="http://schemas.microsoft.com/office/powerpoint/2010/main" val="377070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a:noFill/>
        </p:spPr>
        <p:txBody>
          <a:bodyPr/>
          <a:lstStyle/>
          <a:p>
            <a:r>
              <a:rPr lang="en-US" smtClean="0">
                <a:latin typeface="Times New Roman" pitchFamily="18" charset="0"/>
              </a:rPr>
              <a:t>BMOLE 425-625 Biomolecular Engineering</a:t>
            </a:r>
            <a:br>
              <a:rPr lang="en-US" smtClean="0">
                <a:latin typeface="Times New Roman" pitchFamily="18" charset="0"/>
              </a:rPr>
            </a:br>
            <a:r>
              <a:rPr lang="en-US" i="1" smtClean="0">
                <a:latin typeface="Times New Roman" pitchFamily="18" charset="0"/>
              </a:rPr>
              <a:t>Engineering in the Life Sciences Era</a:t>
            </a:r>
            <a:r>
              <a:rPr lang="en-US" smtClean="0">
                <a:latin typeface="Times New Roman" pitchFamily="18" charset="0"/>
              </a:rPr>
              <a:t>	</a:t>
            </a:r>
          </a:p>
        </p:txBody>
      </p:sp>
      <p:sp>
        <p:nvSpPr>
          <p:cNvPr id="50179" name="Rectangle 6"/>
          <p:cNvSpPr>
            <a:spLocks noGrp="1" noChangeArrowheads="1"/>
          </p:cNvSpPr>
          <p:nvPr>
            <p:ph type="ftr" sz="quarter" idx="4"/>
          </p:nvPr>
        </p:nvSpPr>
        <p:spPr>
          <a:noFill/>
        </p:spPr>
        <p:txBody>
          <a:bodyPr/>
          <a:lstStyle/>
          <a:p>
            <a:r>
              <a:rPr lang="en-US" smtClean="0"/>
              <a:t>© 2008  Prof. Anthony Guiseppi-Elie; guiseppi@clemson.edu; T: 001 864 656 1712 F: 001 864 656 1713</a:t>
            </a:r>
          </a:p>
        </p:txBody>
      </p:sp>
      <p:sp>
        <p:nvSpPr>
          <p:cNvPr id="50180" name="Rectangle 7"/>
          <p:cNvSpPr>
            <a:spLocks noGrp="1" noChangeArrowheads="1"/>
          </p:cNvSpPr>
          <p:nvPr>
            <p:ph type="sldNum" sz="quarter" idx="5"/>
          </p:nvPr>
        </p:nvSpPr>
        <p:spPr>
          <a:noFill/>
        </p:spPr>
        <p:txBody>
          <a:bodyPr/>
          <a:lstStyle/>
          <a:p>
            <a:fld id="{53A2D7B1-A797-4F82-BECE-2B005A4EBE4E}" type="slidenum">
              <a:rPr lang="en-US" smtClean="0">
                <a:latin typeface="Times New Roman" pitchFamily="18" charset="0"/>
              </a:rPr>
              <a:pPr/>
              <a:t>1</a:t>
            </a:fld>
            <a:endParaRPr lang="en-US" smtClean="0">
              <a:latin typeface="Times New Roman" pitchFamily="18" charset="0"/>
            </a:endParaRPr>
          </a:p>
        </p:txBody>
      </p:sp>
      <p:sp>
        <p:nvSpPr>
          <p:cNvPr id="50181" name="Rectangle 2"/>
          <p:cNvSpPr>
            <a:spLocks noGrp="1" noRot="1" noChangeAspect="1" noChangeArrowheads="1" noTextEdit="1"/>
          </p:cNvSpPr>
          <p:nvPr>
            <p:ph type="sldImg"/>
          </p:nvPr>
        </p:nvSpPr>
        <p:spPr>
          <a:xfrm>
            <a:off x="382588" y="685800"/>
            <a:ext cx="6094412" cy="3429000"/>
          </a:xfrm>
          <a:solidFill>
            <a:srgbClr val="FFFFFF"/>
          </a:solidFill>
          <a:ln/>
        </p:spPr>
      </p:sp>
      <p:sp>
        <p:nvSpPr>
          <p:cNvPr id="5018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60442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fld id="{9E1748CA-8B9A-461D-BADC-6DAF724DFABC}" type="slidenum">
              <a:rPr lang="en-US" sz="1200" smtClean="0"/>
              <a:pPr/>
              <a:t>2</a:t>
            </a:fld>
            <a:endParaRPr lang="en-US"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83413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fld id="{93F4657F-FC99-4DA0-AF60-CB56C0734A2C}" type="slidenum">
              <a:rPr lang="en-US" sz="1200" smtClean="0"/>
              <a:pPr/>
              <a:t>3</a:t>
            </a:fld>
            <a:endParaRPr lang="en-US"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84794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2F63312-CC17-445D-BC52-B6FD1D04D787}" type="slidenum">
              <a:rPr lang="en-US" smtClean="0"/>
              <a:pPr/>
              <a:t>10</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0361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582F89-7A8B-4CD3-AE34-487A9822FF4F}"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281107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582F89-7A8B-4CD3-AE34-487A9822FF4F}"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337712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582F89-7A8B-4CD3-AE34-487A9822FF4F}"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210781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582F89-7A8B-4CD3-AE34-487A9822FF4F}"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482597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4582F89-7A8B-4CD3-AE34-487A9822FF4F}"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159494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582F89-7A8B-4CD3-AE34-487A9822FF4F}"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411298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582F89-7A8B-4CD3-AE34-487A9822FF4F}" type="datetimeFigureOut">
              <a:rPr lang="en-US" smtClean="0"/>
              <a:t>9/27/2018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205941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582F89-7A8B-4CD3-AE34-487A9822FF4F}" type="datetimeFigureOut">
              <a:rPr lang="en-US" smtClean="0"/>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83783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82F89-7A8B-4CD3-AE34-487A9822FF4F}" type="datetimeFigureOut">
              <a:rPr lang="en-US" smtClean="0"/>
              <a:t>9/27/2018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103346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582F89-7A8B-4CD3-AE34-487A9822FF4F}"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232870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582F89-7A8B-4CD3-AE34-487A9822FF4F}"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E9A22-96D8-4D3A-AE1D-7BFBDBD6C942}" type="slidenum">
              <a:rPr lang="en-US" smtClean="0"/>
              <a:t>‹#›</a:t>
            </a:fld>
            <a:endParaRPr lang="en-US"/>
          </a:p>
        </p:txBody>
      </p:sp>
    </p:spTree>
    <p:extLst>
      <p:ext uri="{BB962C8B-B14F-4D97-AF65-F5344CB8AC3E}">
        <p14:creationId xmlns:p14="http://schemas.microsoft.com/office/powerpoint/2010/main" val="361771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82F89-7A8B-4CD3-AE34-487A9822FF4F}" type="datetimeFigureOut">
              <a:rPr lang="en-US" smtClean="0"/>
              <a:t>9/27/2018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E9A22-96D8-4D3A-AE1D-7BFBDBD6C942}" type="slidenum">
              <a:rPr lang="en-US" smtClean="0"/>
              <a:t>‹#›</a:t>
            </a:fld>
            <a:endParaRPr lang="en-US"/>
          </a:p>
        </p:txBody>
      </p:sp>
    </p:spTree>
    <p:extLst>
      <p:ext uri="{BB962C8B-B14F-4D97-AF65-F5344CB8AC3E}">
        <p14:creationId xmlns:p14="http://schemas.microsoft.com/office/powerpoint/2010/main" val="3576835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harmacoengineering.wordpres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cbishop@tam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w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emf"/></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1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814286" y="3714751"/>
            <a:ext cx="8636000" cy="2143125"/>
          </a:xfrm>
          <a:noFill/>
        </p:spPr>
        <p:txBody>
          <a:bodyPr vert="horz" lIns="87536" tIns="42999" rIns="87536" bIns="42999" rtlCol="0" anchor="b">
            <a:normAutofit/>
          </a:bodyPr>
          <a:lstStyle/>
          <a:p>
            <a:r>
              <a:rPr lang="en-US" sz="2400" dirty="0">
                <a:latin typeface="Book Antiqua" pitchFamily="18" charset="0"/>
              </a:rPr>
              <a:t>Dr. Corey J. Bishop</a:t>
            </a:r>
            <a:br>
              <a:rPr lang="en-US" sz="2400" dirty="0">
                <a:latin typeface="Book Antiqua" pitchFamily="18" charset="0"/>
              </a:rPr>
            </a:br>
            <a:r>
              <a:rPr lang="en-US" sz="1300" dirty="0"/>
              <a:t>Assistant Professor of Biomedical Engineering</a:t>
            </a:r>
            <a:br>
              <a:rPr lang="en-US" sz="1300" dirty="0"/>
            </a:br>
            <a:r>
              <a:rPr lang="en-US" sz="1300" dirty="0"/>
              <a:t>Principal Investigator of the Pharmacoengineering Laboratory:</a:t>
            </a:r>
            <a:r>
              <a:rPr lang="en-US" sz="1300"/>
              <a:t/>
            </a:r>
            <a:br>
              <a:rPr lang="en-US" sz="1300"/>
            </a:br>
            <a:r>
              <a:rPr lang="en-US" sz="1300" smtClean="0">
                <a:hlinkClick r:id="rId3"/>
              </a:rPr>
              <a:t>pharmacoengineering.com</a:t>
            </a:r>
            <a:r>
              <a:rPr lang="en-US" sz="1300" dirty="0"/>
              <a:t/>
            </a:r>
            <a:br>
              <a:rPr lang="en-US" sz="1300" dirty="0"/>
            </a:br>
            <a:r>
              <a:rPr lang="en-US" sz="1300" dirty="0"/>
              <a:t>Dwight Look College of Engineering</a:t>
            </a:r>
            <a:br>
              <a:rPr lang="en-US" sz="1300" dirty="0"/>
            </a:br>
            <a:r>
              <a:rPr lang="en-US" sz="1300" dirty="0"/>
              <a:t>Texas A&amp;M University</a:t>
            </a:r>
            <a:br>
              <a:rPr lang="en-US" sz="1300" dirty="0"/>
            </a:br>
            <a:r>
              <a:rPr lang="en-US" sz="1300" dirty="0"/>
              <a:t>Emerging Technologies Building Room 5016</a:t>
            </a:r>
            <a:br>
              <a:rPr lang="en-US" sz="1300" dirty="0"/>
            </a:br>
            <a:r>
              <a:rPr lang="en-US" sz="1300" dirty="0"/>
              <a:t>College Station, TX 77843</a:t>
            </a:r>
            <a:br>
              <a:rPr lang="en-US" sz="1300" dirty="0"/>
            </a:br>
            <a:r>
              <a:rPr lang="en-US" sz="1300" dirty="0">
                <a:hlinkClick r:id="rId4"/>
              </a:rPr>
              <a:t>cbishop@tamu.edu</a:t>
            </a:r>
            <a:endParaRPr lang="en-US" sz="1800" b="1" i="1" dirty="0">
              <a:latin typeface="Book Antiqua" pitchFamily="18" charset="0"/>
            </a:endParaRPr>
          </a:p>
        </p:txBody>
      </p:sp>
      <p:sp>
        <p:nvSpPr>
          <p:cNvPr id="7172" name="Line 4"/>
          <p:cNvSpPr>
            <a:spLocks noChangeShapeType="1"/>
          </p:cNvSpPr>
          <p:nvPr/>
        </p:nvSpPr>
        <p:spPr bwMode="auto">
          <a:xfrm>
            <a:off x="3991430" y="3400723"/>
            <a:ext cx="4494893" cy="0"/>
          </a:xfrm>
          <a:prstGeom prst="line">
            <a:avLst/>
          </a:prstGeom>
          <a:noFill/>
          <a:ln w="12700">
            <a:solidFill>
              <a:schemeClr val="tx1"/>
            </a:solidFill>
            <a:round/>
            <a:headEnd/>
            <a:tailEnd/>
          </a:ln>
        </p:spPr>
        <p:txBody>
          <a:bodyPr wrap="none" lIns="86493" tIns="43247" rIns="86493" bIns="43247" anchor="ctr"/>
          <a:lstStyle/>
          <a:p>
            <a:endParaRPr lang="en-US"/>
          </a:p>
        </p:txBody>
      </p:sp>
      <p:sp>
        <p:nvSpPr>
          <p:cNvPr id="7173" name="Text Box 5"/>
          <p:cNvSpPr txBox="1">
            <a:spLocks noChangeArrowheads="1"/>
          </p:cNvSpPr>
          <p:nvPr/>
        </p:nvSpPr>
        <p:spPr bwMode="auto">
          <a:xfrm>
            <a:off x="1524001" y="285750"/>
            <a:ext cx="8998857" cy="547688"/>
          </a:xfrm>
          <a:prstGeom prst="rect">
            <a:avLst/>
          </a:prstGeom>
          <a:noFill/>
          <a:ln w="9525">
            <a:noFill/>
            <a:miter lim="800000"/>
            <a:headEnd/>
            <a:tailEnd/>
          </a:ln>
        </p:spPr>
        <p:txBody>
          <a:bodyPr lIns="86486" tIns="43243" rIns="86486" bIns="43243">
            <a:spAutoFit/>
          </a:bodyPr>
          <a:lstStyle/>
          <a:p>
            <a:pPr algn="ctr"/>
            <a:r>
              <a:rPr lang="en-US" sz="3000" b="1" dirty="0"/>
              <a:t>BMOLE 452-689 – Transport</a:t>
            </a:r>
          </a:p>
        </p:txBody>
      </p:sp>
      <p:sp>
        <p:nvSpPr>
          <p:cNvPr id="7175" name="Line 7"/>
          <p:cNvSpPr>
            <a:spLocks noChangeShapeType="1"/>
          </p:cNvSpPr>
          <p:nvPr/>
        </p:nvSpPr>
        <p:spPr bwMode="auto">
          <a:xfrm>
            <a:off x="1524000" y="1643063"/>
            <a:ext cx="9144000" cy="0"/>
          </a:xfrm>
          <a:prstGeom prst="line">
            <a:avLst/>
          </a:prstGeom>
          <a:noFill/>
          <a:ln w="57150" cmpd="thickThin">
            <a:solidFill>
              <a:schemeClr val="bg2"/>
            </a:solidFill>
            <a:round/>
            <a:headEnd/>
            <a:tailEnd/>
          </a:ln>
        </p:spPr>
        <p:txBody>
          <a:bodyPr lIns="86493" tIns="43247" rIns="86493" bIns="43247"/>
          <a:lstStyle/>
          <a:p>
            <a:endParaRPr lang="en-US"/>
          </a:p>
        </p:txBody>
      </p:sp>
      <p:sp>
        <p:nvSpPr>
          <p:cNvPr id="7176" name="Rectangle 7"/>
          <p:cNvSpPr>
            <a:spLocks noChangeArrowheads="1"/>
          </p:cNvSpPr>
          <p:nvPr/>
        </p:nvSpPr>
        <p:spPr bwMode="auto">
          <a:xfrm>
            <a:off x="2187962" y="649980"/>
            <a:ext cx="7754699" cy="1380000"/>
          </a:xfrm>
          <a:prstGeom prst="rect">
            <a:avLst/>
          </a:prstGeom>
          <a:noFill/>
          <a:ln w="9525">
            <a:noFill/>
            <a:miter lim="800000"/>
            <a:headEnd/>
            <a:tailEnd/>
          </a:ln>
        </p:spPr>
        <p:txBody>
          <a:bodyPr wrap="none" lIns="86493" tIns="43247" rIns="86493" bIns="43247">
            <a:spAutoFit/>
          </a:bodyPr>
          <a:lstStyle/>
          <a:p>
            <a:pPr algn="ctr"/>
            <a:r>
              <a:rPr lang="en-US" sz="3000" b="1" dirty="0">
                <a:solidFill>
                  <a:schemeClr val="tx2"/>
                </a:solidFill>
              </a:rPr>
              <a:t>Chapter 6. Mass Transport in Biological Systems</a:t>
            </a:r>
          </a:p>
          <a:p>
            <a:pPr algn="ctr"/>
            <a:r>
              <a:rPr lang="en-US" b="1" dirty="0">
                <a:solidFill>
                  <a:schemeClr val="tx2"/>
                </a:solidFill>
              </a:rPr>
              <a:t>Text Book: Transport Phenomena in Biological Systems</a:t>
            </a:r>
          </a:p>
          <a:p>
            <a:pPr algn="ctr"/>
            <a:r>
              <a:rPr lang="en-US" b="1" dirty="0">
                <a:solidFill>
                  <a:schemeClr val="tx2"/>
                </a:solidFill>
              </a:rPr>
              <a:t>Authors: </a:t>
            </a:r>
            <a:r>
              <a:rPr lang="en-US" b="1" dirty="0" err="1">
                <a:solidFill>
                  <a:schemeClr val="tx2"/>
                </a:solidFill>
              </a:rPr>
              <a:t>Truskey</a:t>
            </a:r>
            <a:r>
              <a:rPr lang="en-US" b="1" dirty="0">
                <a:solidFill>
                  <a:schemeClr val="tx2"/>
                </a:solidFill>
              </a:rPr>
              <a:t>, Yuan, Katz</a:t>
            </a:r>
          </a:p>
          <a:p>
            <a:pPr algn="ctr"/>
            <a:r>
              <a:rPr lang="en-US" b="1" dirty="0">
                <a:solidFill>
                  <a:schemeClr val="tx2"/>
                </a:solidFill>
              </a:rPr>
              <a:t>Focus on what is presented in class and problems…</a:t>
            </a:r>
          </a:p>
        </p:txBody>
      </p:sp>
      <p:sp>
        <p:nvSpPr>
          <p:cNvPr id="7" name="TextBox 6"/>
          <p:cNvSpPr txBox="1"/>
          <p:nvPr/>
        </p:nvSpPr>
        <p:spPr>
          <a:xfrm>
            <a:off x="221673" y="6580909"/>
            <a:ext cx="3524876" cy="369332"/>
          </a:xfrm>
          <a:prstGeom prst="rect">
            <a:avLst/>
          </a:prstGeom>
          <a:noFill/>
        </p:spPr>
        <p:txBody>
          <a:bodyPr wrap="none" rtlCol="0">
            <a:spAutoFit/>
          </a:bodyPr>
          <a:lstStyle/>
          <a:p>
            <a:r>
              <a:rPr lang="en-US" smtClean="0"/>
              <a:t>Which </a:t>
            </a:r>
            <a:r>
              <a:rPr lang="en-US" dirty="0" smtClean="0"/>
              <a:t>was Tesla’s </a:t>
            </a:r>
            <a:r>
              <a:rPr lang="en-US" smtClean="0"/>
              <a:t>favorite number?</a:t>
            </a:r>
            <a:endParaRPr lang="en-US"/>
          </a:p>
        </p:txBody>
      </p:sp>
    </p:spTree>
    <p:extLst>
      <p:ext uri="{BB962C8B-B14F-4D97-AF65-F5344CB8AC3E}">
        <p14:creationId xmlns:p14="http://schemas.microsoft.com/office/powerpoint/2010/main" val="363078844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3" cstate="print"/>
          <a:srcRect/>
          <a:stretch>
            <a:fillRect/>
          </a:stretch>
        </p:blipFill>
        <p:spPr bwMode="auto">
          <a:xfrm>
            <a:off x="2139950" y="1219201"/>
            <a:ext cx="7912100" cy="4525963"/>
          </a:xfrm>
          <a:noFill/>
          <a:ln>
            <a:miter lim="800000"/>
            <a:headEnd/>
            <a:tailEnd/>
          </a:ln>
        </p:spPr>
      </p:pic>
      <p:sp>
        <p:nvSpPr>
          <p:cNvPr id="2" name="TextBox 1"/>
          <p:cNvSpPr txBox="1"/>
          <p:nvPr/>
        </p:nvSpPr>
        <p:spPr>
          <a:xfrm>
            <a:off x="193431" y="6515100"/>
            <a:ext cx="7581819" cy="369332"/>
          </a:xfrm>
          <a:prstGeom prst="rect">
            <a:avLst/>
          </a:prstGeom>
          <a:noFill/>
        </p:spPr>
        <p:txBody>
          <a:bodyPr wrap="none" rtlCol="0">
            <a:spAutoFit/>
          </a:bodyPr>
          <a:lstStyle/>
          <a:p>
            <a:r>
              <a:rPr lang="en-US" dirty="0" smtClean="0"/>
              <a:t>Note: p^0.333 is close to 1 when a and b are similar. Can remove in some cases.</a:t>
            </a:r>
            <a:endParaRPr lang="en-US" dirty="0"/>
          </a:p>
        </p:txBody>
      </p:sp>
    </p:spTree>
    <p:extLst>
      <p:ext uri="{BB962C8B-B14F-4D97-AF65-F5344CB8AC3E}">
        <p14:creationId xmlns:p14="http://schemas.microsoft.com/office/powerpoint/2010/main" val="1055968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 6.4 (compare to table 6.4)</a:t>
            </a:r>
            <a:br>
              <a:rPr lang="en-US" dirty="0" smtClean="0"/>
            </a:br>
            <a:r>
              <a:rPr lang="en-US" sz="2700" dirty="0"/>
              <a:t>Note that Table 6.4 should be 2x10</a:t>
            </a:r>
            <a:r>
              <a:rPr lang="en-US" sz="2700" baseline="30000" dirty="0"/>
              <a:t>-7</a:t>
            </a:r>
            <a:r>
              <a:rPr lang="en-US" sz="2700" dirty="0"/>
              <a:t> cm</a:t>
            </a:r>
            <a:r>
              <a:rPr lang="en-US" sz="2700" baseline="30000" dirty="0"/>
              <a:t>2</a:t>
            </a:r>
            <a:r>
              <a:rPr lang="en-US" sz="2700" dirty="0"/>
              <a:t>/s not positive 7…</a:t>
            </a:r>
            <a:endParaRPr lang="en-US" sz="4000" baseline="30000" dirty="0"/>
          </a:p>
        </p:txBody>
      </p:sp>
      <p:sp>
        <p:nvSpPr>
          <p:cNvPr id="3" name="Content Placeholder 2"/>
          <p:cNvSpPr>
            <a:spLocks noGrp="1"/>
          </p:cNvSpPr>
          <p:nvPr>
            <p:ph idx="1"/>
          </p:nvPr>
        </p:nvSpPr>
        <p:spPr/>
        <p:txBody>
          <a:bodyPr/>
          <a:lstStyle/>
          <a:p>
            <a:r>
              <a:rPr lang="en-US" dirty="0" smtClean="0"/>
              <a:t>Fibrinogen                                     47.5x9 nm</a:t>
            </a:r>
          </a:p>
          <a:p>
            <a:r>
              <a:rPr lang="en-US" dirty="0" smtClean="0"/>
              <a:t>Estimate D if </a:t>
            </a:r>
          </a:p>
          <a:p>
            <a:r>
              <a:rPr lang="en-US" dirty="0" smtClean="0"/>
              <a:t>A) a </a:t>
            </a:r>
            <a:r>
              <a:rPr lang="en-US" dirty="0" err="1" smtClean="0"/>
              <a:t>prolate</a:t>
            </a:r>
            <a:r>
              <a:rPr lang="en-US" dirty="0" smtClean="0"/>
              <a:t> ellipsoid</a:t>
            </a:r>
          </a:p>
          <a:p>
            <a:endParaRPr lang="en-US" dirty="0" smtClean="0"/>
          </a:p>
          <a:p>
            <a:r>
              <a:rPr lang="en-US" dirty="0" smtClean="0"/>
              <a:t>B) a cylindrical rod</a:t>
            </a:r>
          </a:p>
          <a:p>
            <a:endParaRPr lang="en-US" dirty="0"/>
          </a:p>
        </p:txBody>
      </p:sp>
      <p:pic>
        <p:nvPicPr>
          <p:cNvPr id="73730" name="Picture 2" descr="Fibrinandliga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391261"/>
            <a:ext cx="3036702" cy="814388"/>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Image result for prolate ellipso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793" y="2637142"/>
            <a:ext cx="875767" cy="7407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stretch>
            <a:fillRect/>
          </a:stretch>
        </p:blipFill>
        <p:spPr>
          <a:xfrm>
            <a:off x="4800600" y="2255751"/>
            <a:ext cx="1222200" cy="557020"/>
          </a:xfrm>
          <a:prstGeom prst="rect">
            <a:avLst/>
          </a:prstGeom>
        </p:spPr>
      </p:pic>
      <p:pic>
        <p:nvPicPr>
          <p:cNvPr id="5" name="Picture 4"/>
          <p:cNvPicPr>
            <a:picLocks noChangeAspect="1"/>
          </p:cNvPicPr>
          <p:nvPr/>
        </p:nvPicPr>
        <p:blipFill>
          <a:blip r:embed="rId5" cstate="print"/>
          <a:stretch>
            <a:fillRect/>
          </a:stretch>
        </p:blipFill>
        <p:spPr>
          <a:xfrm>
            <a:off x="3733800" y="3397383"/>
            <a:ext cx="5055338" cy="714723"/>
          </a:xfrm>
          <a:prstGeom prst="rect">
            <a:avLst/>
          </a:prstGeom>
        </p:spPr>
      </p:pic>
      <p:pic>
        <p:nvPicPr>
          <p:cNvPr id="6" name="Picture 5"/>
          <p:cNvPicPr>
            <a:picLocks noChangeAspect="1"/>
          </p:cNvPicPr>
          <p:nvPr/>
        </p:nvPicPr>
        <p:blipFill>
          <a:blip r:embed="rId6" cstate="print"/>
          <a:stretch>
            <a:fillRect/>
          </a:stretch>
        </p:blipFill>
        <p:spPr>
          <a:xfrm>
            <a:off x="3147610" y="4534459"/>
            <a:ext cx="5750380" cy="78588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022300" y="5450049"/>
                <a:ext cx="8001000" cy="9364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r>
                        <a:rPr lang="en-US" i="1">
                          <a:latin typeface="Cambria Math" panose="02040503050406030204" pitchFamily="18" charset="0"/>
                        </a:rPr>
                        <m:t>𝐸</m:t>
                      </m:r>
                      <m:r>
                        <a:rPr lang="en-US" i="1">
                          <a:latin typeface="Cambria Math" panose="02040503050406030204" pitchFamily="18" charset="0"/>
                        </a:rPr>
                        <m:t>. ⇒ </m:t>
                      </m:r>
                      <m:r>
                        <a:rPr lang="en-US" i="1">
                          <a:latin typeface="Cambria Math" panose="02040503050406030204" pitchFamily="18" charset="0"/>
                        </a:rPr>
                        <m:t>𝐷</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𝐵</m:t>
                              </m:r>
                            </m:sub>
                          </m:sSub>
                          <m:r>
                            <a:rPr lang="en-US" i="1">
                              <a:latin typeface="Cambria Math" panose="02040503050406030204" pitchFamily="18" charset="0"/>
                            </a:rPr>
                            <m:t>𝑇</m:t>
                          </m:r>
                        </m:num>
                        <m:den>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𝑏𝑎𝑟</m:t>
                              </m:r>
                            </m:sub>
                          </m:sSub>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𝑏𝑎𝑟</m:t>
                          </m:r>
                        </m:sub>
                      </m:sSub>
                      <m:r>
                        <a:rPr lang="en-US" i="1">
                          <a:latin typeface="Cambria Math" panose="02040503050406030204" pitchFamily="18" charset="0"/>
                        </a:rPr>
                        <m:t>𝑏𝑎𝑠𝑒𝑑</m:t>
                      </m:r>
                      <m:r>
                        <a:rPr lang="en-US" i="1">
                          <a:latin typeface="Cambria Math" panose="02040503050406030204" pitchFamily="18" charset="0"/>
                        </a:rPr>
                        <m:t> </m:t>
                      </m:r>
                      <m:r>
                        <a:rPr lang="en-US" i="1">
                          <a:latin typeface="Cambria Math" panose="02040503050406030204" pitchFamily="18" charset="0"/>
                        </a:rPr>
                        <m:t>𝑜𝑛</m:t>
                      </m:r>
                      <m:r>
                        <a:rPr lang="en-US" i="1">
                          <a:latin typeface="Cambria Math" panose="02040503050406030204" pitchFamily="18" charset="0"/>
                        </a:rPr>
                        <m:t> </m:t>
                      </m:r>
                      <m:r>
                        <a:rPr lang="en-US" i="1">
                          <a:latin typeface="Cambria Math" panose="02040503050406030204" pitchFamily="18" charset="0"/>
                        </a:rPr>
                        <m:t>𝑔𝑒𝑜𝑚𝑒𝑡𝑟𝑦</m:t>
                      </m:r>
                    </m:oMath>
                  </m:oMathPara>
                </a14:m>
                <a:endParaRPr lang="en-US" i="1" dirty="0">
                  <a:latin typeface="Cambria Math" panose="02040503050406030204" pitchFamily="18" charset="0"/>
                </a:endParaRPr>
              </a:p>
              <a:p>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022300" y="5450049"/>
                <a:ext cx="8001000" cy="936475"/>
              </a:xfrm>
              <a:prstGeom prst="rect">
                <a:avLst/>
              </a:prstGeom>
              <a:blipFill>
                <a:blip r:embed="rId7"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88653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6.4</a:t>
            </a:r>
            <a:endParaRPr lang="en-US" dirty="0"/>
          </a:p>
        </p:txBody>
      </p:sp>
      <p:graphicFrame>
        <p:nvGraphicFramePr>
          <p:cNvPr id="5" name="Content Placeholder 4"/>
          <p:cNvGraphicFramePr>
            <a:graphicFrameLocks noGrp="1"/>
          </p:cNvGraphicFramePr>
          <p:nvPr>
            <p:ph idx="1"/>
          </p:nvPr>
        </p:nvGraphicFramePr>
        <p:xfrm>
          <a:off x="2952750" y="2280126"/>
          <a:ext cx="6286500" cy="316611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2398826034"/>
                    </a:ext>
                  </a:extLst>
                </a:gridCol>
                <a:gridCol w="1054100">
                  <a:extLst>
                    <a:ext uri="{9D8B030D-6E8A-4147-A177-3AD203B41FA5}">
                      <a16:colId xmlns:a16="http://schemas.microsoft.com/office/drawing/2014/main" val="4031094095"/>
                    </a:ext>
                  </a:extLst>
                </a:gridCol>
                <a:gridCol w="800100">
                  <a:extLst>
                    <a:ext uri="{9D8B030D-6E8A-4147-A177-3AD203B41FA5}">
                      <a16:colId xmlns:a16="http://schemas.microsoft.com/office/drawing/2014/main" val="3644473917"/>
                    </a:ext>
                  </a:extLst>
                </a:gridCol>
                <a:gridCol w="609600">
                  <a:extLst>
                    <a:ext uri="{9D8B030D-6E8A-4147-A177-3AD203B41FA5}">
                      <a16:colId xmlns:a16="http://schemas.microsoft.com/office/drawing/2014/main" val="1478302248"/>
                    </a:ext>
                  </a:extLst>
                </a:gridCol>
                <a:gridCol w="609600">
                  <a:extLst>
                    <a:ext uri="{9D8B030D-6E8A-4147-A177-3AD203B41FA5}">
                      <a16:colId xmlns:a16="http://schemas.microsoft.com/office/drawing/2014/main" val="2866079042"/>
                    </a:ext>
                  </a:extLst>
                </a:gridCol>
                <a:gridCol w="609600">
                  <a:extLst>
                    <a:ext uri="{9D8B030D-6E8A-4147-A177-3AD203B41FA5}">
                      <a16:colId xmlns:a16="http://schemas.microsoft.com/office/drawing/2014/main" val="2934267370"/>
                    </a:ext>
                  </a:extLst>
                </a:gridCol>
                <a:gridCol w="774700">
                  <a:extLst>
                    <a:ext uri="{9D8B030D-6E8A-4147-A177-3AD203B41FA5}">
                      <a16:colId xmlns:a16="http://schemas.microsoft.com/office/drawing/2014/main" val="206592836"/>
                    </a:ext>
                  </a:extLst>
                </a:gridCol>
                <a:gridCol w="609600">
                  <a:extLst>
                    <a:ext uri="{9D8B030D-6E8A-4147-A177-3AD203B41FA5}">
                      <a16:colId xmlns:a16="http://schemas.microsoft.com/office/drawing/2014/main" val="9127797"/>
                    </a:ext>
                  </a:extLst>
                </a:gridCol>
                <a:gridCol w="609600">
                  <a:extLst>
                    <a:ext uri="{9D8B030D-6E8A-4147-A177-3AD203B41FA5}">
                      <a16:colId xmlns:a16="http://schemas.microsoft.com/office/drawing/2014/main" val="3187735147"/>
                    </a:ext>
                  </a:extLst>
                </a:gridCol>
              </a:tblGrid>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prolate ellipsoid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cylinder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12047709"/>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Kb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1.38E-23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J/K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Kb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1.38E-23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J/K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11978404"/>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5738398"/>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u</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0.00089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Pa*s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u</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0.00089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Pa*s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04125629"/>
                  </a:ext>
                </a:extLst>
              </a:tr>
              <a:tr h="190500">
                <a:tc>
                  <a:txBody>
                    <a:bodyPr/>
                    <a:lstStyle/>
                    <a:p>
                      <a:pPr algn="l" fontAlgn="b"/>
                      <a:r>
                        <a:rPr lang="en-US" sz="1100" u="none" strike="noStrike">
                          <a:effectLst/>
                        </a:rPr>
                        <a:t>a&gt;b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4.75E-08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4.75E-08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5687837"/>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 radius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2.38E-08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9.00E-09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243207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9.00E-09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4.50E-09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3615499"/>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 radius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4.50E-09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1994246"/>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5.28E+00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fbar num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0.000000001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48806913"/>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fbar num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3.91E-10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fbar denom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6.13E+00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1760453"/>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fbar denom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2.347553949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fbar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1.73E-10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13751099"/>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fbar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1.67E-10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2.37E-07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0143089"/>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2.47E-07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cm^2/s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D table 6.4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2.00E-07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cm^2/s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998946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D table 6.4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2.00E-07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cm^2/s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Error%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9770713"/>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Error%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8656776"/>
                  </a:ext>
                </a:extLst>
              </a:tr>
            </a:tbl>
          </a:graphicData>
        </a:graphic>
      </p:graphicFrame>
      <p:pic>
        <p:nvPicPr>
          <p:cNvPr id="6" name="Picture 2" descr="Fibrinandliga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3069" y="1417638"/>
            <a:ext cx="3036702" cy="81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414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6.6</a:t>
            </a:r>
            <a:endParaRPr lang="en-US" dirty="0"/>
          </a:p>
        </p:txBody>
      </p:sp>
      <p:sp>
        <p:nvSpPr>
          <p:cNvPr id="3" name="Content Placeholder 2"/>
          <p:cNvSpPr>
            <a:spLocks noGrp="1"/>
          </p:cNvSpPr>
          <p:nvPr>
            <p:ph idx="1"/>
          </p:nvPr>
        </p:nvSpPr>
        <p:spPr/>
        <p:txBody>
          <a:bodyPr/>
          <a:lstStyle/>
          <a:p>
            <a:r>
              <a:rPr lang="en-US" dirty="0" smtClean="0"/>
              <a:t>NO = potent vasodilator for treating newborns who have pulmonary hypertension</a:t>
            </a:r>
          </a:p>
          <a:p>
            <a:r>
              <a:rPr lang="en-US" dirty="0" smtClean="0"/>
              <a:t>Examine transport of gas through an </a:t>
            </a:r>
            <a:r>
              <a:rPr lang="en-US" dirty="0" err="1" smtClean="0"/>
              <a:t>aveolus</a:t>
            </a:r>
            <a:r>
              <a:rPr lang="en-US" dirty="0" smtClean="0"/>
              <a:t> and into the capillaries.</a:t>
            </a:r>
          </a:p>
          <a:p>
            <a:r>
              <a:rPr lang="en-US" dirty="0" smtClean="0"/>
              <a:t>Gas is added at a [] &lt; 100 ppm.</a:t>
            </a:r>
          </a:p>
          <a:p>
            <a:r>
              <a:rPr lang="en-US" dirty="0" smtClean="0"/>
              <a:t>Alveolus is modeled as a sphere of radius R</a:t>
            </a:r>
            <a:r>
              <a:rPr lang="en-US" baseline="-25000" dirty="0" smtClean="0"/>
              <a:t>a</a:t>
            </a:r>
            <a:endParaRPr lang="en-US" baseline="-25000" dirty="0"/>
          </a:p>
        </p:txBody>
      </p:sp>
    </p:spTree>
    <p:extLst>
      <p:ext uri="{BB962C8B-B14F-4D97-AF65-F5344CB8AC3E}">
        <p14:creationId xmlns:p14="http://schemas.microsoft.com/office/powerpoint/2010/main" val="542472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6.6</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100 ppm =&gt; mole fraction of 0.001. </a:t>
            </a:r>
            <a:r>
              <a:rPr lang="en-US" dirty="0"/>
              <a:t>The maximum level of error in the flux is also on this </a:t>
            </a:r>
            <a:r>
              <a:rPr lang="en-US" dirty="0" smtClean="0"/>
              <a:t>level. </a:t>
            </a:r>
          </a:p>
          <a:p>
            <a:r>
              <a:rPr lang="en-US" dirty="0" smtClean="0"/>
              <a:t>1-x</a:t>
            </a:r>
            <a:r>
              <a:rPr lang="en-US" baseline="-25000" dirty="0" smtClean="0"/>
              <a:t>i </a:t>
            </a:r>
            <a:r>
              <a:rPr lang="en-US" dirty="0"/>
              <a:t>=</a:t>
            </a:r>
            <a:r>
              <a:rPr lang="en-US" dirty="0" smtClean="0"/>
              <a:t>0.9999. </a:t>
            </a:r>
          </a:p>
          <a:p>
            <a:r>
              <a:rPr lang="en-US" baseline="-25000" dirty="0" smtClean="0"/>
              <a:t>So…</a:t>
            </a:r>
          </a:p>
          <a:p>
            <a:endParaRPr lang="en-US" baseline="-25000" dirty="0" smtClean="0"/>
          </a:p>
          <a:p>
            <a:endParaRPr lang="en-US" dirty="0" smtClean="0"/>
          </a:p>
          <a:p>
            <a:endParaRPr lang="en-US" dirty="0" smtClean="0"/>
          </a:p>
          <a:p>
            <a:r>
              <a:rPr lang="en-US" dirty="0" smtClean="0"/>
              <a:t>Time to reach steady state is R</a:t>
            </a:r>
            <a:r>
              <a:rPr lang="en-US" baseline="30000" dirty="0" smtClean="0"/>
              <a:t>2</a:t>
            </a:r>
            <a:r>
              <a:rPr lang="en-US" dirty="0" smtClean="0"/>
              <a:t>/</a:t>
            </a:r>
            <a:r>
              <a:rPr lang="en-US" dirty="0" err="1" smtClean="0"/>
              <a:t>D</a:t>
            </a:r>
            <a:r>
              <a:rPr lang="en-US" baseline="-25000" dirty="0" err="1" smtClean="0"/>
              <a:t>ij</a:t>
            </a:r>
            <a:r>
              <a:rPr lang="en-US" dirty="0"/>
              <a:t> </a:t>
            </a:r>
            <a:r>
              <a:rPr lang="en-US" dirty="0" smtClean="0"/>
              <a:t>.</a:t>
            </a:r>
          </a:p>
          <a:p>
            <a:r>
              <a:rPr lang="en-US" dirty="0" smtClean="0"/>
              <a:t>Radius of alveolus = 50 um = 1e-2 cm; Diffusivity = 0.2 cm</a:t>
            </a:r>
            <a:r>
              <a:rPr lang="en-US" baseline="30000" dirty="0" smtClean="0"/>
              <a:t>2</a:t>
            </a:r>
            <a:r>
              <a:rPr lang="en-US" dirty="0" smtClean="0"/>
              <a:t>/s. so </a:t>
            </a:r>
            <a:r>
              <a:rPr lang="en-US" dirty="0" err="1" smtClean="0"/>
              <a:t>Time</a:t>
            </a:r>
            <a:r>
              <a:rPr lang="en-US" baseline="-25000" dirty="0" err="1" smtClean="0"/>
              <a:t>ss</a:t>
            </a:r>
            <a:r>
              <a:rPr lang="en-US" dirty="0" smtClean="0"/>
              <a:t> = 1.25e-4 s</a:t>
            </a:r>
          </a:p>
          <a:p>
            <a:r>
              <a:rPr lang="en-US" dirty="0" smtClean="0"/>
              <a:t>Gas concentration in blood is = 0.</a:t>
            </a:r>
          </a:p>
          <a:p>
            <a:r>
              <a:rPr lang="en-US" dirty="0" smtClean="0"/>
              <a:t>Average breath is 5 seconds.  </a:t>
            </a:r>
          </a:p>
          <a:p>
            <a:endParaRPr lang="en-US" baseline="30000" dirty="0"/>
          </a:p>
          <a:p>
            <a:endParaRPr lang="en-US" baseline="-25000" dirty="0" smtClean="0"/>
          </a:p>
          <a:p>
            <a:endParaRPr lang="en-US" baseline="-25000" dirty="0"/>
          </a:p>
        </p:txBody>
      </p:sp>
    </p:spTree>
    <p:extLst>
      <p:ext uri="{BB962C8B-B14F-4D97-AF65-F5344CB8AC3E}">
        <p14:creationId xmlns:p14="http://schemas.microsoft.com/office/powerpoint/2010/main" val="2554212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0"/>
            <a:ext cx="1675523" cy="369332"/>
          </a:xfrm>
          <a:prstGeom prst="rect">
            <a:avLst/>
          </a:prstGeom>
          <a:noFill/>
        </p:spPr>
        <p:txBody>
          <a:bodyPr wrap="none" rtlCol="0">
            <a:spAutoFit/>
          </a:bodyPr>
          <a:lstStyle/>
          <a:p>
            <a:r>
              <a:rPr lang="en-US" dirty="0"/>
              <a:t>Mole fraction: ?</a:t>
            </a:r>
          </a:p>
        </p:txBody>
      </p:sp>
    </p:spTree>
    <p:extLst>
      <p:ext uri="{BB962C8B-B14F-4D97-AF65-F5344CB8AC3E}">
        <p14:creationId xmlns:p14="http://schemas.microsoft.com/office/powerpoint/2010/main" val="3287762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646331"/>
          </a:xfrm>
          <a:prstGeom prst="rect">
            <a:avLst/>
          </a:prstGeom>
          <a:noFill/>
        </p:spPr>
        <p:txBody>
          <a:bodyPr wrap="none" rtlCol="0">
            <a:spAutoFit/>
          </a:bodyPr>
          <a:lstStyle/>
          <a:p>
            <a:r>
              <a:rPr lang="en-US" dirty="0"/>
              <a:t>Mole fraction: 100 parts/million = 100e-6 = 1e-4</a:t>
            </a:r>
          </a:p>
          <a:p>
            <a:r>
              <a:rPr lang="en-US" dirty="0"/>
              <a:t>The error is thus? </a:t>
            </a:r>
          </a:p>
        </p:txBody>
      </p:sp>
    </p:spTree>
    <p:extLst>
      <p:ext uri="{BB962C8B-B14F-4D97-AF65-F5344CB8AC3E}">
        <p14:creationId xmlns:p14="http://schemas.microsoft.com/office/powerpoint/2010/main" val="68172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646331"/>
          </a:xfrm>
          <a:prstGeom prst="rect">
            <a:avLst/>
          </a:prstGeom>
          <a:noFill/>
        </p:spPr>
        <p:txBody>
          <a:bodyPr wrap="none" rtlCol="0">
            <a:spAutoFit/>
          </a:bodyPr>
          <a:lstStyle/>
          <a:p>
            <a:r>
              <a:rPr lang="en-US" dirty="0"/>
              <a:t>Mole fraction: 100 parts/million = 100e-6 = 1e-4</a:t>
            </a:r>
          </a:p>
          <a:p>
            <a:r>
              <a:rPr lang="en-US" dirty="0"/>
              <a:t>The error is thus? On this level as well…. </a:t>
            </a:r>
          </a:p>
        </p:txBody>
      </p:sp>
    </p:spTree>
    <p:extLst>
      <p:ext uri="{BB962C8B-B14F-4D97-AF65-F5344CB8AC3E}">
        <p14:creationId xmlns:p14="http://schemas.microsoft.com/office/powerpoint/2010/main" val="860127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1200329"/>
          </a:xfrm>
          <a:prstGeom prst="rect">
            <a:avLst/>
          </a:prstGeom>
          <a:noFill/>
        </p:spPr>
        <p:txBody>
          <a:bodyPr wrap="none" rtlCol="0">
            <a:spAutoFit/>
          </a:bodyPr>
          <a:lstStyle/>
          <a:p>
            <a:r>
              <a:rPr lang="en-US" dirty="0"/>
              <a:t>Mole fraction: 100 parts/million = 100e-6 = 1e-4</a:t>
            </a:r>
          </a:p>
          <a:p>
            <a:r>
              <a:rPr lang="en-US" dirty="0"/>
              <a:t>The error is thus? On this level as well…. </a:t>
            </a:r>
          </a:p>
          <a:p>
            <a:r>
              <a:rPr lang="en-US" dirty="0"/>
              <a:t>Since it is dilute we can assume what?</a:t>
            </a:r>
          </a:p>
          <a:p>
            <a:r>
              <a:rPr lang="en-US" dirty="0"/>
              <a:t>And flux is what?</a:t>
            </a:r>
          </a:p>
        </p:txBody>
      </p:sp>
      <mc:AlternateContent xmlns:mc="http://schemas.openxmlformats.org/markup-compatibility/2006" xmlns:a14="http://schemas.microsoft.com/office/drawing/2010/main">
        <mc:Choice Requires="a14">
          <p:sp>
            <p:nvSpPr>
              <p:cNvPr id="6" name="TextBox 5"/>
              <p:cNvSpPr txBox="1"/>
              <p:nvPr/>
            </p:nvSpPr>
            <p:spPr>
              <a:xfrm>
                <a:off x="205342" y="3663918"/>
                <a:ext cx="3096682"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𝐶</m:t>
                      </m:r>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𝑖𝑗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2</m:t>
                          </m:r>
                        </m:sub>
                      </m:sSub>
                      <m:r>
                        <a:rPr lang="en-US" i="1">
                          <a:latin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05342" y="3663918"/>
                <a:ext cx="3096682" cy="299313"/>
              </a:xfrm>
              <a:prstGeom prst="rect">
                <a:avLst/>
              </a:prstGeom>
              <a:blipFill>
                <a:blip r:embed="rId4"/>
                <a:stretch>
                  <a:fillRect l="-984" r="-1969" b="-26531"/>
                </a:stretch>
              </a:blipFill>
            </p:spPr>
            <p:txBody>
              <a:bodyPr/>
              <a:lstStyle/>
              <a:p>
                <a:r>
                  <a:rPr lang="en-US">
                    <a:noFill/>
                  </a:rPr>
                  <a:t> </a:t>
                </a:r>
              </a:p>
            </p:txBody>
          </p:sp>
        </mc:Fallback>
      </mc:AlternateContent>
      <p:pic>
        <p:nvPicPr>
          <p:cNvPr id="7" name="Picture 3" descr="AAEAHWS0"/>
          <p:cNvPicPr>
            <a:picLocks noChangeAspect="1" noChangeArrowheads="1"/>
          </p:cNvPicPr>
          <p:nvPr/>
        </p:nvPicPr>
        <p:blipFill>
          <a:blip r:embed="rId5" cstate="print"/>
          <a:srcRect/>
          <a:stretch>
            <a:fillRect/>
          </a:stretch>
        </p:blipFill>
        <p:spPr bwMode="auto">
          <a:xfrm>
            <a:off x="934802" y="4106222"/>
            <a:ext cx="1825804" cy="1307553"/>
          </a:xfrm>
          <a:prstGeom prst="rect">
            <a:avLst/>
          </a:prstGeom>
          <a:noFill/>
          <a:ln>
            <a:miter lim="800000"/>
            <a:headEnd/>
            <a:tailEnd/>
          </a:ln>
        </p:spPr>
      </p:pic>
    </p:spTree>
    <p:extLst>
      <p:ext uri="{BB962C8B-B14F-4D97-AF65-F5344CB8AC3E}">
        <p14:creationId xmlns:p14="http://schemas.microsoft.com/office/powerpoint/2010/main" val="914285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1200329"/>
          </a:xfrm>
          <a:prstGeom prst="rect">
            <a:avLst/>
          </a:prstGeom>
          <a:noFill/>
        </p:spPr>
        <p:txBody>
          <a:bodyPr wrap="none" rtlCol="0">
            <a:spAutoFit/>
          </a:bodyPr>
          <a:lstStyle/>
          <a:p>
            <a:r>
              <a:rPr lang="en-US" dirty="0"/>
              <a:t>Mole fraction: 100 parts/million = 100e-6 = 1e-4</a:t>
            </a:r>
          </a:p>
          <a:p>
            <a:r>
              <a:rPr lang="en-US" dirty="0"/>
              <a:t>The error is thus? On this level as well…. </a:t>
            </a:r>
          </a:p>
          <a:p>
            <a:r>
              <a:rPr lang="en-US" dirty="0"/>
              <a:t>Since it is dilute we can assume what?</a:t>
            </a:r>
          </a:p>
          <a:p>
            <a:r>
              <a:rPr lang="en-US" dirty="0"/>
              <a:t>And flux is what?</a:t>
            </a:r>
          </a:p>
        </p:txBody>
      </p:sp>
      <mc:AlternateContent xmlns:mc="http://schemas.openxmlformats.org/markup-compatibility/2006" xmlns:a14="http://schemas.microsoft.com/office/drawing/2010/main">
        <mc:Choice Requires="a14">
          <p:sp>
            <p:nvSpPr>
              <p:cNvPr id="6" name="TextBox 5"/>
              <p:cNvSpPr txBox="1"/>
              <p:nvPr/>
            </p:nvSpPr>
            <p:spPr>
              <a:xfrm>
                <a:off x="205342" y="3663918"/>
                <a:ext cx="3096682"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𝐶</m:t>
                      </m:r>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𝑖𝑗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2</m:t>
                          </m:r>
                        </m:sub>
                      </m:sSub>
                      <m:r>
                        <a:rPr lang="en-US" i="1">
                          <a:latin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05342" y="3663918"/>
                <a:ext cx="3096682" cy="299313"/>
              </a:xfrm>
              <a:prstGeom prst="rect">
                <a:avLst/>
              </a:prstGeom>
              <a:blipFill>
                <a:blip r:embed="rId4"/>
                <a:stretch>
                  <a:fillRect l="-984" r="-1969" b="-26531"/>
                </a:stretch>
              </a:blipFill>
            </p:spPr>
            <p:txBody>
              <a:bodyPr/>
              <a:lstStyle/>
              <a:p>
                <a:r>
                  <a:rPr lang="en-US">
                    <a:noFill/>
                  </a:rPr>
                  <a:t> </a:t>
                </a:r>
              </a:p>
            </p:txBody>
          </p:sp>
        </mc:Fallback>
      </mc:AlternateContent>
      <p:pic>
        <p:nvPicPr>
          <p:cNvPr id="7" name="Picture 3" descr="AAEAHWS0"/>
          <p:cNvPicPr>
            <a:picLocks noChangeAspect="1" noChangeArrowheads="1"/>
          </p:cNvPicPr>
          <p:nvPr/>
        </p:nvPicPr>
        <p:blipFill>
          <a:blip r:embed="rId5" cstate="print"/>
          <a:srcRect/>
          <a:stretch>
            <a:fillRect/>
          </a:stretch>
        </p:blipFill>
        <p:spPr bwMode="auto">
          <a:xfrm>
            <a:off x="934802" y="4106222"/>
            <a:ext cx="1825804" cy="1307553"/>
          </a:xfrm>
          <a:prstGeom prst="rect">
            <a:avLst/>
          </a:prstGeom>
          <a:noFill/>
          <a:ln>
            <a:miter lim="800000"/>
            <a:headEnd/>
            <a:tailEnd/>
          </a:ln>
        </p:spPr>
      </p:pic>
      <p:pic>
        <p:nvPicPr>
          <p:cNvPr id="8" name="Picture 7"/>
          <p:cNvPicPr>
            <a:picLocks noChangeAspect="1"/>
          </p:cNvPicPr>
          <p:nvPr/>
        </p:nvPicPr>
        <p:blipFill>
          <a:blip r:embed="rId6" cstate="print"/>
          <a:stretch>
            <a:fillRect/>
          </a:stretch>
        </p:blipFill>
        <p:spPr>
          <a:xfrm>
            <a:off x="3645449" y="3413802"/>
            <a:ext cx="2748480" cy="899907"/>
          </a:xfrm>
          <a:prstGeom prst="rect">
            <a:avLst/>
          </a:prstGeom>
        </p:spPr>
      </p:pic>
    </p:spTree>
    <p:extLst>
      <p:ext uri="{BB962C8B-B14F-4D97-AF65-F5344CB8AC3E}">
        <p14:creationId xmlns:p14="http://schemas.microsoft.com/office/powerpoint/2010/main" val="2496274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2322286" y="214313"/>
            <a:ext cx="7771190" cy="714375"/>
          </a:xfrm>
        </p:spPr>
        <p:txBody>
          <a:bodyPr>
            <a:normAutofit/>
          </a:bodyPr>
          <a:lstStyle/>
          <a:p>
            <a:r>
              <a:rPr lang="en-US" smtClean="0"/>
              <a:t>Non-steady State Diffusion</a:t>
            </a:r>
          </a:p>
        </p:txBody>
      </p:sp>
      <p:sp>
        <p:nvSpPr>
          <p:cNvPr id="15364" name="Rectangle 3"/>
          <p:cNvSpPr>
            <a:spLocks noGrp="1" noChangeArrowheads="1"/>
          </p:cNvSpPr>
          <p:nvPr>
            <p:ph type="body" idx="1"/>
          </p:nvPr>
        </p:nvSpPr>
        <p:spPr>
          <a:xfrm>
            <a:off x="2249715" y="1428750"/>
            <a:ext cx="7771190" cy="4115098"/>
          </a:xfrm>
        </p:spPr>
        <p:txBody>
          <a:bodyPr/>
          <a:lstStyle/>
          <a:p>
            <a:r>
              <a:rPr lang="en-US" sz="2400"/>
              <a:t>Sample Problem:  An FCC iron-carbon alloy initially containing 0.20 wt% C is carburized at an elevated temperature and in an atmosphere that gives a surface carbon concentration constant at 1.0 wt%. If after 49.5 h the concentration of carbon is 0.35 wt% at a position 4.0 mm below the surface, determine the temperature at which the treatment was carried out.</a:t>
            </a:r>
          </a:p>
          <a:p>
            <a:endParaRPr lang="en-US" sz="2400"/>
          </a:p>
          <a:p>
            <a:r>
              <a:rPr lang="en-US" sz="2400">
                <a:solidFill>
                  <a:srgbClr val="FF3300"/>
                </a:solidFill>
              </a:rPr>
              <a:t>Solution</a:t>
            </a:r>
            <a:r>
              <a:rPr lang="en-US" sz="2400"/>
              <a:t>: use Eqn.</a:t>
            </a:r>
          </a:p>
        </p:txBody>
      </p:sp>
      <p:graphicFrame>
        <p:nvGraphicFramePr>
          <p:cNvPr id="15362" name="Object 2"/>
          <p:cNvGraphicFramePr>
            <a:graphicFrameLocks noChangeAspect="1"/>
          </p:cNvGraphicFramePr>
          <p:nvPr/>
        </p:nvGraphicFramePr>
        <p:xfrm>
          <a:off x="5515429" y="5072064"/>
          <a:ext cx="3400274" cy="837903"/>
        </p:xfrm>
        <a:graphic>
          <a:graphicData uri="http://schemas.openxmlformats.org/presentationml/2006/ole">
            <mc:AlternateContent xmlns:mc="http://schemas.openxmlformats.org/markup-compatibility/2006">
              <mc:Choice xmlns:v="urn:schemas-microsoft-com:vml" Requires="v">
                <p:oleObj spid="_x0000_s1035" name="Equation" r:id="rId4" imgW="1854200" imgH="457200" progId="Equation.3">
                  <p:embed/>
                </p:oleObj>
              </mc:Choice>
              <mc:Fallback>
                <p:oleObj name="Equation" r:id="rId4" imgW="1854200" imgH="457200" progId="Equation.3">
                  <p:embed/>
                  <p:pic>
                    <p:nvPicPr>
                      <p:cNvPr id="1536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5429" y="5072064"/>
                        <a:ext cx="3400274" cy="8379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13722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1200329"/>
          </a:xfrm>
          <a:prstGeom prst="rect">
            <a:avLst/>
          </a:prstGeom>
          <a:noFill/>
        </p:spPr>
        <p:txBody>
          <a:bodyPr wrap="none" rtlCol="0">
            <a:spAutoFit/>
          </a:bodyPr>
          <a:lstStyle/>
          <a:p>
            <a:r>
              <a:rPr lang="en-US" dirty="0"/>
              <a:t>Mole fraction: 100 parts/million = 100e-6 = 1e-4</a:t>
            </a:r>
          </a:p>
          <a:p>
            <a:r>
              <a:rPr lang="en-US" dirty="0"/>
              <a:t>The error is thus? On this level as well…. </a:t>
            </a:r>
          </a:p>
          <a:p>
            <a:r>
              <a:rPr lang="en-US" dirty="0"/>
              <a:t>Since it is dilute we can assume what?</a:t>
            </a:r>
          </a:p>
          <a:p>
            <a:r>
              <a:rPr lang="en-US" dirty="0"/>
              <a:t>And flux is what?</a:t>
            </a:r>
          </a:p>
        </p:txBody>
      </p:sp>
      <p:pic>
        <p:nvPicPr>
          <p:cNvPr id="6" name="Picture 5"/>
          <p:cNvPicPr>
            <a:picLocks noChangeAspect="1"/>
          </p:cNvPicPr>
          <p:nvPr/>
        </p:nvPicPr>
        <p:blipFill>
          <a:blip r:embed="rId4" cstate="print"/>
          <a:stretch>
            <a:fillRect/>
          </a:stretch>
        </p:blipFill>
        <p:spPr>
          <a:xfrm>
            <a:off x="3645449" y="3413802"/>
            <a:ext cx="2748480" cy="899907"/>
          </a:xfrm>
          <a:prstGeom prst="rect">
            <a:avLst/>
          </a:prstGeom>
        </p:spPr>
      </p:pic>
      <p:cxnSp>
        <p:nvCxnSpPr>
          <p:cNvPr id="8" name="Straight Arrow Connector 7"/>
          <p:cNvCxnSpPr/>
          <p:nvPr/>
        </p:nvCxnSpPr>
        <p:spPr>
          <a:xfrm flipV="1">
            <a:off x="4724400" y="41910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12205" y="4744915"/>
            <a:ext cx="40748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910120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1200329"/>
          </a:xfrm>
          <a:prstGeom prst="rect">
            <a:avLst/>
          </a:prstGeom>
          <a:noFill/>
        </p:spPr>
        <p:txBody>
          <a:bodyPr wrap="none" rtlCol="0">
            <a:spAutoFit/>
          </a:bodyPr>
          <a:lstStyle/>
          <a:p>
            <a:r>
              <a:rPr lang="en-US" dirty="0"/>
              <a:t>Mole fraction: 100 parts/million = 100e-6 = 1e-4</a:t>
            </a:r>
          </a:p>
          <a:p>
            <a:r>
              <a:rPr lang="en-US" dirty="0"/>
              <a:t>The error is thus? On this level as well…. </a:t>
            </a:r>
          </a:p>
          <a:p>
            <a:r>
              <a:rPr lang="en-US" dirty="0"/>
              <a:t>Since it is dilute we can assume what?</a:t>
            </a:r>
          </a:p>
          <a:p>
            <a:r>
              <a:rPr lang="en-US" dirty="0"/>
              <a:t>And flux is what?</a:t>
            </a:r>
          </a:p>
        </p:txBody>
      </p:sp>
      <p:pic>
        <p:nvPicPr>
          <p:cNvPr id="6" name="Picture 5"/>
          <p:cNvPicPr>
            <a:picLocks noChangeAspect="1"/>
          </p:cNvPicPr>
          <p:nvPr/>
        </p:nvPicPr>
        <p:blipFill rotWithShape="1">
          <a:blip r:embed="rId4" cstate="print"/>
          <a:srcRect r="38564"/>
          <a:stretch/>
        </p:blipFill>
        <p:spPr>
          <a:xfrm>
            <a:off x="3645450" y="3413802"/>
            <a:ext cx="1688551" cy="899907"/>
          </a:xfrm>
          <a:prstGeom prst="rect">
            <a:avLst/>
          </a:prstGeom>
        </p:spPr>
      </p:pic>
      <p:cxnSp>
        <p:nvCxnSpPr>
          <p:cNvPr id="8" name="Straight Arrow Connector 7"/>
          <p:cNvCxnSpPr/>
          <p:nvPr/>
        </p:nvCxnSpPr>
        <p:spPr>
          <a:xfrm flipV="1">
            <a:off x="4724400" y="41910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12206" y="4744916"/>
            <a:ext cx="5769015" cy="646331"/>
          </a:xfrm>
          <a:prstGeom prst="rect">
            <a:avLst/>
          </a:prstGeom>
          <a:noFill/>
        </p:spPr>
        <p:txBody>
          <a:bodyPr wrap="none" rtlCol="0">
            <a:spAutoFit/>
          </a:bodyPr>
          <a:lstStyle/>
          <a:p>
            <a:r>
              <a:rPr lang="en-US" dirty="0"/>
              <a:t>=0.9999 initially and grows because 0.0001 gets smaller(t)…</a:t>
            </a:r>
          </a:p>
          <a:p>
            <a:r>
              <a:rPr lang="en-US" dirty="0"/>
              <a:t>So…</a:t>
            </a:r>
          </a:p>
        </p:txBody>
      </p:sp>
      <p:pic>
        <p:nvPicPr>
          <p:cNvPr id="10" name="Picture 9"/>
          <p:cNvPicPr>
            <a:picLocks noChangeAspect="1"/>
          </p:cNvPicPr>
          <p:nvPr/>
        </p:nvPicPr>
        <p:blipFill rotWithShape="1">
          <a:blip r:embed="rId4" cstate="print"/>
          <a:srcRect l="62176"/>
          <a:stretch/>
        </p:blipFill>
        <p:spPr>
          <a:xfrm>
            <a:off x="5334000" y="5044635"/>
            <a:ext cx="1039583" cy="899907"/>
          </a:xfrm>
          <a:prstGeom prst="rect">
            <a:avLst/>
          </a:prstGeom>
        </p:spPr>
      </p:pic>
    </p:spTree>
    <p:extLst>
      <p:ext uri="{BB962C8B-B14F-4D97-AF65-F5344CB8AC3E}">
        <p14:creationId xmlns:p14="http://schemas.microsoft.com/office/powerpoint/2010/main" val="47853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1200329"/>
          </a:xfrm>
          <a:prstGeom prst="rect">
            <a:avLst/>
          </a:prstGeom>
          <a:noFill/>
        </p:spPr>
        <p:txBody>
          <a:bodyPr wrap="none" rtlCol="0">
            <a:spAutoFit/>
          </a:bodyPr>
          <a:lstStyle/>
          <a:p>
            <a:r>
              <a:rPr lang="en-US" dirty="0"/>
              <a:t>Mole fraction: 100 parts/million = 100e-6 = 1e-4</a:t>
            </a:r>
          </a:p>
          <a:p>
            <a:r>
              <a:rPr lang="en-US" dirty="0"/>
              <a:t>The error is thus? On this level as well…. </a:t>
            </a:r>
          </a:p>
          <a:p>
            <a:r>
              <a:rPr lang="en-US" dirty="0"/>
              <a:t>Since it is dilute we can assume what?</a:t>
            </a:r>
          </a:p>
          <a:p>
            <a:r>
              <a:rPr lang="en-US" dirty="0"/>
              <a:t>And flux is what?</a:t>
            </a:r>
          </a:p>
        </p:txBody>
      </p:sp>
      <p:pic>
        <p:nvPicPr>
          <p:cNvPr id="6" name="Picture 5"/>
          <p:cNvPicPr>
            <a:picLocks noChangeAspect="1"/>
          </p:cNvPicPr>
          <p:nvPr/>
        </p:nvPicPr>
        <p:blipFill rotWithShape="1">
          <a:blip r:embed="rId4" cstate="print"/>
          <a:srcRect r="38564"/>
          <a:stretch/>
        </p:blipFill>
        <p:spPr>
          <a:xfrm>
            <a:off x="3645450" y="3413802"/>
            <a:ext cx="1688551" cy="899907"/>
          </a:xfrm>
          <a:prstGeom prst="rect">
            <a:avLst/>
          </a:prstGeom>
        </p:spPr>
      </p:pic>
      <p:cxnSp>
        <p:nvCxnSpPr>
          <p:cNvPr id="8" name="Straight Arrow Connector 7"/>
          <p:cNvCxnSpPr/>
          <p:nvPr/>
        </p:nvCxnSpPr>
        <p:spPr>
          <a:xfrm flipV="1">
            <a:off x="4724400" y="41910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12206" y="4744916"/>
            <a:ext cx="5769015" cy="646331"/>
          </a:xfrm>
          <a:prstGeom prst="rect">
            <a:avLst/>
          </a:prstGeom>
          <a:noFill/>
        </p:spPr>
        <p:txBody>
          <a:bodyPr wrap="none" rtlCol="0">
            <a:spAutoFit/>
          </a:bodyPr>
          <a:lstStyle/>
          <a:p>
            <a:r>
              <a:rPr lang="en-US" dirty="0"/>
              <a:t>=0.9999 initially and grows because 0.0001 gets smaller(t)…</a:t>
            </a:r>
          </a:p>
          <a:p>
            <a:r>
              <a:rPr lang="en-US" dirty="0"/>
              <a:t>So…</a:t>
            </a:r>
          </a:p>
        </p:txBody>
      </p:sp>
      <p:pic>
        <p:nvPicPr>
          <p:cNvPr id="10" name="Picture 9"/>
          <p:cNvPicPr>
            <a:picLocks noChangeAspect="1"/>
          </p:cNvPicPr>
          <p:nvPr/>
        </p:nvPicPr>
        <p:blipFill rotWithShape="1">
          <a:blip r:embed="rId4" cstate="print"/>
          <a:srcRect l="62176"/>
          <a:stretch/>
        </p:blipFill>
        <p:spPr>
          <a:xfrm>
            <a:off x="5334000" y="5044635"/>
            <a:ext cx="1039583" cy="899907"/>
          </a:xfrm>
          <a:prstGeom prst="rect">
            <a:avLst/>
          </a:prstGeom>
        </p:spPr>
      </p:pic>
      <p:sp>
        <p:nvSpPr>
          <p:cNvPr id="7" name="TextBox 6"/>
          <p:cNvSpPr txBox="1"/>
          <p:nvPr/>
        </p:nvSpPr>
        <p:spPr>
          <a:xfrm>
            <a:off x="6373583" y="5349573"/>
            <a:ext cx="5558381" cy="369332"/>
          </a:xfrm>
          <a:prstGeom prst="rect">
            <a:avLst/>
          </a:prstGeom>
          <a:noFill/>
        </p:spPr>
        <p:txBody>
          <a:bodyPr wrap="none" rtlCol="0">
            <a:spAutoFit/>
          </a:bodyPr>
          <a:lstStyle/>
          <a:p>
            <a:r>
              <a:rPr lang="en-US" dirty="0" smtClean="0"/>
              <a:t>Proceed to calculate flux from here if that is the objective</a:t>
            </a:r>
            <a:endParaRPr lang="en-US" dirty="0"/>
          </a:p>
        </p:txBody>
      </p:sp>
    </p:spTree>
    <p:extLst>
      <p:ext uri="{BB962C8B-B14F-4D97-AF65-F5344CB8AC3E}">
        <p14:creationId xmlns:p14="http://schemas.microsoft.com/office/powerpoint/2010/main" val="144943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1200329"/>
          </a:xfrm>
          <a:prstGeom prst="rect">
            <a:avLst/>
          </a:prstGeom>
          <a:noFill/>
        </p:spPr>
        <p:txBody>
          <a:bodyPr wrap="none" rtlCol="0">
            <a:spAutoFit/>
          </a:bodyPr>
          <a:lstStyle/>
          <a:p>
            <a:r>
              <a:rPr lang="en-US" dirty="0"/>
              <a:t>Mole fraction: 100 parts/million = 100e-6 = 1e-4</a:t>
            </a:r>
          </a:p>
          <a:p>
            <a:r>
              <a:rPr lang="en-US" dirty="0"/>
              <a:t>The error is thus? On this level as well…. </a:t>
            </a:r>
          </a:p>
          <a:p>
            <a:r>
              <a:rPr lang="en-US" dirty="0"/>
              <a:t>Since it is dilute we can assume what?</a:t>
            </a:r>
          </a:p>
          <a:p>
            <a:r>
              <a:rPr lang="en-US" dirty="0"/>
              <a:t>And flux is what?</a:t>
            </a:r>
          </a:p>
        </p:txBody>
      </p:sp>
      <p:pic>
        <p:nvPicPr>
          <p:cNvPr id="6" name="Picture 5"/>
          <p:cNvPicPr>
            <a:picLocks noChangeAspect="1"/>
          </p:cNvPicPr>
          <p:nvPr/>
        </p:nvPicPr>
        <p:blipFill rotWithShape="1">
          <a:blip r:embed="rId4" cstate="print"/>
          <a:srcRect r="38564"/>
          <a:stretch/>
        </p:blipFill>
        <p:spPr>
          <a:xfrm>
            <a:off x="3645450" y="3413802"/>
            <a:ext cx="1688551" cy="899907"/>
          </a:xfrm>
          <a:prstGeom prst="rect">
            <a:avLst/>
          </a:prstGeom>
        </p:spPr>
      </p:pic>
      <p:cxnSp>
        <p:nvCxnSpPr>
          <p:cNvPr id="8" name="Straight Arrow Connector 7"/>
          <p:cNvCxnSpPr/>
          <p:nvPr/>
        </p:nvCxnSpPr>
        <p:spPr>
          <a:xfrm flipV="1">
            <a:off x="4724400" y="41910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12206" y="4744916"/>
            <a:ext cx="5769015" cy="646331"/>
          </a:xfrm>
          <a:prstGeom prst="rect">
            <a:avLst/>
          </a:prstGeom>
          <a:noFill/>
        </p:spPr>
        <p:txBody>
          <a:bodyPr wrap="none" rtlCol="0">
            <a:spAutoFit/>
          </a:bodyPr>
          <a:lstStyle/>
          <a:p>
            <a:r>
              <a:rPr lang="en-US" dirty="0"/>
              <a:t>=0.9999 initially and grows because 0.0001 gets smaller(t)…</a:t>
            </a:r>
          </a:p>
          <a:p>
            <a:r>
              <a:rPr lang="en-US" dirty="0"/>
              <a:t>So…</a:t>
            </a:r>
          </a:p>
        </p:txBody>
      </p:sp>
      <p:pic>
        <p:nvPicPr>
          <p:cNvPr id="10" name="Picture 9"/>
          <p:cNvPicPr>
            <a:picLocks noChangeAspect="1"/>
          </p:cNvPicPr>
          <p:nvPr/>
        </p:nvPicPr>
        <p:blipFill rotWithShape="1">
          <a:blip r:embed="rId4" cstate="print"/>
          <a:srcRect l="62176"/>
          <a:stretch/>
        </p:blipFill>
        <p:spPr>
          <a:xfrm>
            <a:off x="5334000" y="5044635"/>
            <a:ext cx="1039583" cy="899907"/>
          </a:xfrm>
          <a:prstGeom prst="rect">
            <a:avLst/>
          </a:prstGeom>
        </p:spPr>
      </p:pic>
      <p:sp>
        <p:nvSpPr>
          <p:cNvPr id="7" name="TextBox 6"/>
          <p:cNvSpPr txBox="1"/>
          <p:nvPr/>
        </p:nvSpPr>
        <p:spPr>
          <a:xfrm>
            <a:off x="6373583" y="5349573"/>
            <a:ext cx="5558381" cy="369332"/>
          </a:xfrm>
          <a:prstGeom prst="rect">
            <a:avLst/>
          </a:prstGeom>
          <a:noFill/>
        </p:spPr>
        <p:txBody>
          <a:bodyPr wrap="none" rtlCol="0">
            <a:spAutoFit/>
          </a:bodyPr>
          <a:lstStyle/>
          <a:p>
            <a:r>
              <a:rPr lang="en-US" dirty="0" smtClean="0"/>
              <a:t>Proceed to calculate flux from here if that is the objective</a:t>
            </a:r>
            <a:endParaRPr lang="en-US" dirty="0"/>
          </a:p>
        </p:txBody>
      </p:sp>
      <p:cxnSp>
        <p:nvCxnSpPr>
          <p:cNvPr id="12" name="Straight Arrow Connector 11"/>
          <p:cNvCxnSpPr/>
          <p:nvPr/>
        </p:nvCxnSpPr>
        <p:spPr>
          <a:xfrm>
            <a:off x="8405446" y="4501662"/>
            <a:ext cx="17585"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95492" y="4191000"/>
            <a:ext cx="2824235" cy="369332"/>
          </a:xfrm>
          <a:prstGeom prst="rect">
            <a:avLst/>
          </a:prstGeom>
          <a:noFill/>
        </p:spPr>
        <p:txBody>
          <a:bodyPr wrap="none" rtlCol="0">
            <a:spAutoFit/>
          </a:bodyPr>
          <a:lstStyle/>
          <a:p>
            <a:r>
              <a:rPr lang="en-US" dirty="0" smtClean="0"/>
              <a:t>Mole fraction (</a:t>
            </a:r>
            <a:r>
              <a:rPr lang="en-US" dirty="0" err="1" smtClean="0"/>
              <a:t>ans</a:t>
            </a:r>
            <a:r>
              <a:rPr lang="en-US" dirty="0" smtClean="0"/>
              <a:t> to part a)</a:t>
            </a:r>
            <a:endParaRPr lang="en-US" dirty="0"/>
          </a:p>
        </p:txBody>
      </p:sp>
    </p:spTree>
    <p:extLst>
      <p:ext uri="{BB962C8B-B14F-4D97-AF65-F5344CB8AC3E}">
        <p14:creationId xmlns:p14="http://schemas.microsoft.com/office/powerpoint/2010/main" val="1825672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6.6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5" t="-1684" r="43880" b="1684"/>
          <a:stretch/>
        </p:blipFill>
        <p:spPr>
          <a:xfrm rot="5400000">
            <a:off x="2817187" y="-684441"/>
            <a:ext cx="1679973" cy="411565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11"/>
          <a:stretch/>
        </p:blipFill>
        <p:spPr>
          <a:xfrm>
            <a:off x="7477580" y="575074"/>
            <a:ext cx="3115077" cy="3276600"/>
          </a:xfrm>
          <a:prstGeom prst="rect">
            <a:avLst/>
          </a:prstGeom>
        </p:spPr>
      </p:pic>
      <p:sp>
        <p:nvSpPr>
          <p:cNvPr id="3" name="TextBox 2"/>
          <p:cNvSpPr txBox="1"/>
          <p:nvPr/>
        </p:nvSpPr>
        <p:spPr>
          <a:xfrm>
            <a:off x="1676401" y="2438401"/>
            <a:ext cx="4697183" cy="1200329"/>
          </a:xfrm>
          <a:prstGeom prst="rect">
            <a:avLst/>
          </a:prstGeom>
          <a:noFill/>
        </p:spPr>
        <p:txBody>
          <a:bodyPr wrap="none" rtlCol="0">
            <a:spAutoFit/>
          </a:bodyPr>
          <a:lstStyle/>
          <a:p>
            <a:r>
              <a:rPr lang="en-US" dirty="0"/>
              <a:t>Mole fraction: 100 parts/million = 100e-6 = 1e-4</a:t>
            </a:r>
          </a:p>
          <a:p>
            <a:r>
              <a:rPr lang="en-US" dirty="0"/>
              <a:t>The error is thus? On this level as well…. </a:t>
            </a:r>
          </a:p>
          <a:p>
            <a:r>
              <a:rPr lang="en-US" dirty="0"/>
              <a:t>Since it is dilute we can assume what?</a:t>
            </a:r>
          </a:p>
          <a:p>
            <a:r>
              <a:rPr lang="en-US" dirty="0"/>
              <a:t>And flux is what?</a:t>
            </a:r>
          </a:p>
        </p:txBody>
      </p:sp>
      <p:pic>
        <p:nvPicPr>
          <p:cNvPr id="6" name="Picture 5"/>
          <p:cNvPicPr>
            <a:picLocks noChangeAspect="1"/>
          </p:cNvPicPr>
          <p:nvPr/>
        </p:nvPicPr>
        <p:blipFill rotWithShape="1">
          <a:blip r:embed="rId4" cstate="print"/>
          <a:srcRect r="38564"/>
          <a:stretch/>
        </p:blipFill>
        <p:spPr>
          <a:xfrm>
            <a:off x="3645450" y="3413802"/>
            <a:ext cx="1688551" cy="899907"/>
          </a:xfrm>
          <a:prstGeom prst="rect">
            <a:avLst/>
          </a:prstGeom>
        </p:spPr>
      </p:pic>
      <p:cxnSp>
        <p:nvCxnSpPr>
          <p:cNvPr id="8" name="Straight Arrow Connector 7"/>
          <p:cNvCxnSpPr/>
          <p:nvPr/>
        </p:nvCxnSpPr>
        <p:spPr>
          <a:xfrm flipV="1">
            <a:off x="4724400" y="41910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12206" y="4744916"/>
            <a:ext cx="5769015" cy="646331"/>
          </a:xfrm>
          <a:prstGeom prst="rect">
            <a:avLst/>
          </a:prstGeom>
          <a:noFill/>
        </p:spPr>
        <p:txBody>
          <a:bodyPr wrap="none" rtlCol="0">
            <a:spAutoFit/>
          </a:bodyPr>
          <a:lstStyle/>
          <a:p>
            <a:r>
              <a:rPr lang="en-US" dirty="0"/>
              <a:t>=0.9999 initially and grows because 0.0001 gets smaller(t)…</a:t>
            </a:r>
          </a:p>
          <a:p>
            <a:r>
              <a:rPr lang="en-US" dirty="0"/>
              <a:t>So…</a:t>
            </a:r>
          </a:p>
        </p:txBody>
      </p:sp>
      <p:pic>
        <p:nvPicPr>
          <p:cNvPr id="10" name="Picture 9"/>
          <p:cNvPicPr>
            <a:picLocks noChangeAspect="1"/>
          </p:cNvPicPr>
          <p:nvPr/>
        </p:nvPicPr>
        <p:blipFill rotWithShape="1">
          <a:blip r:embed="rId4" cstate="print"/>
          <a:srcRect l="62176"/>
          <a:stretch/>
        </p:blipFill>
        <p:spPr>
          <a:xfrm>
            <a:off x="5334000" y="5044635"/>
            <a:ext cx="1039583" cy="899907"/>
          </a:xfrm>
          <a:prstGeom prst="rect">
            <a:avLst/>
          </a:prstGeom>
        </p:spPr>
      </p:pic>
      <p:sp>
        <p:nvSpPr>
          <p:cNvPr id="7" name="TextBox 6"/>
          <p:cNvSpPr txBox="1"/>
          <p:nvPr/>
        </p:nvSpPr>
        <p:spPr>
          <a:xfrm>
            <a:off x="79205" y="5380672"/>
            <a:ext cx="3803990" cy="1477328"/>
          </a:xfrm>
          <a:prstGeom prst="rect">
            <a:avLst/>
          </a:prstGeom>
          <a:noFill/>
        </p:spPr>
        <p:txBody>
          <a:bodyPr wrap="none" rtlCol="0">
            <a:spAutoFit/>
          </a:bodyPr>
          <a:lstStyle/>
          <a:p>
            <a:r>
              <a:rPr lang="en-US" dirty="0" smtClean="0"/>
              <a:t>Part b.</a:t>
            </a:r>
          </a:p>
          <a:p>
            <a:r>
              <a:rPr lang="en-US" dirty="0" smtClean="0"/>
              <a:t>How </a:t>
            </a:r>
            <a:r>
              <a:rPr lang="en-US" dirty="0"/>
              <a:t>long to reach steady state?</a:t>
            </a:r>
          </a:p>
          <a:p>
            <a:r>
              <a:rPr lang="en-US" dirty="0"/>
              <a:t>R</a:t>
            </a:r>
            <a:r>
              <a:rPr lang="en-US" baseline="30000" dirty="0"/>
              <a:t>2</a:t>
            </a:r>
            <a:r>
              <a:rPr lang="en-US" dirty="0"/>
              <a:t>/</a:t>
            </a:r>
            <a:r>
              <a:rPr lang="en-US" dirty="0" err="1"/>
              <a:t>D</a:t>
            </a:r>
            <a:r>
              <a:rPr lang="en-US" baseline="-25000" dirty="0" err="1"/>
              <a:t>ij</a:t>
            </a:r>
            <a:r>
              <a:rPr lang="en-US" dirty="0"/>
              <a:t>= 1.25e-4 s and is much shorter </a:t>
            </a:r>
          </a:p>
          <a:p>
            <a:r>
              <a:rPr lang="en-US" dirty="0"/>
              <a:t>5 seconds so yes, the gas is completely</a:t>
            </a:r>
          </a:p>
          <a:p>
            <a:r>
              <a:rPr lang="en-US" dirty="0"/>
              <a:t>Removed between breaths…</a:t>
            </a:r>
          </a:p>
        </p:txBody>
      </p:sp>
      <p:cxnSp>
        <p:nvCxnSpPr>
          <p:cNvPr id="11" name="Straight Arrow Connector 10"/>
          <p:cNvCxnSpPr/>
          <p:nvPr/>
        </p:nvCxnSpPr>
        <p:spPr>
          <a:xfrm>
            <a:off x="8405446" y="4501662"/>
            <a:ext cx="17585" cy="3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95492" y="4191000"/>
            <a:ext cx="2824235" cy="369332"/>
          </a:xfrm>
          <a:prstGeom prst="rect">
            <a:avLst/>
          </a:prstGeom>
          <a:noFill/>
        </p:spPr>
        <p:txBody>
          <a:bodyPr wrap="none" rtlCol="0">
            <a:spAutoFit/>
          </a:bodyPr>
          <a:lstStyle/>
          <a:p>
            <a:r>
              <a:rPr lang="en-US" dirty="0" smtClean="0"/>
              <a:t>Mole fraction (</a:t>
            </a:r>
            <a:r>
              <a:rPr lang="en-US" dirty="0" err="1" smtClean="0"/>
              <a:t>ans</a:t>
            </a:r>
            <a:r>
              <a:rPr lang="en-US" dirty="0" smtClean="0"/>
              <a:t> to part a)</a:t>
            </a:r>
            <a:endParaRPr lang="en-US" dirty="0"/>
          </a:p>
        </p:txBody>
      </p:sp>
      <p:sp>
        <p:nvSpPr>
          <p:cNvPr id="13" name="TextBox 12"/>
          <p:cNvSpPr txBox="1"/>
          <p:nvPr/>
        </p:nvSpPr>
        <p:spPr>
          <a:xfrm>
            <a:off x="6373583" y="5349573"/>
            <a:ext cx="5558381" cy="369332"/>
          </a:xfrm>
          <a:prstGeom prst="rect">
            <a:avLst/>
          </a:prstGeom>
          <a:noFill/>
        </p:spPr>
        <p:txBody>
          <a:bodyPr wrap="none" rtlCol="0">
            <a:spAutoFit/>
          </a:bodyPr>
          <a:lstStyle/>
          <a:p>
            <a:r>
              <a:rPr lang="en-US" dirty="0" smtClean="0"/>
              <a:t>Proceed to calculate flux from here if that is the objective</a:t>
            </a:r>
            <a:endParaRPr lang="en-US" dirty="0"/>
          </a:p>
        </p:txBody>
      </p:sp>
    </p:spTree>
    <p:extLst>
      <p:ext uri="{BB962C8B-B14F-4D97-AF65-F5344CB8AC3E}">
        <p14:creationId xmlns:p14="http://schemas.microsoft.com/office/powerpoint/2010/main" val="1519464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smtClean="0"/>
              <a:t>Problem 6.7</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214" t="23456" r="28142" b="6173"/>
          <a:stretch/>
        </p:blipFill>
        <p:spPr>
          <a:xfrm rot="5400000">
            <a:off x="2967404" y="755620"/>
            <a:ext cx="1650023" cy="434340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630" t="14401" r="16866" b="10000"/>
          <a:stretch/>
        </p:blipFill>
        <p:spPr>
          <a:xfrm rot="5400000">
            <a:off x="7040014" y="-351998"/>
            <a:ext cx="2387963" cy="449873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927" t="1146" r="2221" b="76632"/>
          <a:stretch/>
        </p:blipFill>
        <p:spPr>
          <a:xfrm>
            <a:off x="1600201" y="703386"/>
            <a:ext cx="4363915" cy="1407715"/>
          </a:xfrm>
          <a:prstGeom prst="rect">
            <a:avLst/>
          </a:prstGeom>
        </p:spPr>
      </p:pic>
      <p:sp>
        <p:nvSpPr>
          <p:cNvPr id="3" name="Rectangle 2"/>
          <p:cNvSpPr/>
          <p:nvPr/>
        </p:nvSpPr>
        <p:spPr>
          <a:xfrm>
            <a:off x="5933342" y="3091349"/>
            <a:ext cx="6096000" cy="2893100"/>
          </a:xfrm>
          <a:prstGeom prst="rect">
            <a:avLst/>
          </a:prstGeom>
        </p:spPr>
        <p:txBody>
          <a:bodyPr>
            <a:spAutoFit/>
          </a:bodyPr>
          <a:lstStyle/>
          <a:p>
            <a:r>
              <a:rPr lang="en-US" sz="1400" dirty="0">
                <a:solidFill>
                  <a:srgbClr val="222222"/>
                </a:solidFill>
                <a:latin typeface="Arial" panose="020B0604020202020204" pitchFamily="34" charset="0"/>
              </a:rPr>
              <a:t>We know flow is occurring from left to right:</a:t>
            </a:r>
          </a:p>
          <a:p>
            <a:r>
              <a:rPr lang="en-US" sz="1400" dirty="0" smtClean="0">
                <a:solidFill>
                  <a:srgbClr val="222222"/>
                </a:solidFill>
                <a:latin typeface="Arial" panose="020B0604020202020204" pitchFamily="34" charset="0"/>
              </a:rPr>
              <a:t>Needs </a:t>
            </a:r>
            <a:r>
              <a:rPr lang="en-US" sz="1400" dirty="0">
                <a:solidFill>
                  <a:srgbClr val="222222"/>
                </a:solidFill>
                <a:latin typeface="Arial" panose="020B0604020202020204" pitchFamily="34" charset="0"/>
              </a:rPr>
              <a:t>to hold true:</a:t>
            </a:r>
          </a:p>
          <a:p>
            <a:r>
              <a:rPr lang="en-US" sz="1400" b="1" u="sng" dirty="0">
                <a:solidFill>
                  <a:srgbClr val="222222"/>
                </a:solidFill>
                <a:latin typeface="Arial" panose="020B0604020202020204" pitchFamily="34" charset="0"/>
              </a:rPr>
              <a:t>Reason 1</a:t>
            </a:r>
            <a:r>
              <a:rPr lang="en-US" sz="1400" dirty="0">
                <a:solidFill>
                  <a:srgbClr val="222222"/>
                </a:solidFill>
                <a:latin typeface="Arial" panose="020B0604020202020204" pitchFamily="34" charset="0"/>
              </a:rPr>
              <a:t>: CL is coming from a source and is expected to be higher on the far left. It also needs to be higher than CR and CR needs to continue to drop as you go more to the right. </a:t>
            </a:r>
          </a:p>
          <a:p>
            <a:r>
              <a:rPr lang="en-US" sz="1400" b="1" u="sng" dirty="0">
                <a:solidFill>
                  <a:srgbClr val="222222"/>
                </a:solidFill>
                <a:latin typeface="Arial" panose="020B0604020202020204" pitchFamily="34" charset="0"/>
              </a:rPr>
              <a:t>Reason 2</a:t>
            </a:r>
            <a:r>
              <a:rPr lang="en-US" sz="1400" dirty="0">
                <a:solidFill>
                  <a:srgbClr val="222222"/>
                </a:solidFill>
                <a:latin typeface="Arial" panose="020B0604020202020204" pitchFamily="34" charset="0"/>
              </a:rPr>
              <a:t>: We know that the partition coefficient is the same on the left side and the right side of the membrane. Thus if the concentration on the far left of the membrane is lower than CL at the membrane, then the concentration of the membrane also needs to be lower than CR on the far right of the membrane. Similarly, if the concentration on the far left of the membrane is higher than CL at the membrane, then the concentration of the membrane also needs to be higher than CR on the far right of the membrane. </a:t>
            </a:r>
          </a:p>
        </p:txBody>
      </p:sp>
      <p:sp>
        <p:nvSpPr>
          <p:cNvPr id="9" name="TextBox 8"/>
          <p:cNvSpPr txBox="1"/>
          <p:nvPr/>
        </p:nvSpPr>
        <p:spPr>
          <a:xfrm>
            <a:off x="1620715" y="3851031"/>
            <a:ext cx="3685624" cy="2862322"/>
          </a:xfrm>
          <a:prstGeom prst="rect">
            <a:avLst/>
          </a:prstGeom>
          <a:noFill/>
        </p:spPr>
        <p:txBody>
          <a:bodyPr wrap="none" rtlCol="0">
            <a:spAutoFit/>
          </a:bodyPr>
          <a:lstStyle/>
          <a:p>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Left figure:</a:t>
            </a:r>
            <a:br>
              <a:rPr lang="en-US" dirty="0">
                <a:solidFill>
                  <a:srgbClr val="222222"/>
                </a:solidFill>
                <a:latin typeface="Arial" panose="020B0604020202020204" pitchFamily="34" charset="0"/>
              </a:rPr>
            </a:br>
            <a:r>
              <a:rPr lang="en-US" dirty="0">
                <a:solidFill>
                  <a:srgbClr val="222222"/>
                </a:solidFill>
                <a:latin typeface="Arial" panose="020B0604020202020204" pitchFamily="34" charset="0"/>
              </a:rPr>
              <a:t>Reason 1 and 2 are satisfied.</a:t>
            </a:r>
          </a:p>
          <a:p>
            <a:r>
              <a:rPr lang="en-US" dirty="0">
                <a:solidFill>
                  <a:srgbClr val="222222"/>
                </a:solidFill>
                <a:latin typeface="Arial" panose="020B0604020202020204" pitchFamily="34" charset="0"/>
              </a:rPr>
              <a:t/>
            </a:r>
            <a:br>
              <a:rPr lang="en-US" dirty="0">
                <a:solidFill>
                  <a:srgbClr val="222222"/>
                </a:solidFill>
                <a:latin typeface="Arial" panose="020B0604020202020204" pitchFamily="34" charset="0"/>
              </a:rPr>
            </a:br>
            <a:r>
              <a:rPr lang="en-US" dirty="0">
                <a:solidFill>
                  <a:srgbClr val="222222"/>
                </a:solidFill>
                <a:latin typeface="Arial" panose="020B0604020202020204" pitchFamily="34" charset="0"/>
              </a:rPr>
              <a:t>Middle figure: </a:t>
            </a:r>
          </a:p>
          <a:p>
            <a:r>
              <a:rPr lang="en-US" dirty="0">
                <a:solidFill>
                  <a:srgbClr val="222222"/>
                </a:solidFill>
                <a:latin typeface="Arial" panose="020B0604020202020204" pitchFamily="34" charset="0"/>
              </a:rPr>
              <a:t>Reasons 1 and 2 are not satisfied.</a:t>
            </a:r>
          </a:p>
          <a:p>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Right figure:</a:t>
            </a:r>
          </a:p>
          <a:p>
            <a:r>
              <a:rPr lang="en-US" dirty="0">
                <a:solidFill>
                  <a:srgbClr val="222222"/>
                </a:solidFill>
                <a:latin typeface="Arial" panose="020B0604020202020204" pitchFamily="34" charset="0"/>
              </a:rPr>
              <a:t>Reason 2 is not satisfied.</a:t>
            </a:r>
            <a:endParaRPr lang="en-US" dirty="0"/>
          </a:p>
          <a:p>
            <a:endParaRPr lang="en-US" dirty="0"/>
          </a:p>
        </p:txBody>
      </p:sp>
    </p:spTree>
    <p:extLst>
      <p:ext uri="{BB962C8B-B14F-4D97-AF65-F5344CB8AC3E}">
        <p14:creationId xmlns:p14="http://schemas.microsoft.com/office/powerpoint/2010/main" val="2162800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14" name="TextBox 13"/>
          <p:cNvSpPr txBox="1"/>
          <p:nvPr/>
        </p:nvSpPr>
        <p:spPr>
          <a:xfrm>
            <a:off x="1752600" y="2743201"/>
            <a:ext cx="6153544" cy="646331"/>
          </a:xfrm>
          <a:prstGeom prst="rect">
            <a:avLst/>
          </a:prstGeom>
          <a:noFill/>
        </p:spPr>
        <p:txBody>
          <a:bodyPr wrap="none" rtlCol="0">
            <a:spAutoFit/>
          </a:bodyPr>
          <a:lstStyle/>
          <a:p>
            <a:r>
              <a:rPr lang="en-US" dirty="0"/>
              <a:t>What is your assumption based on the previous result the prob.</a:t>
            </a:r>
          </a:p>
          <a:p>
            <a:r>
              <a:rPr lang="en-US" dirty="0"/>
              <a:t>Is referring to?</a:t>
            </a:r>
          </a:p>
        </p:txBody>
      </p:sp>
    </p:spTree>
    <p:extLst>
      <p:ext uri="{BB962C8B-B14F-4D97-AF65-F5344CB8AC3E}">
        <p14:creationId xmlns:p14="http://schemas.microsoft.com/office/powerpoint/2010/main" val="3460842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14116" y="432262"/>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39599" y="-534525"/>
            <a:ext cx="1905000" cy="3990975"/>
          </a:xfrm>
          <a:prstGeom prst="rect">
            <a:avLst/>
          </a:prstGeom>
        </p:spPr>
      </p:pic>
      <p:sp>
        <p:nvSpPr>
          <p:cNvPr id="14" name="TextBox 13"/>
          <p:cNvSpPr txBox="1"/>
          <p:nvPr/>
        </p:nvSpPr>
        <p:spPr>
          <a:xfrm>
            <a:off x="1752600" y="2743201"/>
            <a:ext cx="6153544" cy="646331"/>
          </a:xfrm>
          <a:prstGeom prst="rect">
            <a:avLst/>
          </a:prstGeom>
          <a:noFill/>
        </p:spPr>
        <p:txBody>
          <a:bodyPr wrap="none" rtlCol="0">
            <a:spAutoFit/>
          </a:bodyPr>
          <a:lstStyle/>
          <a:p>
            <a:r>
              <a:rPr lang="en-US" dirty="0"/>
              <a:t>What is your assumption based on the previous result the prob.</a:t>
            </a:r>
          </a:p>
          <a:p>
            <a:r>
              <a:rPr lang="en-US" dirty="0"/>
              <a:t>Is referring to?</a:t>
            </a:r>
          </a:p>
        </p:txBody>
      </p:sp>
      <p:pic>
        <p:nvPicPr>
          <p:cNvPr id="1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020924"/>
            <a:ext cx="2640709" cy="3520946"/>
          </a:xfrm>
          <a:prstGeom prst="rect">
            <a:avLst/>
          </a:prstGeom>
        </p:spPr>
      </p:pic>
      <p:sp>
        <p:nvSpPr>
          <p:cNvPr id="16" name="TextBox 15"/>
          <p:cNvSpPr txBox="1"/>
          <p:nvPr/>
        </p:nvSpPr>
        <p:spPr>
          <a:xfrm>
            <a:off x="6248400" y="5334000"/>
            <a:ext cx="4446282" cy="369332"/>
          </a:xfrm>
          <a:prstGeom prst="rect">
            <a:avLst/>
          </a:prstGeom>
          <a:noFill/>
        </p:spPr>
        <p:txBody>
          <a:bodyPr wrap="none" rtlCol="0">
            <a:spAutoFit/>
          </a:bodyPr>
          <a:lstStyle/>
          <a:p>
            <a:r>
              <a:rPr lang="en-US" dirty="0"/>
              <a:t>Reminiscent of resistors in electrical systems!</a:t>
            </a:r>
          </a:p>
        </p:txBody>
      </p:sp>
    </p:spTree>
    <p:extLst>
      <p:ext uri="{BB962C8B-B14F-4D97-AF65-F5344CB8AC3E}">
        <p14:creationId xmlns:p14="http://schemas.microsoft.com/office/powerpoint/2010/main" val="381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5" name="TextBox 4"/>
          <p:cNvSpPr txBox="1"/>
          <p:nvPr/>
        </p:nvSpPr>
        <p:spPr>
          <a:xfrm>
            <a:off x="1828801" y="2819400"/>
            <a:ext cx="4376263" cy="369332"/>
          </a:xfrm>
          <a:prstGeom prst="rect">
            <a:avLst/>
          </a:prstGeom>
          <a:noFill/>
        </p:spPr>
        <p:txBody>
          <a:bodyPr wrap="none" rtlCol="0">
            <a:spAutoFit/>
          </a:bodyPr>
          <a:lstStyle/>
          <a:p>
            <a:r>
              <a:rPr lang="en-US" dirty="0"/>
              <a:t>What variables do we need not shown here?</a:t>
            </a:r>
          </a:p>
        </p:txBody>
      </p:sp>
    </p:spTree>
    <p:extLst>
      <p:ext uri="{BB962C8B-B14F-4D97-AF65-F5344CB8AC3E}">
        <p14:creationId xmlns:p14="http://schemas.microsoft.com/office/powerpoint/2010/main" val="4221387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5" name="TextBox 4"/>
          <p:cNvSpPr txBox="1"/>
          <p:nvPr/>
        </p:nvSpPr>
        <p:spPr>
          <a:xfrm>
            <a:off x="1828801" y="2819400"/>
            <a:ext cx="4376263" cy="369332"/>
          </a:xfrm>
          <a:prstGeom prst="rect">
            <a:avLst/>
          </a:prstGeom>
          <a:noFill/>
        </p:spPr>
        <p:txBody>
          <a:bodyPr wrap="none" rtlCol="0">
            <a:spAutoFit/>
          </a:bodyPr>
          <a:lstStyle/>
          <a:p>
            <a:r>
              <a:rPr lang="en-US" dirty="0"/>
              <a:t>What variables do we need not shown here?</a:t>
            </a:r>
          </a:p>
        </p:txBody>
      </p:sp>
    </p:spTree>
    <p:extLst>
      <p:ext uri="{BB962C8B-B14F-4D97-AF65-F5344CB8AC3E}">
        <p14:creationId xmlns:p14="http://schemas.microsoft.com/office/powerpoint/2010/main" val="2170043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
          <p:cNvSpPr>
            <a:spLocks noGrp="1" noChangeArrowheads="1"/>
          </p:cNvSpPr>
          <p:nvPr>
            <p:ph type="body" idx="1"/>
          </p:nvPr>
        </p:nvSpPr>
        <p:spPr/>
        <p:txBody>
          <a:bodyPr/>
          <a:lstStyle/>
          <a:p>
            <a:pPr lvl="1"/>
            <a:endParaRPr lang="en-US"/>
          </a:p>
          <a:p>
            <a:pPr lvl="1"/>
            <a:r>
              <a:rPr lang="en-US" i="1"/>
              <a:t> t</a:t>
            </a:r>
            <a:r>
              <a:rPr lang="en-US"/>
              <a:t>  = 49.5 h 		</a:t>
            </a:r>
            <a:r>
              <a:rPr lang="en-US" i="1"/>
              <a:t>x</a:t>
            </a:r>
            <a:r>
              <a:rPr lang="en-US"/>
              <a:t>  = 4 x 10</a:t>
            </a:r>
            <a:r>
              <a:rPr lang="en-US" baseline="30000"/>
              <a:t>-3 </a:t>
            </a:r>
            <a:r>
              <a:rPr lang="en-US"/>
              <a:t>m</a:t>
            </a:r>
          </a:p>
          <a:p>
            <a:pPr lvl="1"/>
            <a:r>
              <a:rPr lang="en-US" i="1"/>
              <a:t> C</a:t>
            </a:r>
            <a:r>
              <a:rPr lang="en-US" i="1" baseline="-25000"/>
              <a:t>x</a:t>
            </a:r>
            <a:r>
              <a:rPr lang="en-US"/>
              <a:t> = 0.35 wt%		</a:t>
            </a:r>
            <a:r>
              <a:rPr lang="en-US" i="1"/>
              <a:t>C</a:t>
            </a:r>
            <a:r>
              <a:rPr lang="en-US" i="1" baseline="-25000"/>
              <a:t>s</a:t>
            </a:r>
            <a:r>
              <a:rPr lang="en-US"/>
              <a:t> = 1.0 wt%</a:t>
            </a:r>
          </a:p>
          <a:p>
            <a:pPr lvl="1"/>
            <a:r>
              <a:rPr lang="en-US" i="1"/>
              <a:t> C</a:t>
            </a:r>
            <a:r>
              <a:rPr lang="en-US" i="1" baseline="-25000"/>
              <a:t>o</a:t>
            </a:r>
            <a:r>
              <a:rPr lang="en-US"/>
              <a:t> = 0.20 wt%	</a:t>
            </a:r>
          </a:p>
          <a:p>
            <a:endParaRPr lang="en-US" sz="2400"/>
          </a:p>
        </p:txBody>
      </p:sp>
      <p:graphicFrame>
        <p:nvGraphicFramePr>
          <p:cNvPr id="16386" name="Object 2"/>
          <p:cNvGraphicFramePr>
            <a:graphicFrameLocks noChangeAspect="1"/>
          </p:cNvGraphicFramePr>
          <p:nvPr/>
        </p:nvGraphicFramePr>
        <p:xfrm>
          <a:off x="5424715" y="555130"/>
          <a:ext cx="3471333" cy="839391"/>
        </p:xfrm>
        <a:graphic>
          <a:graphicData uri="http://schemas.openxmlformats.org/presentationml/2006/ole">
            <mc:AlternateContent xmlns:mc="http://schemas.openxmlformats.org/markup-compatibility/2006">
              <mc:Choice xmlns:v="urn:schemas-microsoft-com:vml" Requires="v">
                <p:oleObj spid="_x0000_s2068" name="Equation" r:id="rId4" imgW="1892300" imgH="457200" progId="Equation.3">
                  <p:embed/>
                </p:oleObj>
              </mc:Choice>
              <mc:Fallback>
                <p:oleObj name="Equation" r:id="rId4" imgW="1892300" imgH="457200" progId="Equation.3">
                  <p:embed/>
                  <p:pic>
                    <p:nvPicPr>
                      <p:cNvPr id="163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715" y="555130"/>
                        <a:ext cx="3471333" cy="8393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0647" name="Object 3"/>
          <p:cNvGraphicFramePr>
            <a:graphicFrameLocks noChangeAspect="1"/>
          </p:cNvGraphicFramePr>
          <p:nvPr/>
        </p:nvGraphicFramePr>
        <p:xfrm>
          <a:off x="2536976" y="4162724"/>
          <a:ext cx="6477000" cy="836414"/>
        </p:xfrm>
        <a:graphic>
          <a:graphicData uri="http://schemas.openxmlformats.org/presentationml/2006/ole">
            <mc:AlternateContent xmlns:mc="http://schemas.openxmlformats.org/markup-compatibility/2006">
              <mc:Choice xmlns:v="urn:schemas-microsoft-com:vml" Requires="v">
                <p:oleObj spid="_x0000_s2069" name="Equation" r:id="rId6" imgW="3530600" imgH="457200" progId="Equation.3">
                  <p:embed/>
                </p:oleObj>
              </mc:Choice>
              <mc:Fallback>
                <p:oleObj name="Equation" r:id="rId6" imgW="3530600" imgH="457200" progId="Equation.3">
                  <p:embed/>
                  <p:pic>
                    <p:nvPicPr>
                      <p:cNvPr id="2406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6976" y="4162724"/>
                        <a:ext cx="6477000" cy="8364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0"/>
          <p:cNvGrpSpPr>
            <a:grpSpLocks/>
          </p:cNvGrpSpPr>
          <p:nvPr/>
        </p:nvGrpSpPr>
        <p:grpSpPr bwMode="auto">
          <a:xfrm>
            <a:off x="4263571" y="5214939"/>
            <a:ext cx="2196798" cy="428625"/>
            <a:chOff x="1726" y="3061"/>
            <a:chExt cx="1384" cy="270"/>
          </a:xfrm>
        </p:grpSpPr>
        <p:sp>
          <p:nvSpPr>
            <p:cNvPr id="16391" name="Rectangle 19"/>
            <p:cNvSpPr>
              <a:spLocks noChangeArrowheads="1"/>
            </p:cNvSpPr>
            <p:nvPr/>
          </p:nvSpPr>
          <p:spPr bwMode="auto">
            <a:xfrm>
              <a:off x="1953" y="3061"/>
              <a:ext cx="1145" cy="270"/>
            </a:xfrm>
            <a:prstGeom prst="rect">
              <a:avLst/>
            </a:prstGeom>
            <a:solidFill>
              <a:schemeClr val="hlink"/>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p>
              <a:endParaRPr lang="en-US"/>
            </a:p>
          </p:txBody>
        </p:sp>
        <p:sp>
          <p:nvSpPr>
            <p:cNvPr id="16392" name="Text Box 10"/>
            <p:cNvSpPr txBox="1">
              <a:spLocks noChangeArrowheads="1"/>
            </p:cNvSpPr>
            <p:nvPr/>
          </p:nvSpPr>
          <p:spPr bwMode="auto">
            <a:xfrm>
              <a:off x="1726" y="3068"/>
              <a:ext cx="13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r>
                <a:rPr lang="en-US" sz="2000">
                  <a:latin typeface="Arial" charset="0"/>
                  <a:sym typeface="Symbol" pitchFamily="18" charset="2"/>
                </a:rPr>
                <a:t>  </a:t>
              </a:r>
              <a:r>
                <a:rPr lang="en-US" sz="2000">
                  <a:latin typeface="Arial" charset="0"/>
                </a:rPr>
                <a:t>erf(z) = 0.8125</a:t>
              </a:r>
            </a:p>
          </p:txBody>
        </p:sp>
      </p:grpSp>
    </p:spTree>
    <p:extLst>
      <p:ext uri="{BB962C8B-B14F-4D97-AF65-F5344CB8AC3E}">
        <p14:creationId xmlns:p14="http://schemas.microsoft.com/office/powerpoint/2010/main" val="2138674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0647"/>
                                        </p:tgtEl>
                                        <p:attrNameLst>
                                          <p:attrName>style.visibility</p:attrName>
                                        </p:attrNameLst>
                                      </p:cBhvr>
                                      <p:to>
                                        <p:strVal val="visible"/>
                                      </p:to>
                                    </p:set>
                                    <p:anim calcmode="lin" valueType="num">
                                      <p:cBhvr additive="base">
                                        <p:cTn id="7" dur="500" fill="hold"/>
                                        <p:tgtEl>
                                          <p:spTgt spid="240647"/>
                                        </p:tgtEl>
                                        <p:attrNameLst>
                                          <p:attrName>ppt_x</p:attrName>
                                        </p:attrNameLst>
                                      </p:cBhvr>
                                      <p:tavLst>
                                        <p:tav tm="0">
                                          <p:val>
                                            <p:strVal val="0-#ppt_w/2"/>
                                          </p:val>
                                        </p:tav>
                                        <p:tav tm="100000">
                                          <p:val>
                                            <p:strVal val="#ppt_x"/>
                                          </p:val>
                                        </p:tav>
                                      </p:tavLst>
                                    </p:anim>
                                    <p:anim calcmode="lin" valueType="num">
                                      <p:cBhvr additive="base">
                                        <p:cTn id="8" dur="500" fill="hold"/>
                                        <p:tgtEl>
                                          <p:spTgt spid="2406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1281120" cy="369332"/>
          </a:xfrm>
          <a:prstGeom prst="rect">
            <a:avLst/>
          </a:prstGeom>
          <a:noFill/>
        </p:spPr>
        <p:txBody>
          <a:bodyPr wrap="none" rtlCol="0">
            <a:spAutoFit/>
          </a:bodyPr>
          <a:lstStyle/>
          <a:p>
            <a:r>
              <a:rPr lang="en-US" dirty="0"/>
              <a:t>A</a:t>
            </a:r>
            <a:r>
              <a:rPr lang="en-US" baseline="-25000" dirty="0"/>
              <a:t>1 </a:t>
            </a:r>
            <a:r>
              <a:rPr lang="en-US" dirty="0"/>
              <a:t>and C</a:t>
            </a:r>
            <a:r>
              <a:rPr lang="en-US" baseline="-25000" dirty="0"/>
              <a:t>1</a:t>
            </a:r>
            <a:r>
              <a:rPr lang="en-US" dirty="0"/>
              <a:t>(x)</a:t>
            </a:r>
            <a:endParaRPr lang="en-US" baseline="-25000" dirty="0"/>
          </a:p>
        </p:txBody>
      </p:sp>
      <p:sp>
        <p:nvSpPr>
          <p:cNvPr id="4" name="TextBox 3"/>
          <p:cNvSpPr txBox="1"/>
          <p:nvPr/>
        </p:nvSpPr>
        <p:spPr>
          <a:xfrm>
            <a:off x="9372600" y="1981200"/>
            <a:ext cx="1281120" cy="369332"/>
          </a:xfrm>
          <a:prstGeom prst="rect">
            <a:avLst/>
          </a:prstGeom>
          <a:noFill/>
        </p:spPr>
        <p:txBody>
          <a:bodyPr wrap="none" rtlCol="0">
            <a:spAutoFit/>
          </a:bodyPr>
          <a:lstStyle/>
          <a:p>
            <a:r>
              <a:rPr lang="en-US" dirty="0"/>
              <a:t>A</a:t>
            </a:r>
            <a:r>
              <a:rPr lang="en-US" baseline="-25000" dirty="0"/>
              <a:t>2 </a:t>
            </a:r>
            <a:r>
              <a:rPr lang="en-US" dirty="0"/>
              <a:t>and C</a:t>
            </a:r>
            <a:r>
              <a:rPr lang="en-US" baseline="-25000" dirty="0"/>
              <a:t>2</a:t>
            </a:r>
            <a:r>
              <a:rPr lang="en-US" dirty="0"/>
              <a:t>(x)</a:t>
            </a:r>
            <a:endParaRPr lang="en-US" baseline="-25000" dirty="0"/>
          </a:p>
        </p:txBody>
      </p:sp>
      <p:sp>
        <p:nvSpPr>
          <p:cNvPr id="6" name="TextBox 5"/>
          <p:cNvSpPr txBox="1"/>
          <p:nvPr/>
        </p:nvSpPr>
        <p:spPr>
          <a:xfrm>
            <a:off x="1981200" y="2819400"/>
            <a:ext cx="4052520" cy="369332"/>
          </a:xfrm>
          <a:prstGeom prst="rect">
            <a:avLst/>
          </a:prstGeom>
          <a:noFill/>
        </p:spPr>
        <p:txBody>
          <a:bodyPr wrap="none" rtlCol="0">
            <a:spAutoFit/>
          </a:bodyPr>
          <a:lstStyle/>
          <a:p>
            <a:r>
              <a:rPr lang="en-US" dirty="0"/>
              <a:t>Assuming what about the concentration?</a:t>
            </a:r>
          </a:p>
        </p:txBody>
      </p:sp>
    </p:spTree>
    <p:extLst>
      <p:ext uri="{BB962C8B-B14F-4D97-AF65-F5344CB8AC3E}">
        <p14:creationId xmlns:p14="http://schemas.microsoft.com/office/powerpoint/2010/main" val="3985051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396262" cy="369332"/>
          </a:xfrm>
          <a:prstGeom prst="rect">
            <a:avLst/>
          </a:prstGeom>
          <a:noFill/>
        </p:spPr>
        <p:txBody>
          <a:bodyPr wrap="none" rtlCol="0">
            <a:spAutoFit/>
          </a:bodyPr>
          <a:lstStyle/>
          <a:p>
            <a:r>
              <a:rPr lang="en-US" dirty="0"/>
              <a:t>A</a:t>
            </a:r>
            <a:r>
              <a:rPr lang="en-US" baseline="-25000" dirty="0"/>
              <a:t>1</a:t>
            </a:r>
          </a:p>
        </p:txBody>
      </p:sp>
      <p:sp>
        <p:nvSpPr>
          <p:cNvPr id="4" name="TextBox 3"/>
          <p:cNvSpPr txBox="1"/>
          <p:nvPr/>
        </p:nvSpPr>
        <p:spPr>
          <a:xfrm>
            <a:off x="9372600" y="1981200"/>
            <a:ext cx="396262" cy="369332"/>
          </a:xfrm>
          <a:prstGeom prst="rect">
            <a:avLst/>
          </a:prstGeom>
          <a:noFill/>
        </p:spPr>
        <p:txBody>
          <a:bodyPr wrap="none" rtlCol="0">
            <a:spAutoFit/>
          </a:bodyPr>
          <a:lstStyle/>
          <a:p>
            <a:r>
              <a:rPr lang="en-US" dirty="0"/>
              <a:t>A</a:t>
            </a:r>
            <a:r>
              <a:rPr lang="en-US" baseline="-25000" dirty="0"/>
              <a:t>2</a:t>
            </a:r>
          </a:p>
        </p:txBody>
      </p:sp>
      <p:sp>
        <p:nvSpPr>
          <p:cNvPr id="6" name="TextBox 5"/>
          <p:cNvSpPr txBox="1"/>
          <p:nvPr/>
        </p:nvSpPr>
        <p:spPr>
          <a:xfrm>
            <a:off x="1981200" y="2819400"/>
            <a:ext cx="5146794" cy="369332"/>
          </a:xfrm>
          <a:prstGeom prst="rect">
            <a:avLst/>
          </a:prstGeom>
          <a:noFill/>
        </p:spPr>
        <p:txBody>
          <a:bodyPr wrap="none" rtlCol="0">
            <a:spAutoFit/>
          </a:bodyPr>
          <a:lstStyle/>
          <a:p>
            <a:r>
              <a:rPr lang="en-US" dirty="0"/>
              <a:t>Assuming what about the concentration? It’s dilute…</a:t>
            </a:r>
          </a:p>
        </p:txBody>
      </p:sp>
    </p:spTree>
    <p:extLst>
      <p:ext uri="{BB962C8B-B14F-4D97-AF65-F5344CB8AC3E}">
        <p14:creationId xmlns:p14="http://schemas.microsoft.com/office/powerpoint/2010/main" val="3646116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396262" cy="369332"/>
          </a:xfrm>
          <a:prstGeom prst="rect">
            <a:avLst/>
          </a:prstGeom>
          <a:noFill/>
        </p:spPr>
        <p:txBody>
          <a:bodyPr wrap="none" rtlCol="0">
            <a:spAutoFit/>
          </a:bodyPr>
          <a:lstStyle/>
          <a:p>
            <a:r>
              <a:rPr lang="en-US" dirty="0"/>
              <a:t>A</a:t>
            </a:r>
            <a:r>
              <a:rPr lang="en-US" baseline="-25000" dirty="0"/>
              <a:t>1</a:t>
            </a:r>
          </a:p>
        </p:txBody>
      </p:sp>
      <p:sp>
        <p:nvSpPr>
          <p:cNvPr id="4" name="TextBox 3"/>
          <p:cNvSpPr txBox="1"/>
          <p:nvPr/>
        </p:nvSpPr>
        <p:spPr>
          <a:xfrm>
            <a:off x="9372600" y="1981200"/>
            <a:ext cx="396262" cy="369332"/>
          </a:xfrm>
          <a:prstGeom prst="rect">
            <a:avLst/>
          </a:prstGeom>
          <a:noFill/>
        </p:spPr>
        <p:txBody>
          <a:bodyPr wrap="none" rtlCol="0">
            <a:spAutoFit/>
          </a:bodyPr>
          <a:lstStyle/>
          <a:p>
            <a:r>
              <a:rPr lang="en-US" dirty="0"/>
              <a:t>A</a:t>
            </a:r>
            <a:r>
              <a:rPr lang="en-US" baseline="-25000" dirty="0"/>
              <a:t>2</a:t>
            </a:r>
          </a:p>
        </p:txBody>
      </p:sp>
      <p:sp>
        <p:nvSpPr>
          <p:cNvPr id="6" name="TextBox 5"/>
          <p:cNvSpPr txBox="1"/>
          <p:nvPr/>
        </p:nvSpPr>
        <p:spPr>
          <a:xfrm>
            <a:off x="1981201" y="2819400"/>
            <a:ext cx="5091843" cy="369332"/>
          </a:xfrm>
          <a:prstGeom prst="rect">
            <a:avLst/>
          </a:prstGeom>
          <a:noFill/>
        </p:spPr>
        <p:txBody>
          <a:bodyPr wrap="none" rtlCol="0">
            <a:spAutoFit/>
          </a:bodyPr>
          <a:lstStyle/>
          <a:p>
            <a:r>
              <a:rPr lang="en-US" dirty="0"/>
              <a:t>What are the conservation relations for each phase?</a:t>
            </a:r>
          </a:p>
        </p:txBody>
      </p:sp>
      <p:sp>
        <p:nvSpPr>
          <p:cNvPr id="8" name="TextBox 7"/>
          <p:cNvSpPr txBox="1"/>
          <p:nvPr/>
        </p:nvSpPr>
        <p:spPr>
          <a:xfrm>
            <a:off x="8763000" y="990600"/>
            <a:ext cx="1079142" cy="369332"/>
          </a:xfrm>
          <a:prstGeom prst="rect">
            <a:avLst/>
          </a:prstGeom>
          <a:noFill/>
        </p:spPr>
        <p:txBody>
          <a:bodyPr wrap="none" rtlCol="0">
            <a:spAutoFit/>
          </a:bodyPr>
          <a:lstStyle/>
          <a:p>
            <a:r>
              <a:rPr lang="en-US" dirty="0"/>
              <a:t>A</a:t>
            </a:r>
            <a:r>
              <a:rPr lang="en-US" baseline="-25000" dirty="0"/>
              <a:t>1 </a:t>
            </a:r>
            <a:r>
              <a:rPr lang="en-US" dirty="0"/>
              <a:t>and C</a:t>
            </a:r>
            <a:r>
              <a:rPr lang="en-US" baseline="-25000" dirty="0"/>
              <a:t>1</a:t>
            </a:r>
          </a:p>
        </p:txBody>
      </p:sp>
      <p:sp>
        <p:nvSpPr>
          <p:cNvPr id="9" name="TextBox 8"/>
          <p:cNvSpPr txBox="1"/>
          <p:nvPr/>
        </p:nvSpPr>
        <p:spPr>
          <a:xfrm>
            <a:off x="9372600" y="1981200"/>
            <a:ext cx="1079142" cy="369332"/>
          </a:xfrm>
          <a:prstGeom prst="rect">
            <a:avLst/>
          </a:prstGeom>
          <a:noFill/>
        </p:spPr>
        <p:txBody>
          <a:bodyPr wrap="none" rtlCol="0">
            <a:spAutoFit/>
          </a:bodyPr>
          <a:lstStyle/>
          <a:p>
            <a:r>
              <a:rPr lang="en-US" dirty="0"/>
              <a:t>A</a:t>
            </a:r>
            <a:r>
              <a:rPr lang="en-US" baseline="-25000" dirty="0"/>
              <a:t>2 </a:t>
            </a:r>
            <a:r>
              <a:rPr lang="en-US" dirty="0"/>
              <a:t>and C</a:t>
            </a:r>
            <a:r>
              <a:rPr lang="en-US" baseline="-25000" dirty="0"/>
              <a:t>2</a:t>
            </a:r>
          </a:p>
        </p:txBody>
      </p:sp>
    </p:spTree>
    <p:extLst>
      <p:ext uri="{BB962C8B-B14F-4D97-AF65-F5344CB8AC3E}">
        <p14:creationId xmlns:p14="http://schemas.microsoft.com/office/powerpoint/2010/main" val="2051529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396262" cy="369332"/>
          </a:xfrm>
          <a:prstGeom prst="rect">
            <a:avLst/>
          </a:prstGeom>
          <a:noFill/>
        </p:spPr>
        <p:txBody>
          <a:bodyPr wrap="none" rtlCol="0">
            <a:spAutoFit/>
          </a:bodyPr>
          <a:lstStyle/>
          <a:p>
            <a:r>
              <a:rPr lang="en-US" dirty="0"/>
              <a:t>A</a:t>
            </a:r>
            <a:r>
              <a:rPr lang="en-US" baseline="-25000" dirty="0"/>
              <a:t>1</a:t>
            </a:r>
          </a:p>
        </p:txBody>
      </p:sp>
      <p:sp>
        <p:nvSpPr>
          <p:cNvPr id="4" name="TextBox 3"/>
          <p:cNvSpPr txBox="1"/>
          <p:nvPr/>
        </p:nvSpPr>
        <p:spPr>
          <a:xfrm>
            <a:off x="9372600" y="1981200"/>
            <a:ext cx="396262" cy="369332"/>
          </a:xfrm>
          <a:prstGeom prst="rect">
            <a:avLst/>
          </a:prstGeom>
          <a:noFill/>
        </p:spPr>
        <p:txBody>
          <a:bodyPr wrap="none" rtlCol="0">
            <a:spAutoFit/>
          </a:bodyPr>
          <a:lstStyle/>
          <a:p>
            <a:r>
              <a:rPr lang="en-US" dirty="0"/>
              <a:t>A</a:t>
            </a:r>
            <a:r>
              <a:rPr lang="en-US" baseline="-25000" dirty="0"/>
              <a:t>2</a:t>
            </a:r>
          </a:p>
        </p:txBody>
      </p:sp>
      <p:sp>
        <p:nvSpPr>
          <p:cNvPr id="6" name="TextBox 5"/>
          <p:cNvSpPr txBox="1"/>
          <p:nvPr/>
        </p:nvSpPr>
        <p:spPr>
          <a:xfrm>
            <a:off x="1981201" y="2819400"/>
            <a:ext cx="5091843" cy="369332"/>
          </a:xfrm>
          <a:prstGeom prst="rect">
            <a:avLst/>
          </a:prstGeom>
          <a:noFill/>
        </p:spPr>
        <p:txBody>
          <a:bodyPr wrap="none" rtlCol="0">
            <a:spAutoFit/>
          </a:bodyPr>
          <a:lstStyle/>
          <a:p>
            <a:r>
              <a:rPr lang="en-US" dirty="0"/>
              <a:t>What are the conservation relations for each phase?</a:t>
            </a:r>
          </a:p>
        </p:txBody>
      </p:sp>
      <p:pic>
        <p:nvPicPr>
          <p:cNvPr id="5" name="Picture 4"/>
          <p:cNvPicPr>
            <a:picLocks noChangeAspect="1"/>
          </p:cNvPicPr>
          <p:nvPr/>
        </p:nvPicPr>
        <p:blipFill>
          <a:blip r:embed="rId4" cstate="print"/>
          <a:stretch>
            <a:fillRect/>
          </a:stretch>
        </p:blipFill>
        <p:spPr>
          <a:xfrm>
            <a:off x="3713643" y="3188733"/>
            <a:ext cx="3359400" cy="981933"/>
          </a:xfrm>
          <a:prstGeom prst="rect">
            <a:avLst/>
          </a:prstGeom>
        </p:spPr>
      </p:pic>
      <p:sp>
        <p:nvSpPr>
          <p:cNvPr id="9" name="TextBox 8"/>
          <p:cNvSpPr txBox="1"/>
          <p:nvPr/>
        </p:nvSpPr>
        <p:spPr>
          <a:xfrm>
            <a:off x="8763000" y="990600"/>
            <a:ext cx="1079142" cy="369332"/>
          </a:xfrm>
          <a:prstGeom prst="rect">
            <a:avLst/>
          </a:prstGeom>
          <a:noFill/>
        </p:spPr>
        <p:txBody>
          <a:bodyPr wrap="none" rtlCol="0">
            <a:spAutoFit/>
          </a:bodyPr>
          <a:lstStyle/>
          <a:p>
            <a:r>
              <a:rPr lang="en-US" dirty="0"/>
              <a:t>A</a:t>
            </a:r>
            <a:r>
              <a:rPr lang="en-US" baseline="-25000" dirty="0"/>
              <a:t>1 </a:t>
            </a:r>
            <a:r>
              <a:rPr lang="en-US" dirty="0"/>
              <a:t>and C</a:t>
            </a:r>
            <a:r>
              <a:rPr lang="en-US" baseline="-25000" dirty="0"/>
              <a:t>1</a:t>
            </a:r>
          </a:p>
        </p:txBody>
      </p:sp>
      <p:sp>
        <p:nvSpPr>
          <p:cNvPr id="12" name="TextBox 11"/>
          <p:cNvSpPr txBox="1"/>
          <p:nvPr/>
        </p:nvSpPr>
        <p:spPr>
          <a:xfrm>
            <a:off x="9372600" y="1981200"/>
            <a:ext cx="1079142" cy="369332"/>
          </a:xfrm>
          <a:prstGeom prst="rect">
            <a:avLst/>
          </a:prstGeom>
          <a:noFill/>
        </p:spPr>
        <p:txBody>
          <a:bodyPr wrap="none" rtlCol="0">
            <a:spAutoFit/>
          </a:bodyPr>
          <a:lstStyle/>
          <a:p>
            <a:r>
              <a:rPr lang="en-US" dirty="0"/>
              <a:t>A</a:t>
            </a:r>
            <a:r>
              <a:rPr lang="en-US" baseline="-25000" dirty="0"/>
              <a:t>2 </a:t>
            </a:r>
            <a:r>
              <a:rPr lang="en-US" dirty="0"/>
              <a:t>and C</a:t>
            </a:r>
            <a:r>
              <a:rPr lang="en-US" baseline="-25000" dirty="0"/>
              <a:t>2</a:t>
            </a:r>
          </a:p>
        </p:txBody>
      </p:sp>
      <p:sp>
        <p:nvSpPr>
          <p:cNvPr id="7" name="TextBox 6"/>
          <p:cNvSpPr txBox="1"/>
          <p:nvPr/>
        </p:nvSpPr>
        <p:spPr>
          <a:xfrm>
            <a:off x="1828800" y="4170665"/>
            <a:ext cx="3239156" cy="369332"/>
          </a:xfrm>
          <a:prstGeom prst="rect">
            <a:avLst/>
          </a:prstGeom>
          <a:noFill/>
        </p:spPr>
        <p:txBody>
          <a:bodyPr wrap="none" rtlCol="0">
            <a:spAutoFit/>
          </a:bodyPr>
          <a:lstStyle/>
          <a:p>
            <a:r>
              <a:rPr lang="en-US" dirty="0"/>
              <a:t>What does this mean physically?</a:t>
            </a:r>
          </a:p>
        </p:txBody>
      </p:sp>
    </p:spTree>
    <p:extLst>
      <p:ext uri="{BB962C8B-B14F-4D97-AF65-F5344CB8AC3E}">
        <p14:creationId xmlns:p14="http://schemas.microsoft.com/office/powerpoint/2010/main" val="1233343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396262" cy="369332"/>
          </a:xfrm>
          <a:prstGeom prst="rect">
            <a:avLst/>
          </a:prstGeom>
          <a:noFill/>
        </p:spPr>
        <p:txBody>
          <a:bodyPr wrap="none" rtlCol="0">
            <a:spAutoFit/>
          </a:bodyPr>
          <a:lstStyle/>
          <a:p>
            <a:r>
              <a:rPr lang="en-US" dirty="0"/>
              <a:t>A</a:t>
            </a:r>
            <a:r>
              <a:rPr lang="en-US" baseline="-25000" dirty="0"/>
              <a:t>1</a:t>
            </a:r>
          </a:p>
        </p:txBody>
      </p:sp>
      <p:sp>
        <p:nvSpPr>
          <p:cNvPr id="4" name="TextBox 3"/>
          <p:cNvSpPr txBox="1"/>
          <p:nvPr/>
        </p:nvSpPr>
        <p:spPr>
          <a:xfrm>
            <a:off x="9372600" y="1981200"/>
            <a:ext cx="396262" cy="369332"/>
          </a:xfrm>
          <a:prstGeom prst="rect">
            <a:avLst/>
          </a:prstGeom>
          <a:noFill/>
        </p:spPr>
        <p:txBody>
          <a:bodyPr wrap="none" rtlCol="0">
            <a:spAutoFit/>
          </a:bodyPr>
          <a:lstStyle/>
          <a:p>
            <a:r>
              <a:rPr lang="en-US" dirty="0"/>
              <a:t>A</a:t>
            </a:r>
            <a:r>
              <a:rPr lang="en-US" baseline="-25000" dirty="0"/>
              <a:t>2</a:t>
            </a:r>
          </a:p>
        </p:txBody>
      </p:sp>
      <p:sp>
        <p:nvSpPr>
          <p:cNvPr id="6" name="TextBox 5"/>
          <p:cNvSpPr txBox="1"/>
          <p:nvPr/>
        </p:nvSpPr>
        <p:spPr>
          <a:xfrm>
            <a:off x="1981201" y="2819400"/>
            <a:ext cx="5091843" cy="369332"/>
          </a:xfrm>
          <a:prstGeom prst="rect">
            <a:avLst/>
          </a:prstGeom>
          <a:noFill/>
        </p:spPr>
        <p:txBody>
          <a:bodyPr wrap="none" rtlCol="0">
            <a:spAutoFit/>
          </a:bodyPr>
          <a:lstStyle/>
          <a:p>
            <a:r>
              <a:rPr lang="en-US" dirty="0"/>
              <a:t>What are the conservation relations for each phase?</a:t>
            </a:r>
          </a:p>
        </p:txBody>
      </p:sp>
      <p:pic>
        <p:nvPicPr>
          <p:cNvPr id="5" name="Picture 4"/>
          <p:cNvPicPr>
            <a:picLocks noChangeAspect="1"/>
          </p:cNvPicPr>
          <p:nvPr/>
        </p:nvPicPr>
        <p:blipFill>
          <a:blip r:embed="rId4" cstate="print"/>
          <a:stretch>
            <a:fillRect/>
          </a:stretch>
        </p:blipFill>
        <p:spPr>
          <a:xfrm>
            <a:off x="3713643" y="3188733"/>
            <a:ext cx="3359400" cy="981933"/>
          </a:xfrm>
          <a:prstGeom prst="rect">
            <a:avLst/>
          </a:prstGeom>
        </p:spPr>
      </p:pic>
      <p:sp>
        <p:nvSpPr>
          <p:cNvPr id="9" name="TextBox 8"/>
          <p:cNvSpPr txBox="1"/>
          <p:nvPr/>
        </p:nvSpPr>
        <p:spPr>
          <a:xfrm>
            <a:off x="8763000" y="990600"/>
            <a:ext cx="1079142" cy="369332"/>
          </a:xfrm>
          <a:prstGeom prst="rect">
            <a:avLst/>
          </a:prstGeom>
          <a:noFill/>
        </p:spPr>
        <p:txBody>
          <a:bodyPr wrap="none" rtlCol="0">
            <a:spAutoFit/>
          </a:bodyPr>
          <a:lstStyle/>
          <a:p>
            <a:r>
              <a:rPr lang="en-US" dirty="0"/>
              <a:t>A</a:t>
            </a:r>
            <a:r>
              <a:rPr lang="en-US" baseline="-25000" dirty="0"/>
              <a:t>1 </a:t>
            </a:r>
            <a:r>
              <a:rPr lang="en-US" dirty="0"/>
              <a:t>and C</a:t>
            </a:r>
            <a:r>
              <a:rPr lang="en-US" baseline="-25000" dirty="0"/>
              <a:t>1</a:t>
            </a:r>
          </a:p>
        </p:txBody>
      </p:sp>
      <p:sp>
        <p:nvSpPr>
          <p:cNvPr id="12" name="TextBox 11"/>
          <p:cNvSpPr txBox="1"/>
          <p:nvPr/>
        </p:nvSpPr>
        <p:spPr>
          <a:xfrm>
            <a:off x="9372600" y="1981200"/>
            <a:ext cx="1079142" cy="369332"/>
          </a:xfrm>
          <a:prstGeom prst="rect">
            <a:avLst/>
          </a:prstGeom>
          <a:noFill/>
        </p:spPr>
        <p:txBody>
          <a:bodyPr wrap="none" rtlCol="0">
            <a:spAutoFit/>
          </a:bodyPr>
          <a:lstStyle/>
          <a:p>
            <a:r>
              <a:rPr lang="en-US" dirty="0"/>
              <a:t>A</a:t>
            </a:r>
            <a:r>
              <a:rPr lang="en-US" baseline="-25000" dirty="0"/>
              <a:t>2 </a:t>
            </a:r>
            <a:r>
              <a:rPr lang="en-US" dirty="0"/>
              <a:t>and C</a:t>
            </a:r>
            <a:r>
              <a:rPr lang="en-US" baseline="-25000" dirty="0"/>
              <a:t>2</a:t>
            </a:r>
          </a:p>
        </p:txBody>
      </p:sp>
      <p:sp>
        <p:nvSpPr>
          <p:cNvPr id="7" name="TextBox 6"/>
          <p:cNvSpPr txBox="1"/>
          <p:nvPr/>
        </p:nvSpPr>
        <p:spPr>
          <a:xfrm>
            <a:off x="1828800" y="4170666"/>
            <a:ext cx="6844310" cy="646331"/>
          </a:xfrm>
          <a:prstGeom prst="rect">
            <a:avLst/>
          </a:prstGeom>
          <a:noFill/>
        </p:spPr>
        <p:txBody>
          <a:bodyPr wrap="none" rtlCol="0">
            <a:spAutoFit/>
          </a:bodyPr>
          <a:lstStyle/>
          <a:p>
            <a:r>
              <a:rPr lang="en-US" dirty="0"/>
              <a:t>What does this mean physically? </a:t>
            </a:r>
          </a:p>
          <a:p>
            <a:r>
              <a:rPr lang="en-US" dirty="0"/>
              <a:t>	C(x) changes linearly with x or C(x) = 0… when would C(x)=0? </a:t>
            </a:r>
          </a:p>
        </p:txBody>
      </p:sp>
    </p:spTree>
    <p:extLst>
      <p:ext uri="{BB962C8B-B14F-4D97-AF65-F5344CB8AC3E}">
        <p14:creationId xmlns:p14="http://schemas.microsoft.com/office/powerpoint/2010/main" val="1713585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396262" cy="369332"/>
          </a:xfrm>
          <a:prstGeom prst="rect">
            <a:avLst/>
          </a:prstGeom>
          <a:noFill/>
        </p:spPr>
        <p:txBody>
          <a:bodyPr wrap="none" rtlCol="0">
            <a:spAutoFit/>
          </a:bodyPr>
          <a:lstStyle/>
          <a:p>
            <a:r>
              <a:rPr lang="en-US" dirty="0"/>
              <a:t>A</a:t>
            </a:r>
            <a:r>
              <a:rPr lang="en-US" baseline="-25000" dirty="0"/>
              <a:t>1</a:t>
            </a:r>
          </a:p>
        </p:txBody>
      </p:sp>
      <p:sp>
        <p:nvSpPr>
          <p:cNvPr id="4" name="TextBox 3"/>
          <p:cNvSpPr txBox="1"/>
          <p:nvPr/>
        </p:nvSpPr>
        <p:spPr>
          <a:xfrm>
            <a:off x="9372600" y="1981200"/>
            <a:ext cx="396262" cy="369332"/>
          </a:xfrm>
          <a:prstGeom prst="rect">
            <a:avLst/>
          </a:prstGeom>
          <a:noFill/>
        </p:spPr>
        <p:txBody>
          <a:bodyPr wrap="none" rtlCol="0">
            <a:spAutoFit/>
          </a:bodyPr>
          <a:lstStyle/>
          <a:p>
            <a:r>
              <a:rPr lang="en-US" dirty="0"/>
              <a:t>A</a:t>
            </a:r>
            <a:r>
              <a:rPr lang="en-US" baseline="-25000" dirty="0"/>
              <a:t>2</a:t>
            </a:r>
          </a:p>
        </p:txBody>
      </p:sp>
      <p:sp>
        <p:nvSpPr>
          <p:cNvPr id="6" name="TextBox 5"/>
          <p:cNvSpPr txBox="1"/>
          <p:nvPr/>
        </p:nvSpPr>
        <p:spPr>
          <a:xfrm>
            <a:off x="1981201" y="2819400"/>
            <a:ext cx="5091843" cy="369332"/>
          </a:xfrm>
          <a:prstGeom prst="rect">
            <a:avLst/>
          </a:prstGeom>
          <a:noFill/>
        </p:spPr>
        <p:txBody>
          <a:bodyPr wrap="none" rtlCol="0">
            <a:spAutoFit/>
          </a:bodyPr>
          <a:lstStyle/>
          <a:p>
            <a:r>
              <a:rPr lang="en-US" dirty="0"/>
              <a:t>What are the conservation relations for each phase?</a:t>
            </a:r>
          </a:p>
        </p:txBody>
      </p:sp>
      <p:pic>
        <p:nvPicPr>
          <p:cNvPr id="5" name="Picture 4"/>
          <p:cNvPicPr>
            <a:picLocks noChangeAspect="1"/>
          </p:cNvPicPr>
          <p:nvPr/>
        </p:nvPicPr>
        <p:blipFill>
          <a:blip r:embed="rId4" cstate="print"/>
          <a:stretch>
            <a:fillRect/>
          </a:stretch>
        </p:blipFill>
        <p:spPr>
          <a:xfrm>
            <a:off x="3713643" y="3188733"/>
            <a:ext cx="3359400" cy="981933"/>
          </a:xfrm>
          <a:prstGeom prst="rect">
            <a:avLst/>
          </a:prstGeom>
        </p:spPr>
      </p:pic>
      <p:sp>
        <p:nvSpPr>
          <p:cNvPr id="9" name="TextBox 8"/>
          <p:cNvSpPr txBox="1"/>
          <p:nvPr/>
        </p:nvSpPr>
        <p:spPr>
          <a:xfrm>
            <a:off x="8763000" y="990600"/>
            <a:ext cx="1079142" cy="369332"/>
          </a:xfrm>
          <a:prstGeom prst="rect">
            <a:avLst/>
          </a:prstGeom>
          <a:noFill/>
        </p:spPr>
        <p:txBody>
          <a:bodyPr wrap="none" rtlCol="0">
            <a:spAutoFit/>
          </a:bodyPr>
          <a:lstStyle/>
          <a:p>
            <a:r>
              <a:rPr lang="en-US" dirty="0"/>
              <a:t>A</a:t>
            </a:r>
            <a:r>
              <a:rPr lang="en-US" baseline="-25000" dirty="0"/>
              <a:t>1 </a:t>
            </a:r>
            <a:r>
              <a:rPr lang="en-US" dirty="0"/>
              <a:t>and C</a:t>
            </a:r>
            <a:r>
              <a:rPr lang="en-US" baseline="-25000" dirty="0"/>
              <a:t>1</a:t>
            </a:r>
          </a:p>
        </p:txBody>
      </p:sp>
      <p:sp>
        <p:nvSpPr>
          <p:cNvPr id="12" name="TextBox 11"/>
          <p:cNvSpPr txBox="1"/>
          <p:nvPr/>
        </p:nvSpPr>
        <p:spPr>
          <a:xfrm>
            <a:off x="9372600" y="1981200"/>
            <a:ext cx="1079142" cy="369332"/>
          </a:xfrm>
          <a:prstGeom prst="rect">
            <a:avLst/>
          </a:prstGeom>
          <a:noFill/>
        </p:spPr>
        <p:txBody>
          <a:bodyPr wrap="none" rtlCol="0">
            <a:spAutoFit/>
          </a:bodyPr>
          <a:lstStyle/>
          <a:p>
            <a:r>
              <a:rPr lang="en-US" dirty="0"/>
              <a:t>A</a:t>
            </a:r>
            <a:r>
              <a:rPr lang="en-US" baseline="-25000" dirty="0"/>
              <a:t>2 </a:t>
            </a:r>
            <a:r>
              <a:rPr lang="en-US" dirty="0"/>
              <a:t>and C</a:t>
            </a:r>
            <a:r>
              <a:rPr lang="en-US" baseline="-25000" dirty="0"/>
              <a:t>2</a:t>
            </a:r>
          </a:p>
        </p:txBody>
      </p:sp>
      <p:sp>
        <p:nvSpPr>
          <p:cNvPr id="7" name="TextBox 6"/>
          <p:cNvSpPr txBox="1"/>
          <p:nvPr/>
        </p:nvSpPr>
        <p:spPr>
          <a:xfrm>
            <a:off x="1828801" y="4170665"/>
            <a:ext cx="8967007" cy="923330"/>
          </a:xfrm>
          <a:prstGeom prst="rect">
            <a:avLst/>
          </a:prstGeom>
          <a:noFill/>
        </p:spPr>
        <p:txBody>
          <a:bodyPr wrap="none" rtlCol="0">
            <a:spAutoFit/>
          </a:bodyPr>
          <a:lstStyle/>
          <a:p>
            <a:r>
              <a:rPr lang="en-US" dirty="0"/>
              <a:t>What does this mean physically? </a:t>
            </a:r>
          </a:p>
          <a:p>
            <a:r>
              <a:rPr lang="en-US" dirty="0"/>
              <a:t>	C(x) changes linearly with x or C(x) = 0… when would C(x)=0… for long time t (&gt;5tau)</a:t>
            </a:r>
          </a:p>
          <a:p>
            <a:r>
              <a:rPr lang="en-US" dirty="0"/>
              <a:t>	So what does this mean for our solutions of this problem in terms of C(x)?</a:t>
            </a:r>
          </a:p>
        </p:txBody>
      </p:sp>
    </p:spTree>
    <p:extLst>
      <p:ext uri="{BB962C8B-B14F-4D97-AF65-F5344CB8AC3E}">
        <p14:creationId xmlns:p14="http://schemas.microsoft.com/office/powerpoint/2010/main" val="4875059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396262" cy="369332"/>
          </a:xfrm>
          <a:prstGeom prst="rect">
            <a:avLst/>
          </a:prstGeom>
          <a:noFill/>
        </p:spPr>
        <p:txBody>
          <a:bodyPr wrap="none" rtlCol="0">
            <a:spAutoFit/>
          </a:bodyPr>
          <a:lstStyle/>
          <a:p>
            <a:r>
              <a:rPr lang="en-US" dirty="0"/>
              <a:t>A</a:t>
            </a:r>
            <a:r>
              <a:rPr lang="en-US" baseline="-25000" dirty="0"/>
              <a:t>1</a:t>
            </a:r>
          </a:p>
        </p:txBody>
      </p:sp>
      <p:sp>
        <p:nvSpPr>
          <p:cNvPr id="4" name="TextBox 3"/>
          <p:cNvSpPr txBox="1"/>
          <p:nvPr/>
        </p:nvSpPr>
        <p:spPr>
          <a:xfrm>
            <a:off x="9372600" y="1981200"/>
            <a:ext cx="396262" cy="369332"/>
          </a:xfrm>
          <a:prstGeom prst="rect">
            <a:avLst/>
          </a:prstGeom>
          <a:noFill/>
        </p:spPr>
        <p:txBody>
          <a:bodyPr wrap="none" rtlCol="0">
            <a:spAutoFit/>
          </a:bodyPr>
          <a:lstStyle/>
          <a:p>
            <a:r>
              <a:rPr lang="en-US" dirty="0"/>
              <a:t>A</a:t>
            </a:r>
            <a:r>
              <a:rPr lang="en-US" baseline="-25000" dirty="0"/>
              <a:t>2</a:t>
            </a:r>
          </a:p>
        </p:txBody>
      </p:sp>
      <p:sp>
        <p:nvSpPr>
          <p:cNvPr id="6" name="TextBox 5"/>
          <p:cNvSpPr txBox="1"/>
          <p:nvPr/>
        </p:nvSpPr>
        <p:spPr>
          <a:xfrm>
            <a:off x="1981201" y="2819400"/>
            <a:ext cx="5091843" cy="369332"/>
          </a:xfrm>
          <a:prstGeom prst="rect">
            <a:avLst/>
          </a:prstGeom>
          <a:noFill/>
        </p:spPr>
        <p:txBody>
          <a:bodyPr wrap="none" rtlCol="0">
            <a:spAutoFit/>
          </a:bodyPr>
          <a:lstStyle/>
          <a:p>
            <a:r>
              <a:rPr lang="en-US" dirty="0"/>
              <a:t>What are the conservation relations for each phase?</a:t>
            </a:r>
          </a:p>
        </p:txBody>
      </p:sp>
      <p:pic>
        <p:nvPicPr>
          <p:cNvPr id="5" name="Picture 4"/>
          <p:cNvPicPr>
            <a:picLocks noChangeAspect="1"/>
          </p:cNvPicPr>
          <p:nvPr/>
        </p:nvPicPr>
        <p:blipFill>
          <a:blip r:embed="rId4" cstate="print"/>
          <a:stretch>
            <a:fillRect/>
          </a:stretch>
        </p:blipFill>
        <p:spPr>
          <a:xfrm>
            <a:off x="3713643" y="3188733"/>
            <a:ext cx="3359400" cy="981933"/>
          </a:xfrm>
          <a:prstGeom prst="rect">
            <a:avLst/>
          </a:prstGeom>
        </p:spPr>
      </p:pic>
      <p:sp>
        <p:nvSpPr>
          <p:cNvPr id="9" name="TextBox 8"/>
          <p:cNvSpPr txBox="1"/>
          <p:nvPr/>
        </p:nvSpPr>
        <p:spPr>
          <a:xfrm>
            <a:off x="8763000" y="990600"/>
            <a:ext cx="1079142" cy="369332"/>
          </a:xfrm>
          <a:prstGeom prst="rect">
            <a:avLst/>
          </a:prstGeom>
          <a:noFill/>
        </p:spPr>
        <p:txBody>
          <a:bodyPr wrap="none" rtlCol="0">
            <a:spAutoFit/>
          </a:bodyPr>
          <a:lstStyle/>
          <a:p>
            <a:r>
              <a:rPr lang="en-US" dirty="0"/>
              <a:t>A</a:t>
            </a:r>
            <a:r>
              <a:rPr lang="en-US" baseline="-25000" dirty="0"/>
              <a:t>1 </a:t>
            </a:r>
            <a:r>
              <a:rPr lang="en-US" dirty="0"/>
              <a:t>and C</a:t>
            </a:r>
            <a:r>
              <a:rPr lang="en-US" baseline="-25000" dirty="0"/>
              <a:t>1</a:t>
            </a:r>
          </a:p>
        </p:txBody>
      </p:sp>
      <p:sp>
        <p:nvSpPr>
          <p:cNvPr id="12" name="TextBox 11"/>
          <p:cNvSpPr txBox="1"/>
          <p:nvPr/>
        </p:nvSpPr>
        <p:spPr>
          <a:xfrm>
            <a:off x="9372600" y="1981200"/>
            <a:ext cx="1079142" cy="369332"/>
          </a:xfrm>
          <a:prstGeom prst="rect">
            <a:avLst/>
          </a:prstGeom>
          <a:noFill/>
        </p:spPr>
        <p:txBody>
          <a:bodyPr wrap="none" rtlCol="0">
            <a:spAutoFit/>
          </a:bodyPr>
          <a:lstStyle/>
          <a:p>
            <a:r>
              <a:rPr lang="en-US" dirty="0"/>
              <a:t>A</a:t>
            </a:r>
            <a:r>
              <a:rPr lang="en-US" baseline="-25000" dirty="0"/>
              <a:t>2 </a:t>
            </a:r>
            <a:r>
              <a:rPr lang="en-US" dirty="0"/>
              <a:t>and C</a:t>
            </a:r>
            <a:r>
              <a:rPr lang="en-US" baseline="-25000" dirty="0"/>
              <a:t>2</a:t>
            </a:r>
          </a:p>
        </p:txBody>
      </p:sp>
      <p:sp>
        <p:nvSpPr>
          <p:cNvPr id="7" name="TextBox 6"/>
          <p:cNvSpPr txBox="1"/>
          <p:nvPr/>
        </p:nvSpPr>
        <p:spPr>
          <a:xfrm>
            <a:off x="1828801" y="4170666"/>
            <a:ext cx="8967007" cy="1200329"/>
          </a:xfrm>
          <a:prstGeom prst="rect">
            <a:avLst/>
          </a:prstGeom>
          <a:noFill/>
        </p:spPr>
        <p:txBody>
          <a:bodyPr wrap="none" rtlCol="0">
            <a:spAutoFit/>
          </a:bodyPr>
          <a:lstStyle/>
          <a:p>
            <a:r>
              <a:rPr lang="en-US" dirty="0"/>
              <a:t>What does this mean physically? </a:t>
            </a:r>
          </a:p>
          <a:p>
            <a:r>
              <a:rPr lang="en-US" dirty="0"/>
              <a:t>	C(x) changes linearly with x or C(x) = 0… when would C(x)=0… for long time t (&gt;5tau)</a:t>
            </a:r>
          </a:p>
          <a:p>
            <a:r>
              <a:rPr lang="en-US" dirty="0"/>
              <a:t>	So what does this mean for our solutions of this problem in terms of C(x)?</a:t>
            </a:r>
          </a:p>
          <a:p>
            <a:r>
              <a:rPr lang="en-US" dirty="0"/>
              <a:t>C</a:t>
            </a:r>
            <a:r>
              <a:rPr lang="en-US" baseline="-25000" dirty="0"/>
              <a:t>1</a:t>
            </a:r>
            <a:r>
              <a:rPr lang="en-US" dirty="0"/>
              <a:t>=A</a:t>
            </a:r>
            <a:r>
              <a:rPr lang="en-US" baseline="-25000" dirty="0"/>
              <a:t>1</a:t>
            </a:r>
            <a:r>
              <a:rPr lang="en-US" dirty="0"/>
              <a:t>x+B</a:t>
            </a:r>
            <a:r>
              <a:rPr lang="en-US" baseline="-25000" dirty="0"/>
              <a:t>1</a:t>
            </a:r>
            <a:r>
              <a:rPr lang="en-US" dirty="0"/>
              <a:t> and C</a:t>
            </a:r>
            <a:r>
              <a:rPr lang="en-US" baseline="-25000" dirty="0"/>
              <a:t>2</a:t>
            </a:r>
            <a:r>
              <a:rPr lang="en-US" dirty="0"/>
              <a:t>=A</a:t>
            </a:r>
            <a:r>
              <a:rPr lang="en-US" baseline="-25000" dirty="0"/>
              <a:t>2</a:t>
            </a:r>
            <a:r>
              <a:rPr lang="en-US" dirty="0"/>
              <a:t>x+B</a:t>
            </a:r>
            <a:r>
              <a:rPr lang="en-US" baseline="-25000" dirty="0"/>
              <a:t>2 </a:t>
            </a:r>
            <a:r>
              <a:rPr lang="en-US" dirty="0"/>
              <a:t>but let’s actually show this mathematically…</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0000" r="1112" b="17777"/>
          <a:stretch/>
        </p:blipFill>
        <p:spPr>
          <a:xfrm>
            <a:off x="8745415" y="5061140"/>
            <a:ext cx="1845238" cy="1796861"/>
          </a:xfrm>
          <a:prstGeom prst="rect">
            <a:avLst/>
          </a:prstGeom>
        </p:spPr>
      </p:pic>
      <p:sp>
        <p:nvSpPr>
          <p:cNvPr id="13" name="TextBox 12"/>
          <p:cNvSpPr txBox="1"/>
          <p:nvPr/>
        </p:nvSpPr>
        <p:spPr>
          <a:xfrm>
            <a:off x="1981201" y="5791200"/>
            <a:ext cx="1252459" cy="369332"/>
          </a:xfrm>
          <a:prstGeom prst="rect">
            <a:avLst/>
          </a:prstGeom>
          <a:noFill/>
        </p:spPr>
        <p:txBody>
          <a:bodyPr wrap="none" rtlCol="0">
            <a:spAutoFit/>
          </a:bodyPr>
          <a:lstStyle/>
          <a:p>
            <a:r>
              <a:rPr lang="en-US" dirty="0"/>
              <a:t>Now what?</a:t>
            </a:r>
          </a:p>
        </p:txBody>
      </p:sp>
    </p:spTree>
    <p:extLst>
      <p:ext uri="{BB962C8B-B14F-4D97-AF65-F5344CB8AC3E}">
        <p14:creationId xmlns:p14="http://schemas.microsoft.com/office/powerpoint/2010/main" val="288926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Problem 6.8</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0" t="24050" r="3124"/>
          <a:stretch/>
        </p:blipFill>
        <p:spPr>
          <a:xfrm>
            <a:off x="7747367" y="457200"/>
            <a:ext cx="2900119" cy="316376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01" t="3009" r="29547"/>
          <a:stretch/>
        </p:blipFill>
        <p:spPr>
          <a:xfrm rot="16200000">
            <a:off x="2572850" y="-509587"/>
            <a:ext cx="1905000" cy="3990975"/>
          </a:xfrm>
          <a:prstGeom prst="rect">
            <a:avLst/>
          </a:prstGeom>
        </p:spPr>
      </p:pic>
      <p:sp>
        <p:nvSpPr>
          <p:cNvPr id="3" name="TextBox 2"/>
          <p:cNvSpPr txBox="1"/>
          <p:nvPr/>
        </p:nvSpPr>
        <p:spPr>
          <a:xfrm>
            <a:off x="8763000" y="990600"/>
            <a:ext cx="396262" cy="369332"/>
          </a:xfrm>
          <a:prstGeom prst="rect">
            <a:avLst/>
          </a:prstGeom>
          <a:noFill/>
        </p:spPr>
        <p:txBody>
          <a:bodyPr wrap="none" rtlCol="0">
            <a:spAutoFit/>
          </a:bodyPr>
          <a:lstStyle/>
          <a:p>
            <a:r>
              <a:rPr lang="en-US" dirty="0"/>
              <a:t>A</a:t>
            </a:r>
            <a:r>
              <a:rPr lang="en-US" baseline="-25000" dirty="0"/>
              <a:t>1</a:t>
            </a:r>
          </a:p>
        </p:txBody>
      </p:sp>
      <p:sp>
        <p:nvSpPr>
          <p:cNvPr id="4" name="TextBox 3"/>
          <p:cNvSpPr txBox="1"/>
          <p:nvPr/>
        </p:nvSpPr>
        <p:spPr>
          <a:xfrm>
            <a:off x="9372600" y="1981200"/>
            <a:ext cx="396262" cy="369332"/>
          </a:xfrm>
          <a:prstGeom prst="rect">
            <a:avLst/>
          </a:prstGeom>
          <a:noFill/>
        </p:spPr>
        <p:txBody>
          <a:bodyPr wrap="none" rtlCol="0">
            <a:spAutoFit/>
          </a:bodyPr>
          <a:lstStyle/>
          <a:p>
            <a:r>
              <a:rPr lang="en-US" dirty="0"/>
              <a:t>A</a:t>
            </a:r>
            <a:r>
              <a:rPr lang="en-US" baseline="-25000" dirty="0"/>
              <a:t>2</a:t>
            </a:r>
          </a:p>
        </p:txBody>
      </p:sp>
      <p:sp>
        <p:nvSpPr>
          <p:cNvPr id="6" name="TextBox 5"/>
          <p:cNvSpPr txBox="1"/>
          <p:nvPr/>
        </p:nvSpPr>
        <p:spPr>
          <a:xfrm>
            <a:off x="1981201" y="2819400"/>
            <a:ext cx="5091843" cy="369332"/>
          </a:xfrm>
          <a:prstGeom prst="rect">
            <a:avLst/>
          </a:prstGeom>
          <a:noFill/>
        </p:spPr>
        <p:txBody>
          <a:bodyPr wrap="none" rtlCol="0">
            <a:spAutoFit/>
          </a:bodyPr>
          <a:lstStyle/>
          <a:p>
            <a:r>
              <a:rPr lang="en-US" dirty="0"/>
              <a:t>What are the conservation relations for each phase?</a:t>
            </a:r>
          </a:p>
        </p:txBody>
      </p:sp>
      <p:pic>
        <p:nvPicPr>
          <p:cNvPr id="5" name="Picture 4"/>
          <p:cNvPicPr>
            <a:picLocks noChangeAspect="1"/>
          </p:cNvPicPr>
          <p:nvPr/>
        </p:nvPicPr>
        <p:blipFill>
          <a:blip r:embed="rId4" cstate="print"/>
          <a:stretch>
            <a:fillRect/>
          </a:stretch>
        </p:blipFill>
        <p:spPr>
          <a:xfrm>
            <a:off x="3713643" y="3188733"/>
            <a:ext cx="3359400" cy="981933"/>
          </a:xfrm>
          <a:prstGeom prst="rect">
            <a:avLst/>
          </a:prstGeom>
        </p:spPr>
      </p:pic>
      <p:sp>
        <p:nvSpPr>
          <p:cNvPr id="9" name="TextBox 8"/>
          <p:cNvSpPr txBox="1"/>
          <p:nvPr/>
        </p:nvSpPr>
        <p:spPr>
          <a:xfrm>
            <a:off x="8763000" y="990600"/>
            <a:ext cx="1079142" cy="369332"/>
          </a:xfrm>
          <a:prstGeom prst="rect">
            <a:avLst/>
          </a:prstGeom>
          <a:noFill/>
        </p:spPr>
        <p:txBody>
          <a:bodyPr wrap="none" rtlCol="0">
            <a:spAutoFit/>
          </a:bodyPr>
          <a:lstStyle/>
          <a:p>
            <a:r>
              <a:rPr lang="en-US" dirty="0"/>
              <a:t>A</a:t>
            </a:r>
            <a:r>
              <a:rPr lang="en-US" baseline="-25000" dirty="0"/>
              <a:t>1 </a:t>
            </a:r>
            <a:r>
              <a:rPr lang="en-US" dirty="0"/>
              <a:t>and C</a:t>
            </a:r>
            <a:r>
              <a:rPr lang="en-US" baseline="-25000" dirty="0"/>
              <a:t>1</a:t>
            </a:r>
          </a:p>
        </p:txBody>
      </p:sp>
      <p:sp>
        <p:nvSpPr>
          <p:cNvPr id="12" name="TextBox 11"/>
          <p:cNvSpPr txBox="1"/>
          <p:nvPr/>
        </p:nvSpPr>
        <p:spPr>
          <a:xfrm>
            <a:off x="9372600" y="1981200"/>
            <a:ext cx="1079142" cy="369332"/>
          </a:xfrm>
          <a:prstGeom prst="rect">
            <a:avLst/>
          </a:prstGeom>
          <a:noFill/>
        </p:spPr>
        <p:txBody>
          <a:bodyPr wrap="none" rtlCol="0">
            <a:spAutoFit/>
          </a:bodyPr>
          <a:lstStyle/>
          <a:p>
            <a:r>
              <a:rPr lang="en-US" dirty="0"/>
              <a:t>A</a:t>
            </a:r>
            <a:r>
              <a:rPr lang="en-US" baseline="-25000" dirty="0"/>
              <a:t>2 </a:t>
            </a:r>
            <a:r>
              <a:rPr lang="en-US" dirty="0"/>
              <a:t>and C</a:t>
            </a:r>
            <a:r>
              <a:rPr lang="en-US" baseline="-25000" dirty="0"/>
              <a:t>2</a:t>
            </a:r>
          </a:p>
        </p:txBody>
      </p:sp>
      <p:sp>
        <p:nvSpPr>
          <p:cNvPr id="7" name="TextBox 6"/>
          <p:cNvSpPr txBox="1"/>
          <p:nvPr/>
        </p:nvSpPr>
        <p:spPr>
          <a:xfrm>
            <a:off x="1828801" y="4170666"/>
            <a:ext cx="8967007" cy="1200329"/>
          </a:xfrm>
          <a:prstGeom prst="rect">
            <a:avLst/>
          </a:prstGeom>
          <a:noFill/>
        </p:spPr>
        <p:txBody>
          <a:bodyPr wrap="none" rtlCol="0">
            <a:spAutoFit/>
          </a:bodyPr>
          <a:lstStyle/>
          <a:p>
            <a:r>
              <a:rPr lang="en-US" dirty="0"/>
              <a:t>What does this mean physically? </a:t>
            </a:r>
          </a:p>
          <a:p>
            <a:r>
              <a:rPr lang="en-US" dirty="0"/>
              <a:t>	C(x) changes linearly with x or C(x) = 0… when would C(x)=0… for long time t (&gt;5tau)</a:t>
            </a:r>
          </a:p>
          <a:p>
            <a:r>
              <a:rPr lang="en-US" dirty="0"/>
              <a:t>	So what does this mean for our solutions of this problem in terms of C(x)?</a:t>
            </a:r>
          </a:p>
          <a:p>
            <a:r>
              <a:rPr lang="en-US" dirty="0"/>
              <a:t>C</a:t>
            </a:r>
            <a:r>
              <a:rPr lang="en-US" baseline="-25000" dirty="0"/>
              <a:t>1</a:t>
            </a:r>
            <a:r>
              <a:rPr lang="en-US" dirty="0"/>
              <a:t>=A</a:t>
            </a:r>
            <a:r>
              <a:rPr lang="en-US" baseline="-25000" dirty="0"/>
              <a:t>1</a:t>
            </a:r>
            <a:r>
              <a:rPr lang="en-US" dirty="0"/>
              <a:t>x+B</a:t>
            </a:r>
            <a:r>
              <a:rPr lang="en-US" baseline="-25000" dirty="0"/>
              <a:t>1</a:t>
            </a:r>
            <a:r>
              <a:rPr lang="en-US" dirty="0"/>
              <a:t> and C</a:t>
            </a:r>
            <a:r>
              <a:rPr lang="en-US" baseline="-25000" dirty="0"/>
              <a:t>2</a:t>
            </a:r>
            <a:r>
              <a:rPr lang="en-US" dirty="0"/>
              <a:t>=A</a:t>
            </a:r>
            <a:r>
              <a:rPr lang="en-US" baseline="-25000" dirty="0"/>
              <a:t>2</a:t>
            </a:r>
            <a:r>
              <a:rPr lang="en-US" dirty="0"/>
              <a:t>x+B</a:t>
            </a:r>
            <a:r>
              <a:rPr lang="en-US" baseline="-25000" dirty="0"/>
              <a:t>2 </a:t>
            </a:r>
            <a:r>
              <a:rPr lang="en-US" dirty="0"/>
              <a:t>but let’s actually show this mathematically…</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0000" r="1112" b="17777"/>
          <a:stretch/>
        </p:blipFill>
        <p:spPr>
          <a:xfrm>
            <a:off x="8745415" y="5061140"/>
            <a:ext cx="1845238" cy="1796861"/>
          </a:xfrm>
          <a:prstGeom prst="rect">
            <a:avLst/>
          </a:prstGeom>
        </p:spPr>
      </p:pic>
      <p:sp>
        <p:nvSpPr>
          <p:cNvPr id="13" name="TextBox 12"/>
          <p:cNvSpPr txBox="1"/>
          <p:nvPr/>
        </p:nvSpPr>
        <p:spPr>
          <a:xfrm>
            <a:off x="1981200" y="5791200"/>
            <a:ext cx="2341410" cy="369332"/>
          </a:xfrm>
          <a:prstGeom prst="rect">
            <a:avLst/>
          </a:prstGeom>
          <a:noFill/>
        </p:spPr>
        <p:txBody>
          <a:bodyPr wrap="none" rtlCol="0">
            <a:spAutoFit/>
          </a:bodyPr>
          <a:lstStyle/>
          <a:p>
            <a:r>
              <a:rPr lang="en-US" dirty="0"/>
              <a:t>Now what? Apply B.C.s</a:t>
            </a:r>
          </a:p>
        </p:txBody>
      </p:sp>
    </p:spTree>
    <p:extLst>
      <p:ext uri="{BB962C8B-B14F-4D97-AF65-F5344CB8AC3E}">
        <p14:creationId xmlns:p14="http://schemas.microsoft.com/office/powerpoint/2010/main" val="3010393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0" y="533400"/>
            <a:ext cx="4876800" cy="6502400"/>
          </a:xfrm>
        </p:spPr>
      </p:pic>
      <p:sp>
        <p:nvSpPr>
          <p:cNvPr id="4" name="Title 1"/>
          <p:cNvSpPr txBox="1">
            <a:spLocks/>
          </p:cNvSpPr>
          <p:nvPr/>
        </p:nvSpPr>
        <p:spPr>
          <a:xfrm>
            <a:off x="19812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Problem 6.8</a:t>
            </a:r>
            <a:endParaRPr lang="en-US" dirty="0"/>
          </a:p>
        </p:txBody>
      </p:sp>
      <p:sp>
        <p:nvSpPr>
          <p:cNvPr id="6" name="TextBox 5"/>
          <p:cNvSpPr txBox="1"/>
          <p:nvPr/>
        </p:nvSpPr>
        <p:spPr>
          <a:xfrm>
            <a:off x="8763001" y="5791200"/>
            <a:ext cx="1658211" cy="923330"/>
          </a:xfrm>
          <a:prstGeom prst="rect">
            <a:avLst/>
          </a:prstGeom>
          <a:noFill/>
        </p:spPr>
        <p:txBody>
          <a:bodyPr wrap="none" rtlCol="0">
            <a:spAutoFit/>
          </a:bodyPr>
          <a:lstStyle/>
          <a:p>
            <a:r>
              <a:rPr lang="en-US" dirty="0"/>
              <a:t>What is </a:t>
            </a:r>
          </a:p>
          <a:p>
            <a:r>
              <a:rPr lang="en-US" dirty="0"/>
              <a:t>Conductance of</a:t>
            </a:r>
          </a:p>
          <a:p>
            <a:r>
              <a:rPr lang="en-US"/>
              <a:t>Each phase?</a:t>
            </a:r>
          </a:p>
        </p:txBody>
      </p:sp>
    </p:spTree>
    <p:extLst>
      <p:ext uri="{BB962C8B-B14F-4D97-AF65-F5344CB8AC3E}">
        <p14:creationId xmlns:p14="http://schemas.microsoft.com/office/powerpoint/2010/main" val="27361054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9969"/>
            <a:ext cx="8229600" cy="1143000"/>
          </a:xfrm>
        </p:spPr>
        <p:txBody>
          <a:bodyPr/>
          <a:lstStyle/>
          <a:p>
            <a:r>
              <a:rPr lang="en-US" dirty="0" smtClean="0"/>
              <a:t>Problem 6.9</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86" t="6666" r="20741"/>
          <a:stretch/>
        </p:blipFill>
        <p:spPr>
          <a:xfrm rot="16200000">
            <a:off x="2095500" y="-190500"/>
            <a:ext cx="1905000" cy="3200400"/>
          </a:xfrm>
          <a:prstGeom prst="rect">
            <a:avLst/>
          </a:prstGeom>
        </p:spPr>
      </p:pic>
      <p:pic>
        <p:nvPicPr>
          <p:cNvPr id="5" name="Picture 3" descr="AAEAHWR0"/>
          <p:cNvPicPr>
            <a:picLocks noChangeAspect="1" noChangeArrowheads="1"/>
          </p:cNvPicPr>
          <p:nvPr/>
        </p:nvPicPr>
        <p:blipFill>
          <a:blip r:embed="rId3" cstate="print"/>
          <a:srcRect/>
          <a:stretch>
            <a:fillRect/>
          </a:stretch>
        </p:blipFill>
        <p:spPr bwMode="auto">
          <a:xfrm>
            <a:off x="8249627" y="84740"/>
            <a:ext cx="2406650" cy="2248152"/>
          </a:xfrm>
          <a:prstGeom prst="rect">
            <a:avLst/>
          </a:prstGeom>
          <a:noFill/>
          <a:ln>
            <a:miter lim="800000"/>
            <a:headEnd/>
            <a:tailEnd/>
          </a:ln>
        </p:spPr>
      </p:pic>
      <p:sp>
        <p:nvSpPr>
          <p:cNvPr id="7" name="TextBox 6"/>
          <p:cNvSpPr txBox="1"/>
          <p:nvPr/>
        </p:nvSpPr>
        <p:spPr>
          <a:xfrm>
            <a:off x="2362201" y="3124200"/>
            <a:ext cx="722377" cy="369332"/>
          </a:xfrm>
          <a:prstGeom prst="rect">
            <a:avLst/>
          </a:prstGeom>
          <a:noFill/>
        </p:spPr>
        <p:txBody>
          <a:bodyPr wrap="none" rtlCol="0">
            <a:spAutoFit/>
          </a:bodyPr>
          <a:lstStyle/>
          <a:p>
            <a:r>
              <a:rPr lang="en-US" dirty="0"/>
              <a:t>How?</a:t>
            </a:r>
          </a:p>
        </p:txBody>
      </p:sp>
    </p:spTree>
    <p:extLst>
      <p:ext uri="{BB962C8B-B14F-4D97-AF65-F5344CB8AC3E}">
        <p14:creationId xmlns:p14="http://schemas.microsoft.com/office/powerpoint/2010/main" val="3888482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6.1</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r>
                  <a:rPr lang="en-US" b="0" i="1" dirty="0" smtClean="0">
                    <a:latin typeface="Cambria Math" panose="02040503050406030204" pitchFamily="18" charset="0"/>
                  </a:rPr>
                  <a:t>Compare Ds… where T=298K, Diameter = 0.3467 nm; For oxygen the partial molar volume is 25.6 cm^3/mol</a:t>
                </a:r>
                <a:r>
                  <a:rPr lang="en-US" i="1" dirty="0">
                    <a:latin typeface="Cambria Math" panose="02040503050406030204" pitchFamily="18" charset="0"/>
                  </a:rPr>
                  <a:t>.</a:t>
                </a:r>
                <a:endParaRPr lang="en-US" b="0" i="1" dirty="0" smtClean="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 ⇒ </m:t>
                    </m:r>
                    <m:r>
                      <a:rPr lang="en-US" i="1">
                        <a:latin typeface="Cambria Math" panose="02040503050406030204" pitchFamily="18" charset="0"/>
                      </a:rPr>
                      <m:t>𝐷</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𝐵</m:t>
                            </m:r>
                          </m:sub>
                        </m:sSub>
                        <m:r>
                          <a:rPr lang="en-US" i="1">
                            <a:latin typeface="Cambria Math" panose="02040503050406030204" pitchFamily="18" charset="0"/>
                          </a:rPr>
                          <m:t>𝑇</m:t>
                        </m:r>
                      </m:num>
                      <m:den>
                        <m:r>
                          <a:rPr lang="en-US" i="1">
                            <a:latin typeface="Cambria Math" panose="02040503050406030204" pitchFamily="18" charset="0"/>
                          </a:rPr>
                          <m:t>6</m:t>
                        </m:r>
                        <m:r>
                          <a:rPr lang="az-Cyrl-AZ" i="1">
                            <a:latin typeface="Cambria Math" panose="02040503050406030204" pitchFamily="18" charset="0"/>
                          </a:rPr>
                          <m:t>ᴫ</m:t>
                        </m:r>
                        <m:r>
                          <m:rPr>
                            <m:sty m:val="p"/>
                          </m:rPr>
                          <a:rPr lang="el-GR" i="1">
                            <a:latin typeface="Cambria Math" panose="02040503050406030204" pitchFamily="18" charset="0"/>
                          </a:rPr>
                          <m:t>μ</m:t>
                        </m:r>
                        <m:r>
                          <a:rPr lang="en-US" i="1">
                            <a:latin typeface="Cambria Math" panose="02040503050406030204" pitchFamily="18" charset="0"/>
                          </a:rPr>
                          <m:t>𝑅</m:t>
                        </m:r>
                      </m:den>
                    </m:f>
                  </m:oMath>
                </a14:m>
                <a:endParaRPr lang="en-US" dirty="0" smtClean="0"/>
              </a:p>
              <a:p>
                <a:r>
                  <a:rPr lang="en-US" dirty="0" err="1" smtClean="0"/>
                  <a:t>Wilkie</a:t>
                </a:r>
                <a:r>
                  <a:rPr lang="en-US" dirty="0" smtClean="0"/>
                  <a:t>-Change (semi-empirical)</a:t>
                </a:r>
                <a14:m>
                  <m:oMath xmlns:m="http://schemas.openxmlformats.org/officeDocument/2006/math">
                    <m:r>
                      <a:rPr lang="en-US" i="1">
                        <a:latin typeface="Cambria Math" panose="02040503050406030204" pitchFamily="18" charset="0"/>
                      </a:rPr>
                      <m:t> ⇒ </m:t>
                    </m:r>
                  </m:oMath>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=7.4</m:t>
                      </m:r>
                      <m:r>
                        <a:rPr lang="en-US" b="0" i="1" smtClean="0">
                          <a:latin typeface="Cambria Math" panose="02040503050406030204" pitchFamily="18" charset="0"/>
                        </a:rPr>
                        <m:t>𝑒</m:t>
                      </m:r>
                      <m:r>
                        <a:rPr lang="en-US" b="0" i="1" smtClean="0">
                          <a:latin typeface="Cambria Math" panose="02040503050406030204" pitchFamily="18" charset="0"/>
                        </a:rPr>
                        <m:t>−10</m:t>
                      </m:r>
                      <m:f>
                        <m:fPr>
                          <m:ctrlPr>
                            <a:rPr lang="en-US" i="1">
                              <a:latin typeface="Cambria Math" panose="02040503050406030204" pitchFamily="18" charset="0"/>
                            </a:rPr>
                          </m:ctrlPr>
                        </m:fPr>
                        <m:num>
                          <m:r>
                            <a:rPr lang="en-US" i="1">
                              <a:latin typeface="Cambria Math" panose="02040503050406030204" pitchFamily="18" charset="0"/>
                            </a:rPr>
                            <m:t>𝑇</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m:rPr>
                                      <m:sty m:val="p"/>
                                    </m:rPr>
                                    <a:rPr lang="el-GR" b="0" i="1" smtClean="0">
                                      <a:latin typeface="Cambria Math" panose="02040503050406030204" pitchFamily="18" charset="0"/>
                                    </a:rPr>
                                    <m:t>φ</m:t>
                                  </m:r>
                                  <m:r>
                                    <a:rPr lang="en-US" b="0" i="1" smtClean="0">
                                      <a:latin typeface="Cambria Math" panose="02040503050406030204" pitchFamily="18" charset="0"/>
                                    </a:rPr>
                                    <m:t>𝑀</m:t>
                                  </m:r>
                                </m:e>
                              </m:d>
                            </m:e>
                            <m:sup>
                              <m:r>
                                <a:rPr lang="en-US" b="0" i="1" smtClean="0">
                                  <a:latin typeface="Cambria Math" panose="02040503050406030204" pitchFamily="18" charset="0"/>
                                </a:rPr>
                                <m:t>0.5</m:t>
                              </m:r>
                            </m:sup>
                          </m:sSup>
                        </m:num>
                        <m:den>
                          <m:r>
                            <m:rPr>
                              <m:sty m:val="p"/>
                            </m:rPr>
                            <a:rPr lang="el-GR" i="1">
                              <a:latin typeface="Cambria Math" panose="02040503050406030204" pitchFamily="18" charset="0"/>
                            </a:rPr>
                            <m:t>μ</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m:t>
                              </m:r>
                            </m:sub>
                          </m:sSub>
                          <m:r>
                            <a:rPr lang="en-US" b="0" i="1" baseline="30000" smtClean="0">
                              <a:latin typeface="Cambria Math" panose="02040503050406030204" pitchFamily="18" charset="0"/>
                            </a:rPr>
                            <m:t>0.6</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i="1">
                              <a:latin typeface="Cambria Math" panose="02040503050406030204" pitchFamily="18" charset="0"/>
                            </a:rPr>
                            <m:t>φ</m:t>
                          </m:r>
                        </m:e>
                        <m:sub>
                          <m:r>
                            <a:rPr lang="en-US" b="0" i="1" smtClean="0">
                              <a:latin typeface="Cambria Math" panose="02040503050406030204" pitchFamily="18" charset="0"/>
                            </a:rPr>
                            <m:t>𝑤𝑎𝑡𝑒𝑟</m:t>
                          </m:r>
                        </m:sub>
                      </m:sSub>
                      <m:r>
                        <a:rPr lang="en-US" b="0" i="1" smtClean="0">
                          <a:latin typeface="Cambria Math" panose="02040503050406030204" pitchFamily="18" charset="0"/>
                        </a:rPr>
                        <m:t>=2.26</m:t>
                      </m:r>
                    </m:oMath>
                  </m:oMathPara>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381" r="-522"/>
                </a:stretch>
              </a:blipFill>
            </p:spPr>
            <p:txBody>
              <a:bodyPr/>
              <a:lstStyle/>
              <a:p>
                <a:r>
                  <a:rPr lang="en-US">
                    <a:noFill/>
                  </a:rPr>
                  <a:t> </a:t>
                </a:r>
              </a:p>
            </p:txBody>
          </p:sp>
        </mc:Fallback>
      </mc:AlternateContent>
    </p:spTree>
    <p:extLst>
      <p:ext uri="{BB962C8B-B14F-4D97-AF65-F5344CB8AC3E}">
        <p14:creationId xmlns:p14="http://schemas.microsoft.com/office/powerpoint/2010/main" val="41729843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
            <a:ext cx="5105400" cy="6807201"/>
          </a:xfrm>
          <a:prstGeom prst="rect">
            <a:avLst/>
          </a:prstGeom>
        </p:spPr>
      </p:pic>
      <p:pic>
        <p:nvPicPr>
          <p:cNvPr id="5" name="Picture 3" descr="AAEAHWR0"/>
          <p:cNvPicPr>
            <a:picLocks noChangeAspect="1" noChangeArrowheads="1"/>
          </p:cNvPicPr>
          <p:nvPr/>
        </p:nvPicPr>
        <p:blipFill>
          <a:blip r:embed="rId3" cstate="print"/>
          <a:srcRect/>
          <a:stretch>
            <a:fillRect/>
          </a:stretch>
        </p:blipFill>
        <p:spPr bwMode="auto">
          <a:xfrm>
            <a:off x="7924800" y="384843"/>
            <a:ext cx="2406650" cy="2248152"/>
          </a:xfrm>
          <a:prstGeom prst="rect">
            <a:avLst/>
          </a:prstGeom>
          <a:noFill/>
          <a:ln>
            <a:miter lim="800000"/>
            <a:headEnd/>
            <a:tailEnd/>
          </a:ln>
        </p:spPr>
      </p:pic>
      <p:sp>
        <p:nvSpPr>
          <p:cNvPr id="6" name="Rectangle 5"/>
          <p:cNvSpPr/>
          <p:nvPr/>
        </p:nvSpPr>
        <p:spPr>
          <a:xfrm>
            <a:off x="5486400" y="5342606"/>
            <a:ext cx="1752600" cy="681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9808" y="104576"/>
            <a:ext cx="3056221" cy="923330"/>
          </a:xfrm>
          <a:prstGeom prst="rect">
            <a:avLst/>
          </a:prstGeom>
          <a:noFill/>
        </p:spPr>
        <p:txBody>
          <a:bodyPr wrap="none" rtlCol="0">
            <a:spAutoFit/>
          </a:bodyPr>
          <a:lstStyle/>
          <a:p>
            <a:r>
              <a:rPr lang="en-US" dirty="0" smtClean="0"/>
              <a:t>This is from an earlier problem</a:t>
            </a:r>
          </a:p>
          <a:p>
            <a:r>
              <a:rPr lang="en-US" dirty="0"/>
              <a:t>t</a:t>
            </a:r>
            <a:r>
              <a:rPr lang="en-US" dirty="0" smtClean="0"/>
              <a:t>o remind you of the solution, </a:t>
            </a:r>
          </a:p>
          <a:p>
            <a:r>
              <a:rPr lang="en-US" dirty="0" smtClean="0"/>
              <a:t>as it is helpful for you for 6.9.</a:t>
            </a:r>
          </a:p>
        </p:txBody>
      </p:sp>
    </p:spTree>
    <p:extLst>
      <p:ext uri="{BB962C8B-B14F-4D97-AF65-F5344CB8AC3E}">
        <p14:creationId xmlns:p14="http://schemas.microsoft.com/office/powerpoint/2010/main" val="2178768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9969"/>
            <a:ext cx="8229600" cy="1143000"/>
          </a:xfrm>
        </p:spPr>
        <p:txBody>
          <a:bodyPr/>
          <a:lstStyle/>
          <a:p>
            <a:r>
              <a:rPr lang="en-US" dirty="0" smtClean="0"/>
              <a:t>Problem 6.9</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86" t="6666" r="20741"/>
          <a:stretch/>
        </p:blipFill>
        <p:spPr>
          <a:xfrm rot="16200000">
            <a:off x="2095500" y="-190500"/>
            <a:ext cx="1905000" cy="3200400"/>
          </a:xfrm>
          <a:prstGeom prst="rect">
            <a:avLst/>
          </a:prstGeom>
        </p:spPr>
      </p:pic>
      <p:pic>
        <p:nvPicPr>
          <p:cNvPr id="5" name="Picture 3" descr="AAEAHWR0"/>
          <p:cNvPicPr>
            <a:picLocks noChangeAspect="1" noChangeArrowheads="1"/>
          </p:cNvPicPr>
          <p:nvPr/>
        </p:nvPicPr>
        <p:blipFill>
          <a:blip r:embed="rId3" cstate="print"/>
          <a:srcRect/>
          <a:stretch>
            <a:fillRect/>
          </a:stretch>
        </p:blipFill>
        <p:spPr bwMode="auto">
          <a:xfrm>
            <a:off x="8249627" y="84740"/>
            <a:ext cx="2406650" cy="2248152"/>
          </a:xfrm>
          <a:prstGeom prst="rect">
            <a:avLst/>
          </a:prstGeom>
          <a:noFill/>
          <a:ln>
            <a:miter lim="800000"/>
            <a:headEnd/>
            <a:tailEnd/>
          </a:ln>
        </p:spPr>
      </p:pic>
      <p:sp>
        <p:nvSpPr>
          <p:cNvPr id="7" name="TextBox 6"/>
          <p:cNvSpPr txBox="1"/>
          <p:nvPr/>
        </p:nvSpPr>
        <p:spPr>
          <a:xfrm>
            <a:off x="2362201" y="3124200"/>
            <a:ext cx="722377" cy="369332"/>
          </a:xfrm>
          <a:prstGeom prst="rect">
            <a:avLst/>
          </a:prstGeom>
          <a:noFill/>
        </p:spPr>
        <p:txBody>
          <a:bodyPr wrap="none" rtlCol="0">
            <a:spAutoFit/>
          </a:bodyPr>
          <a:lstStyle/>
          <a:p>
            <a:r>
              <a:rPr lang="en-US" dirty="0"/>
              <a:t>How?</a:t>
            </a:r>
          </a:p>
        </p:txBody>
      </p:sp>
      <p:sp>
        <p:nvSpPr>
          <p:cNvPr id="9" name="TextBox 8"/>
          <p:cNvSpPr txBox="1"/>
          <p:nvPr/>
        </p:nvSpPr>
        <p:spPr>
          <a:xfrm>
            <a:off x="8915401" y="1371600"/>
            <a:ext cx="722377" cy="369332"/>
          </a:xfrm>
          <a:prstGeom prst="rect">
            <a:avLst/>
          </a:prstGeom>
          <a:noFill/>
        </p:spPr>
        <p:txBody>
          <a:bodyPr wrap="none" rtlCol="0">
            <a:spAutoFit/>
          </a:bodyPr>
          <a:lstStyle/>
          <a:p>
            <a:r>
              <a:rPr lang="en-US" dirty="0"/>
              <a:t>How?</a:t>
            </a:r>
          </a:p>
        </p:txBody>
      </p:sp>
    </p:spTree>
    <p:extLst>
      <p:ext uri="{BB962C8B-B14F-4D97-AF65-F5344CB8AC3E}">
        <p14:creationId xmlns:p14="http://schemas.microsoft.com/office/powerpoint/2010/main" val="3425081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9969"/>
            <a:ext cx="8229600" cy="1143000"/>
          </a:xfrm>
        </p:spPr>
        <p:txBody>
          <a:bodyPr/>
          <a:lstStyle/>
          <a:p>
            <a:r>
              <a:rPr lang="en-US" dirty="0" smtClean="0"/>
              <a:t>Problem 6.9</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86" t="6666" r="20741"/>
          <a:stretch/>
        </p:blipFill>
        <p:spPr>
          <a:xfrm rot="16200000">
            <a:off x="2095500" y="-190500"/>
            <a:ext cx="1905000" cy="3200400"/>
          </a:xfrm>
          <a:prstGeom prst="rect">
            <a:avLst/>
          </a:prstGeom>
        </p:spPr>
      </p:pic>
      <p:pic>
        <p:nvPicPr>
          <p:cNvPr id="5" name="Picture 3" descr="AAEAHWR0"/>
          <p:cNvPicPr>
            <a:picLocks noChangeAspect="1" noChangeArrowheads="1"/>
          </p:cNvPicPr>
          <p:nvPr/>
        </p:nvPicPr>
        <p:blipFill>
          <a:blip r:embed="rId3" cstate="print"/>
          <a:srcRect/>
          <a:stretch>
            <a:fillRect/>
          </a:stretch>
        </p:blipFill>
        <p:spPr bwMode="auto">
          <a:xfrm>
            <a:off x="8249627" y="84740"/>
            <a:ext cx="2406650" cy="2248152"/>
          </a:xfrm>
          <a:prstGeom prst="rect">
            <a:avLst/>
          </a:prstGeom>
          <a:noFill/>
          <a:ln>
            <a:miter lim="800000"/>
            <a:headEnd/>
            <a:tailEnd/>
          </a:ln>
        </p:spPr>
      </p:pic>
      <p:sp>
        <p:nvSpPr>
          <p:cNvPr id="9" name="TextBox 8"/>
          <p:cNvSpPr txBox="1"/>
          <p:nvPr/>
        </p:nvSpPr>
        <p:spPr>
          <a:xfrm>
            <a:off x="8915401" y="1371600"/>
            <a:ext cx="722377" cy="369332"/>
          </a:xfrm>
          <a:prstGeom prst="rect">
            <a:avLst/>
          </a:prstGeom>
          <a:noFill/>
        </p:spPr>
        <p:txBody>
          <a:bodyPr wrap="none" rtlCol="0">
            <a:spAutoFit/>
          </a:bodyPr>
          <a:lstStyle/>
          <a:p>
            <a:r>
              <a:rPr lang="en-US" dirty="0"/>
              <a:t>How?</a:t>
            </a:r>
          </a:p>
        </p:txBody>
      </p:sp>
      <p:sp>
        <p:nvSpPr>
          <p:cNvPr id="6" name="TextBox 5"/>
          <p:cNvSpPr txBox="1"/>
          <p:nvPr/>
        </p:nvSpPr>
        <p:spPr>
          <a:xfrm>
            <a:off x="8763000" y="2743200"/>
            <a:ext cx="1508746" cy="369332"/>
          </a:xfrm>
          <a:prstGeom prst="rect">
            <a:avLst/>
          </a:prstGeom>
          <a:noFill/>
        </p:spPr>
        <p:txBody>
          <a:bodyPr wrap="none" rtlCol="0">
            <a:spAutoFit/>
          </a:bodyPr>
          <a:lstStyle/>
          <a:p>
            <a:r>
              <a:rPr lang="en-US" dirty="0"/>
              <a:t>Function of L?</a:t>
            </a:r>
          </a:p>
        </p:txBody>
      </p:sp>
    </p:spTree>
    <p:extLst>
      <p:ext uri="{BB962C8B-B14F-4D97-AF65-F5344CB8AC3E}">
        <p14:creationId xmlns:p14="http://schemas.microsoft.com/office/powerpoint/2010/main" val="2926893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9969"/>
            <a:ext cx="8229600" cy="1143000"/>
          </a:xfrm>
        </p:spPr>
        <p:txBody>
          <a:bodyPr/>
          <a:lstStyle/>
          <a:p>
            <a:r>
              <a:rPr lang="en-US" dirty="0" smtClean="0"/>
              <a:t>Problem 6.9</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86" t="6666" r="20741"/>
          <a:stretch/>
        </p:blipFill>
        <p:spPr>
          <a:xfrm rot="16200000">
            <a:off x="2095500" y="-190500"/>
            <a:ext cx="1905000" cy="3200400"/>
          </a:xfrm>
          <a:prstGeom prst="rect">
            <a:avLst/>
          </a:prstGeom>
        </p:spPr>
      </p:pic>
      <p:pic>
        <p:nvPicPr>
          <p:cNvPr id="5" name="Picture 3" descr="AAEAHWR0"/>
          <p:cNvPicPr>
            <a:picLocks noChangeAspect="1" noChangeArrowheads="1"/>
          </p:cNvPicPr>
          <p:nvPr/>
        </p:nvPicPr>
        <p:blipFill>
          <a:blip r:embed="rId3" cstate="print"/>
          <a:srcRect/>
          <a:stretch>
            <a:fillRect/>
          </a:stretch>
        </p:blipFill>
        <p:spPr bwMode="auto">
          <a:xfrm>
            <a:off x="8249627" y="84740"/>
            <a:ext cx="2406650" cy="2248152"/>
          </a:xfrm>
          <a:prstGeom prst="rect">
            <a:avLst/>
          </a:prstGeom>
          <a:noFill/>
          <a:ln>
            <a:miter lim="800000"/>
            <a:headEnd/>
            <a:tailEnd/>
          </a:ln>
        </p:spPr>
      </p:pic>
      <p:sp>
        <p:nvSpPr>
          <p:cNvPr id="7" name="TextBox 6"/>
          <p:cNvSpPr txBox="1"/>
          <p:nvPr/>
        </p:nvSpPr>
        <p:spPr>
          <a:xfrm>
            <a:off x="2362201" y="3124200"/>
            <a:ext cx="722377" cy="369332"/>
          </a:xfrm>
          <a:prstGeom prst="rect">
            <a:avLst/>
          </a:prstGeom>
          <a:noFill/>
        </p:spPr>
        <p:txBody>
          <a:bodyPr wrap="none" rtlCol="0">
            <a:spAutoFit/>
          </a:bodyPr>
          <a:lstStyle/>
          <a:p>
            <a:r>
              <a:rPr lang="en-US" dirty="0"/>
              <a:t>How?</a:t>
            </a:r>
          </a:p>
        </p:txBody>
      </p:sp>
      <p:cxnSp>
        <p:nvCxnSpPr>
          <p:cNvPr id="8" name="Straight Connector 7"/>
          <p:cNvCxnSpPr/>
          <p:nvPr/>
        </p:nvCxnSpPr>
        <p:spPr>
          <a:xfrm>
            <a:off x="8534400" y="457200"/>
            <a:ext cx="1905000" cy="137160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915401" y="1371600"/>
            <a:ext cx="722377" cy="369332"/>
          </a:xfrm>
          <a:prstGeom prst="rect">
            <a:avLst/>
          </a:prstGeom>
          <a:noFill/>
        </p:spPr>
        <p:txBody>
          <a:bodyPr wrap="none" rtlCol="0">
            <a:spAutoFit/>
          </a:bodyPr>
          <a:lstStyle/>
          <a:p>
            <a:r>
              <a:rPr lang="en-US" dirty="0"/>
              <a:t>How?</a:t>
            </a:r>
          </a:p>
        </p:txBody>
      </p:sp>
      <p:sp>
        <p:nvSpPr>
          <p:cNvPr id="10" name="TextBox 9"/>
          <p:cNvSpPr txBox="1"/>
          <p:nvPr/>
        </p:nvSpPr>
        <p:spPr>
          <a:xfrm>
            <a:off x="8763000" y="2743200"/>
            <a:ext cx="1508746" cy="369332"/>
          </a:xfrm>
          <a:prstGeom prst="rect">
            <a:avLst/>
          </a:prstGeom>
          <a:noFill/>
        </p:spPr>
        <p:txBody>
          <a:bodyPr wrap="none" rtlCol="0">
            <a:spAutoFit/>
          </a:bodyPr>
          <a:lstStyle/>
          <a:p>
            <a:r>
              <a:rPr lang="en-US" dirty="0"/>
              <a:t>Function of L?</a:t>
            </a:r>
          </a:p>
        </p:txBody>
      </p:sp>
    </p:spTree>
    <p:extLst>
      <p:ext uri="{BB962C8B-B14F-4D97-AF65-F5344CB8AC3E}">
        <p14:creationId xmlns:p14="http://schemas.microsoft.com/office/powerpoint/2010/main" val="28818195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9969"/>
            <a:ext cx="8229600" cy="1143000"/>
          </a:xfrm>
        </p:spPr>
        <p:txBody>
          <a:bodyPr/>
          <a:lstStyle/>
          <a:p>
            <a:r>
              <a:rPr lang="en-US" dirty="0" smtClean="0"/>
              <a:t>Problem 6.9</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86" t="6666" r="20741"/>
          <a:stretch/>
        </p:blipFill>
        <p:spPr>
          <a:xfrm rot="16200000">
            <a:off x="2095500" y="-190500"/>
            <a:ext cx="1905000" cy="3200400"/>
          </a:xfrm>
          <a:prstGeom prst="rect">
            <a:avLst/>
          </a:prstGeom>
        </p:spPr>
      </p:pic>
      <p:pic>
        <p:nvPicPr>
          <p:cNvPr id="5" name="Picture 3" descr="AAEAHWR0"/>
          <p:cNvPicPr>
            <a:picLocks noChangeAspect="1" noChangeArrowheads="1"/>
          </p:cNvPicPr>
          <p:nvPr/>
        </p:nvPicPr>
        <p:blipFill>
          <a:blip r:embed="rId3" cstate="print"/>
          <a:srcRect/>
          <a:stretch>
            <a:fillRect/>
          </a:stretch>
        </p:blipFill>
        <p:spPr bwMode="auto">
          <a:xfrm>
            <a:off x="8249627" y="84740"/>
            <a:ext cx="2406650" cy="2248152"/>
          </a:xfrm>
          <a:prstGeom prst="rect">
            <a:avLst/>
          </a:prstGeom>
          <a:noFill/>
          <a:ln>
            <a:miter lim="800000"/>
            <a:headEnd/>
            <a:tailEnd/>
          </a:ln>
        </p:spPr>
      </p:pic>
      <p:sp>
        <p:nvSpPr>
          <p:cNvPr id="7" name="TextBox 6"/>
          <p:cNvSpPr txBox="1"/>
          <p:nvPr/>
        </p:nvSpPr>
        <p:spPr>
          <a:xfrm>
            <a:off x="2362201" y="3124200"/>
            <a:ext cx="722377" cy="369332"/>
          </a:xfrm>
          <a:prstGeom prst="rect">
            <a:avLst/>
          </a:prstGeom>
          <a:noFill/>
        </p:spPr>
        <p:txBody>
          <a:bodyPr wrap="none" rtlCol="0">
            <a:spAutoFit/>
          </a:bodyPr>
          <a:lstStyle/>
          <a:p>
            <a:r>
              <a:rPr lang="en-US" dirty="0"/>
              <a:t>How?</a:t>
            </a:r>
          </a:p>
        </p:txBody>
      </p:sp>
      <p:cxnSp>
        <p:nvCxnSpPr>
          <p:cNvPr id="8" name="Straight Connector 7"/>
          <p:cNvCxnSpPr/>
          <p:nvPr/>
        </p:nvCxnSpPr>
        <p:spPr>
          <a:xfrm>
            <a:off x="8534400" y="457200"/>
            <a:ext cx="1905000" cy="137160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915401" y="1371600"/>
            <a:ext cx="722377" cy="369332"/>
          </a:xfrm>
          <a:prstGeom prst="rect">
            <a:avLst/>
          </a:prstGeom>
          <a:noFill/>
        </p:spPr>
        <p:txBody>
          <a:bodyPr wrap="none" rtlCol="0">
            <a:spAutoFit/>
          </a:bodyPr>
          <a:lstStyle/>
          <a:p>
            <a:r>
              <a:rPr lang="en-US" dirty="0"/>
              <a:t>How?</a:t>
            </a:r>
          </a:p>
        </p:txBody>
      </p:sp>
      <p:sp>
        <p:nvSpPr>
          <p:cNvPr id="10" name="TextBox 9"/>
          <p:cNvSpPr txBox="1"/>
          <p:nvPr/>
        </p:nvSpPr>
        <p:spPr>
          <a:xfrm>
            <a:off x="8763000" y="2743200"/>
            <a:ext cx="1893532" cy="923330"/>
          </a:xfrm>
          <a:prstGeom prst="rect">
            <a:avLst/>
          </a:prstGeom>
          <a:noFill/>
        </p:spPr>
        <p:txBody>
          <a:bodyPr wrap="none" rtlCol="0">
            <a:spAutoFit/>
          </a:bodyPr>
          <a:lstStyle/>
          <a:p>
            <a:r>
              <a:rPr lang="en-US" dirty="0"/>
              <a:t>Function of L?</a:t>
            </a:r>
          </a:p>
          <a:p>
            <a:r>
              <a:rPr lang="en-US" dirty="0" err="1"/>
              <a:t>Phi.s</a:t>
            </a:r>
            <a:r>
              <a:rPr lang="en-US" dirty="0"/>
              <a:t> and D.s must</a:t>
            </a:r>
          </a:p>
          <a:p>
            <a:r>
              <a:rPr lang="en-US" dirty="0"/>
              <a:t>Be equal…</a:t>
            </a:r>
          </a:p>
        </p:txBody>
      </p:sp>
    </p:spTree>
    <p:extLst>
      <p:ext uri="{BB962C8B-B14F-4D97-AF65-F5344CB8AC3E}">
        <p14:creationId xmlns:p14="http://schemas.microsoft.com/office/powerpoint/2010/main" val="3191038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8229600" cy="1143000"/>
          </a:xfrm>
        </p:spPr>
        <p:txBody>
          <a:bodyPr/>
          <a:lstStyle/>
          <a:p>
            <a:r>
              <a:rPr lang="en-US" dirty="0" smtClean="0"/>
              <a:t>Problem 6.10</a:t>
            </a:r>
            <a:endParaRPr lang="en-US" dirty="0"/>
          </a:p>
        </p:txBody>
      </p:sp>
      <p:sp>
        <p:nvSpPr>
          <p:cNvPr id="3" name="Content Placeholder 2"/>
          <p:cNvSpPr>
            <a:spLocks noGrp="1"/>
          </p:cNvSpPr>
          <p:nvPr>
            <p:ph idx="1"/>
          </p:nvPr>
        </p:nvSpPr>
        <p:spPr/>
        <p:txBody>
          <a:bodyPr/>
          <a:lstStyle/>
          <a:p>
            <a:r>
              <a:rPr lang="en-US" dirty="0" smtClean="0"/>
              <a:t>Where to start?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535" y="0"/>
            <a:ext cx="3829050" cy="5105400"/>
          </a:xfrm>
          <a:prstGeom prst="rect">
            <a:avLst/>
          </a:prstGeom>
        </p:spPr>
      </p:pic>
    </p:spTree>
    <p:extLst>
      <p:ext uri="{BB962C8B-B14F-4D97-AF65-F5344CB8AC3E}">
        <p14:creationId xmlns:p14="http://schemas.microsoft.com/office/powerpoint/2010/main" val="17340891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8229600" cy="1143000"/>
          </a:xfrm>
        </p:spPr>
        <p:txBody>
          <a:bodyPr/>
          <a:lstStyle/>
          <a:p>
            <a:r>
              <a:rPr lang="en-US" dirty="0" smtClean="0"/>
              <a:t>Problem 6.10</a:t>
            </a:r>
            <a:endParaRPr lang="en-US" dirty="0"/>
          </a:p>
        </p:txBody>
      </p:sp>
      <p:sp>
        <p:nvSpPr>
          <p:cNvPr id="3" name="Content Placeholder 2"/>
          <p:cNvSpPr>
            <a:spLocks noGrp="1"/>
          </p:cNvSpPr>
          <p:nvPr>
            <p:ph idx="1"/>
          </p:nvPr>
        </p:nvSpPr>
        <p:spPr/>
        <p:txBody>
          <a:bodyPr/>
          <a:lstStyle/>
          <a:p>
            <a:r>
              <a:rPr lang="en-US" dirty="0" smtClean="0"/>
              <a:t>Where to start?</a:t>
            </a:r>
          </a:p>
          <a:p>
            <a:r>
              <a:rPr lang="en-US" dirty="0" err="1"/>
              <a:t>s</a:t>
            </a:r>
            <a:r>
              <a:rPr lang="en-US" dirty="0" err="1" smtClean="0"/>
              <a:t>s</a:t>
            </a:r>
            <a:r>
              <a:rPr lang="en-US" dirty="0" smtClean="0"/>
              <a:t>? Using r, it is how many</a:t>
            </a:r>
          </a:p>
          <a:p>
            <a:pPr marL="0" indent="0">
              <a:buNone/>
            </a:pPr>
            <a:r>
              <a:rPr lang="en-US" dirty="0" smtClean="0"/>
              <a:t>Dimensions?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535" y="0"/>
            <a:ext cx="3829050" cy="5105400"/>
          </a:xfrm>
          <a:prstGeom prst="rect">
            <a:avLst/>
          </a:prstGeom>
        </p:spPr>
      </p:pic>
    </p:spTree>
    <p:extLst>
      <p:ext uri="{BB962C8B-B14F-4D97-AF65-F5344CB8AC3E}">
        <p14:creationId xmlns:p14="http://schemas.microsoft.com/office/powerpoint/2010/main" val="27930445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8229600" cy="1143000"/>
          </a:xfrm>
        </p:spPr>
        <p:txBody>
          <a:bodyPr/>
          <a:lstStyle/>
          <a:p>
            <a:r>
              <a:rPr lang="en-US" dirty="0" smtClean="0"/>
              <a:t>Problem 6.10</a:t>
            </a:r>
            <a:endParaRPr lang="en-US" dirty="0"/>
          </a:p>
        </p:txBody>
      </p:sp>
      <p:sp>
        <p:nvSpPr>
          <p:cNvPr id="3" name="Content Placeholder 2"/>
          <p:cNvSpPr>
            <a:spLocks noGrp="1"/>
          </p:cNvSpPr>
          <p:nvPr>
            <p:ph idx="1"/>
          </p:nvPr>
        </p:nvSpPr>
        <p:spPr/>
        <p:txBody>
          <a:bodyPr/>
          <a:lstStyle/>
          <a:p>
            <a:r>
              <a:rPr lang="en-US" dirty="0" smtClean="0"/>
              <a:t>Where to start?</a:t>
            </a:r>
          </a:p>
          <a:p>
            <a:r>
              <a:rPr lang="en-US" dirty="0" err="1"/>
              <a:t>s</a:t>
            </a:r>
            <a:r>
              <a:rPr lang="en-US" dirty="0" err="1" smtClean="0"/>
              <a:t>s</a:t>
            </a:r>
            <a:r>
              <a:rPr lang="en-US" dirty="0" smtClean="0"/>
              <a:t>? Using r, it is how many</a:t>
            </a:r>
          </a:p>
          <a:p>
            <a:pPr marL="0" indent="0">
              <a:buNone/>
            </a:pPr>
            <a:r>
              <a:rPr lang="en-US" dirty="0" smtClean="0"/>
              <a:t>Dimensions?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535" y="0"/>
            <a:ext cx="3829050" cy="5105400"/>
          </a:xfrm>
          <a:prstGeom prst="rect">
            <a:avLst/>
          </a:prstGeom>
        </p:spPr>
      </p:pic>
    </p:spTree>
    <p:extLst>
      <p:ext uri="{BB962C8B-B14F-4D97-AF65-F5344CB8AC3E}">
        <p14:creationId xmlns:p14="http://schemas.microsoft.com/office/powerpoint/2010/main" val="15658293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8229600" cy="1143000"/>
          </a:xfrm>
        </p:spPr>
        <p:txBody>
          <a:bodyPr/>
          <a:lstStyle/>
          <a:p>
            <a:r>
              <a:rPr lang="en-US" dirty="0" smtClean="0"/>
              <a:t>Problem 6.10</a:t>
            </a:r>
            <a:endParaRPr lang="en-US" dirty="0"/>
          </a:p>
        </p:txBody>
      </p:sp>
      <p:sp>
        <p:nvSpPr>
          <p:cNvPr id="3" name="Content Placeholder 2"/>
          <p:cNvSpPr>
            <a:spLocks noGrp="1"/>
          </p:cNvSpPr>
          <p:nvPr>
            <p:ph idx="1"/>
          </p:nvPr>
        </p:nvSpPr>
        <p:spPr/>
        <p:txBody>
          <a:bodyPr/>
          <a:lstStyle/>
          <a:p>
            <a:r>
              <a:rPr lang="en-US" dirty="0" smtClean="0"/>
              <a:t>Where to start?</a:t>
            </a:r>
          </a:p>
          <a:p>
            <a:r>
              <a:rPr lang="en-US" dirty="0" err="1"/>
              <a:t>s</a:t>
            </a:r>
            <a:r>
              <a:rPr lang="en-US" dirty="0" err="1" smtClean="0"/>
              <a:t>s</a:t>
            </a:r>
            <a:r>
              <a:rPr lang="en-US" dirty="0" smtClean="0"/>
              <a:t>? Using r, it is how many</a:t>
            </a:r>
          </a:p>
          <a:p>
            <a:pPr marL="0" indent="0">
              <a:buNone/>
            </a:pPr>
            <a:r>
              <a:rPr lang="en-US" dirty="0" smtClean="0"/>
              <a:t>Dimensions?</a:t>
            </a:r>
          </a:p>
          <a:p>
            <a:pPr marL="0" indent="0">
              <a:buNone/>
            </a:pPr>
            <a:r>
              <a:rPr lang="en-US" dirty="0" smtClean="0"/>
              <a:t>1-D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535" y="0"/>
            <a:ext cx="3829050" cy="5105400"/>
          </a:xfrm>
          <a:prstGeom prst="rect">
            <a:avLst/>
          </a:prstGeom>
        </p:spPr>
      </p:pic>
    </p:spTree>
    <p:extLst>
      <p:ext uri="{BB962C8B-B14F-4D97-AF65-F5344CB8AC3E}">
        <p14:creationId xmlns:p14="http://schemas.microsoft.com/office/powerpoint/2010/main" val="1110493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8229600" cy="1143000"/>
          </a:xfrm>
        </p:spPr>
        <p:txBody>
          <a:bodyPr/>
          <a:lstStyle/>
          <a:p>
            <a:r>
              <a:rPr lang="en-US" dirty="0" smtClean="0"/>
              <a:t>Problem 6.10</a:t>
            </a:r>
            <a:endParaRPr lang="en-US" dirty="0"/>
          </a:p>
        </p:txBody>
      </p:sp>
      <p:sp>
        <p:nvSpPr>
          <p:cNvPr id="3" name="Content Placeholder 2"/>
          <p:cNvSpPr>
            <a:spLocks noGrp="1"/>
          </p:cNvSpPr>
          <p:nvPr>
            <p:ph idx="1"/>
          </p:nvPr>
        </p:nvSpPr>
        <p:spPr/>
        <p:txBody>
          <a:bodyPr/>
          <a:lstStyle/>
          <a:p>
            <a:r>
              <a:rPr lang="en-US" dirty="0" smtClean="0"/>
              <a:t>Where to start?</a:t>
            </a:r>
          </a:p>
          <a:p>
            <a:r>
              <a:rPr lang="en-US" dirty="0" err="1"/>
              <a:t>s</a:t>
            </a:r>
            <a:r>
              <a:rPr lang="en-US" dirty="0" err="1" smtClean="0"/>
              <a:t>s</a:t>
            </a:r>
            <a:r>
              <a:rPr lang="en-US" dirty="0" smtClean="0"/>
              <a:t>? Using r, it is how many</a:t>
            </a:r>
          </a:p>
          <a:p>
            <a:pPr marL="0" indent="0">
              <a:buNone/>
            </a:pPr>
            <a:r>
              <a:rPr lang="en-US" dirty="0" smtClean="0"/>
              <a:t>Dimensions?</a:t>
            </a:r>
          </a:p>
          <a:p>
            <a:pPr marL="0" indent="0">
              <a:buNone/>
            </a:pPr>
            <a:r>
              <a:rPr lang="en-US" dirty="0" smtClean="0"/>
              <a:t>1-D</a:t>
            </a:r>
          </a:p>
          <a:p>
            <a:pPr marL="0" indent="0">
              <a:buNone/>
            </a:pPr>
            <a:r>
              <a:rPr lang="en-US" dirty="0" smtClean="0"/>
              <a:t>What’s the equation: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535" y="0"/>
            <a:ext cx="3829050" cy="5105400"/>
          </a:xfrm>
          <a:prstGeom prst="rect">
            <a:avLst/>
          </a:prstGeom>
        </p:spPr>
      </p:pic>
    </p:spTree>
    <p:extLst>
      <p:ext uri="{BB962C8B-B14F-4D97-AF65-F5344CB8AC3E}">
        <p14:creationId xmlns:p14="http://schemas.microsoft.com/office/powerpoint/2010/main" val="2953278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6.1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b="0" i="1" dirty="0" smtClean="0">
                    <a:latin typeface="Cambria Math" panose="02040503050406030204" pitchFamily="18" charset="0"/>
                  </a:rPr>
                  <a:t>Compare Ds… where T=298K, Diameter = 0.3467 nm; For oxygen the partial molar volume is 25.6 cm^3/mol</a:t>
                </a:r>
                <a:r>
                  <a:rPr lang="en-US" i="1" dirty="0" smtClean="0">
                    <a:latin typeface="Cambria Math" panose="02040503050406030204" pitchFamily="18" charset="0"/>
                  </a:rPr>
                  <a:t>. </a:t>
                </a:r>
                <a:r>
                  <a:rPr lang="en-US" i="1" dirty="0" err="1" smtClean="0">
                    <a:latin typeface="Cambria Math" panose="02040503050406030204" pitchFamily="18" charset="0"/>
                  </a:rPr>
                  <a:t>Ans</a:t>
                </a:r>
                <a:r>
                  <a:rPr lang="en-US" i="1" dirty="0" smtClean="0">
                    <a:latin typeface="Cambria Math" panose="02040503050406030204" pitchFamily="18" charset="0"/>
                  </a:rPr>
                  <a:t> is 2.1e-5 cm^2/s</a:t>
                </a:r>
                <a:endParaRPr lang="en-US" b="0" i="1" dirty="0" smtClean="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 ⇒ </m:t>
                    </m:r>
                    <m:r>
                      <a:rPr lang="en-US" i="1">
                        <a:latin typeface="Cambria Math" panose="02040503050406030204" pitchFamily="18" charset="0"/>
                      </a:rPr>
                      <m:t>𝐷</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𝐵</m:t>
                            </m:r>
                          </m:sub>
                        </m:sSub>
                        <m:r>
                          <a:rPr lang="en-US" i="1">
                            <a:latin typeface="Cambria Math" panose="02040503050406030204" pitchFamily="18" charset="0"/>
                          </a:rPr>
                          <m:t>𝑇</m:t>
                        </m:r>
                      </m:num>
                      <m:den>
                        <m:r>
                          <a:rPr lang="en-US" i="1">
                            <a:latin typeface="Cambria Math" panose="02040503050406030204" pitchFamily="18" charset="0"/>
                          </a:rPr>
                          <m:t>6</m:t>
                        </m:r>
                        <m:r>
                          <a:rPr lang="az-Cyrl-AZ" i="1">
                            <a:latin typeface="Cambria Math" panose="02040503050406030204" pitchFamily="18" charset="0"/>
                          </a:rPr>
                          <m:t>ᴫ</m:t>
                        </m:r>
                        <m:r>
                          <m:rPr>
                            <m:sty m:val="p"/>
                          </m:rPr>
                          <a:rPr lang="el-GR" i="1">
                            <a:latin typeface="Cambria Math" panose="02040503050406030204" pitchFamily="18" charset="0"/>
                          </a:rPr>
                          <m:t>μ</m:t>
                        </m:r>
                        <m:r>
                          <a:rPr lang="en-US" i="1">
                            <a:latin typeface="Cambria Math" panose="02040503050406030204" pitchFamily="18" charset="0"/>
                          </a:rPr>
                          <m:t>𝑅</m:t>
                        </m:r>
                      </m:den>
                    </m:f>
                    <m:r>
                      <a:rPr lang="en-US" b="0" i="1" smtClean="0">
                        <a:latin typeface="Cambria Math" panose="02040503050406030204" pitchFamily="18" charset="0"/>
                      </a:rPr>
                      <m:t>=</m:t>
                    </m:r>
                  </m:oMath>
                </a14:m>
                <a:endParaRPr lang="en-US" b="0"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smtClean="0">
                              <a:latin typeface="Cambria Math" panose="02040503050406030204" pitchFamily="18" charset="0"/>
                            </a:rPr>
                            <m:t>1</m:t>
                          </m:r>
                          <m:r>
                            <a:rPr lang="en-US" b="0" i="1" smtClean="0">
                              <a:latin typeface="Cambria Math" panose="02040503050406030204" pitchFamily="18" charset="0"/>
                            </a:rPr>
                            <m:t>.38</m:t>
                          </m:r>
                          <m:r>
                            <a:rPr lang="en-US" b="0" i="1" smtClean="0">
                              <a:latin typeface="Cambria Math" panose="02040503050406030204" pitchFamily="18" charset="0"/>
                            </a:rPr>
                            <m:t>𝑒</m:t>
                          </m:r>
                          <m:r>
                            <a:rPr lang="en-US" b="0" i="1" smtClean="0">
                              <a:latin typeface="Cambria Math" panose="02040503050406030204" pitchFamily="18" charset="0"/>
                            </a:rPr>
                            <m:t>−23</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𝐾</m:t>
                              </m:r>
                            </m:den>
                          </m:f>
                          <m:r>
                            <a:rPr lang="en-US" b="0" i="1" smtClean="0">
                              <a:latin typeface="Cambria Math" panose="02040503050406030204" pitchFamily="18" charset="0"/>
                            </a:rPr>
                            <m:t>∗298</m:t>
                          </m:r>
                          <m:r>
                            <a:rPr lang="en-US" b="0" i="1" smtClean="0">
                              <a:latin typeface="Cambria Math" panose="02040503050406030204" pitchFamily="18" charset="0"/>
                            </a:rPr>
                            <m:t>𝐾</m:t>
                          </m:r>
                        </m:num>
                        <m:den>
                          <m:r>
                            <a:rPr lang="en-US" i="1">
                              <a:latin typeface="Cambria Math" panose="02040503050406030204" pitchFamily="18" charset="0"/>
                            </a:rPr>
                            <m:t>6</m:t>
                          </m:r>
                          <m:r>
                            <a:rPr lang="az-Cyrl-AZ" i="1">
                              <a:latin typeface="Cambria Math" panose="02040503050406030204" pitchFamily="18" charset="0"/>
                            </a:rPr>
                            <m:t>ᴫ</m:t>
                          </m:r>
                          <m:r>
                            <a:rPr lang="en-US" b="0" i="1" smtClean="0">
                              <a:latin typeface="Cambria Math" panose="02040503050406030204" pitchFamily="18" charset="0"/>
                            </a:rPr>
                            <m:t>∗0.00089</m:t>
                          </m:r>
                          <m:r>
                            <a:rPr lang="en-US" b="0" i="1" smtClean="0">
                              <a:latin typeface="Cambria Math" panose="02040503050406030204" pitchFamily="18" charset="0"/>
                            </a:rPr>
                            <m:t>𝑃𝑎</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 ∗1.7335</m:t>
                          </m:r>
                          <m:r>
                            <a:rPr lang="en-US" b="0" i="1" smtClean="0">
                              <a:latin typeface="Cambria Math" panose="02040503050406030204" pitchFamily="18" charset="0"/>
                            </a:rPr>
                            <m:t>𝑒</m:t>
                          </m:r>
                          <m:r>
                            <a:rPr lang="en-US" b="0" i="1" smtClean="0">
                              <a:latin typeface="Cambria Math" panose="02040503050406030204" pitchFamily="18" charset="0"/>
                            </a:rPr>
                            <m:t>−10 </m:t>
                          </m:r>
                          <m:r>
                            <a:rPr lang="en-US" b="0" i="1" smtClean="0">
                              <a:latin typeface="Cambria Math" panose="02040503050406030204" pitchFamily="18" charset="0"/>
                            </a:rPr>
                            <m:t>𝑚</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100</m:t>
                          </m:r>
                        </m:e>
                        <m:sup>
                          <m:r>
                            <a:rPr lang="en-US" b="0" i="1" smtClean="0">
                              <a:latin typeface="Cambria Math" panose="02040503050406030204" pitchFamily="18" charset="0"/>
                            </a:rPr>
                            <m:t>2</m:t>
                          </m:r>
                        </m:sup>
                      </m:sSup>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=1.41</m:t>
                      </m:r>
                      <m:r>
                        <a:rPr lang="en-US" b="0" i="1" smtClean="0">
                          <a:latin typeface="Cambria Math" panose="02040503050406030204" pitchFamily="18" charset="0"/>
                        </a:rPr>
                        <m:t>𝑒</m:t>
                      </m:r>
                      <m:r>
                        <a:rPr lang="en-US" b="0" i="1" smtClean="0">
                          <a:latin typeface="Cambria Math" panose="02040503050406030204" pitchFamily="18" charset="0"/>
                        </a:rPr>
                        <m:t>−5</m:t>
                      </m:r>
                      <m:f>
                        <m:fPr>
                          <m:ctrlPr>
                            <a:rPr lang="en-US" b="0" i="1" smtClean="0">
                              <a:latin typeface="Cambria Math" panose="02040503050406030204" pitchFamily="18" charset="0"/>
                            </a:rPr>
                          </m:ctrlPr>
                        </m:fPr>
                        <m:num>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𝑠</m:t>
                          </m:r>
                        </m:den>
                      </m:f>
                    </m:oMath>
                  </m:oMathPara>
                </a14:m>
                <a:endParaRPr lang="en-US" dirty="0" smtClean="0"/>
              </a:p>
              <a:p>
                <a:r>
                  <a:rPr lang="en-US" dirty="0" err="1" smtClean="0"/>
                  <a:t>Wilkie</a:t>
                </a:r>
                <a:r>
                  <a:rPr lang="en-US" dirty="0" smtClean="0"/>
                  <a:t>-Change (semi-empirical; cP and cm</a:t>
                </a:r>
                <a:r>
                  <a:rPr lang="en-US" baseline="30000" dirty="0" smtClean="0"/>
                  <a:t>3</a:t>
                </a:r>
                <a:r>
                  <a:rPr lang="en-US" dirty="0" smtClean="0"/>
                  <a:t>/</a:t>
                </a:r>
                <a:r>
                  <a:rPr lang="en-US" dirty="0" err="1" smtClean="0"/>
                  <a:t>mol</a:t>
                </a:r>
                <a:r>
                  <a:rPr lang="en-US" dirty="0" smtClean="0"/>
                  <a:t>)</a:t>
                </a:r>
                <a14:m>
                  <m:oMath xmlns:m="http://schemas.openxmlformats.org/officeDocument/2006/math">
                    <m:r>
                      <a:rPr lang="en-US" i="1">
                        <a:latin typeface="Cambria Math" panose="02040503050406030204" pitchFamily="18" charset="0"/>
                      </a:rPr>
                      <m:t> ⇒ </m:t>
                    </m:r>
                  </m:oMath>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=7.4</m:t>
                      </m:r>
                      <m:r>
                        <a:rPr lang="en-US" b="0" i="1" smtClean="0">
                          <a:latin typeface="Cambria Math" panose="02040503050406030204" pitchFamily="18" charset="0"/>
                        </a:rPr>
                        <m:t>𝑒</m:t>
                      </m:r>
                      <m:r>
                        <a:rPr lang="en-US" b="0" i="1" smtClean="0">
                          <a:latin typeface="Cambria Math" panose="02040503050406030204" pitchFamily="18" charset="0"/>
                        </a:rPr>
                        <m:t>−10</m:t>
                      </m:r>
                      <m:f>
                        <m:fPr>
                          <m:ctrlPr>
                            <a:rPr lang="en-US" b="0" i="1" smtClean="0">
                              <a:latin typeface="Cambria Math" panose="02040503050406030204" pitchFamily="18" charset="0"/>
                            </a:rPr>
                          </m:ctrlPr>
                        </m:fPr>
                        <m:num>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𝑠</m:t>
                          </m:r>
                        </m:den>
                      </m:f>
                      <m:f>
                        <m:fPr>
                          <m:ctrlPr>
                            <a:rPr lang="en-US" i="1">
                              <a:latin typeface="Cambria Math" panose="02040503050406030204" pitchFamily="18" charset="0"/>
                            </a:rPr>
                          </m:ctrlPr>
                        </m:fPr>
                        <m:num>
                          <m:r>
                            <a:rPr lang="en-US" i="1">
                              <a:latin typeface="Cambria Math" panose="02040503050406030204" pitchFamily="18" charset="0"/>
                            </a:rPr>
                            <m:t>𝑇</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m:rPr>
                                      <m:sty m:val="p"/>
                                    </m:rPr>
                                    <a:rPr lang="el-GR" b="0" i="1" smtClean="0">
                                      <a:latin typeface="Cambria Math" panose="02040503050406030204" pitchFamily="18" charset="0"/>
                                    </a:rPr>
                                    <m:t>φ</m:t>
                                  </m:r>
                                  <m:r>
                                    <a:rPr lang="en-US" b="0" i="1" smtClean="0">
                                      <a:latin typeface="Cambria Math" panose="02040503050406030204" pitchFamily="18" charset="0"/>
                                    </a:rPr>
                                    <m:t>𝑀</m:t>
                                  </m:r>
                                </m:e>
                              </m:d>
                            </m:e>
                            <m:sup>
                              <m:r>
                                <a:rPr lang="en-US" b="0" i="1" smtClean="0">
                                  <a:latin typeface="Cambria Math" panose="02040503050406030204" pitchFamily="18" charset="0"/>
                                </a:rPr>
                                <m:t>0.5</m:t>
                              </m:r>
                            </m:sup>
                          </m:sSup>
                        </m:num>
                        <m:den>
                          <m:r>
                            <m:rPr>
                              <m:sty m:val="p"/>
                            </m:rPr>
                            <a:rPr lang="el-GR" i="1">
                              <a:latin typeface="Cambria Math" panose="02040503050406030204" pitchFamily="18" charset="0"/>
                            </a:rPr>
                            <m:t>μ</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𝑜</m:t>
                              </m:r>
                            </m:sub>
                            <m:sup>
                              <m:r>
                                <a:rPr lang="en-US" b="0" i="1" smtClean="0">
                                  <a:latin typeface="Cambria Math" panose="02040503050406030204" pitchFamily="18" charset="0"/>
                                </a:rPr>
                                <m:t>0.6</m:t>
                              </m:r>
                            </m:sup>
                          </m:sSubSup>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l-GR" i="1">
                              <a:latin typeface="Cambria Math" panose="02040503050406030204" pitchFamily="18" charset="0"/>
                            </a:rPr>
                            <m:t>φ</m:t>
                          </m:r>
                        </m:e>
                        <m:sub>
                          <m:r>
                            <a:rPr lang="en-US" b="0" i="1" smtClean="0">
                              <a:latin typeface="Cambria Math" panose="02040503050406030204" pitchFamily="18" charset="0"/>
                            </a:rPr>
                            <m:t>𝑤𝑎𝑡𝑒𝑟</m:t>
                          </m:r>
                        </m:sub>
                      </m:sSub>
                      <m:r>
                        <a:rPr lang="en-US" b="0" i="1" smtClean="0">
                          <a:latin typeface="Cambria Math" panose="02040503050406030204" pitchFamily="18" charset="0"/>
                        </a:rPr>
                        <m:t>=2.26</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cstate="print"/>
                <a:stretch>
                  <a:fillRect l="-928"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14600" y="5664276"/>
                <a:ext cx="7467600" cy="11937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=7.4</m:t>
                      </m:r>
                      <m:r>
                        <a:rPr lang="en-US" i="1">
                          <a:latin typeface="Cambria Math" panose="02040503050406030204" pitchFamily="18" charset="0"/>
                        </a:rPr>
                        <m:t>𝑒</m:t>
                      </m:r>
                      <m:r>
                        <a:rPr lang="en-US" i="1">
                          <a:latin typeface="Cambria Math" panose="02040503050406030204" pitchFamily="18" charset="0"/>
                        </a:rPr>
                        <m:t>−10</m:t>
                      </m:r>
                      <m:f>
                        <m:fPr>
                          <m:ctrlPr>
                            <a:rPr lang="en-US" i="1">
                              <a:latin typeface="Cambria Math" panose="02040503050406030204" pitchFamily="18" charset="0"/>
                            </a:rPr>
                          </m:ctrlPr>
                        </m:fPr>
                        <m:num>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num>
                        <m:den>
                          <m:r>
                            <a:rPr lang="en-US" i="1">
                              <a:latin typeface="Cambria Math" panose="02040503050406030204" pitchFamily="18" charset="0"/>
                            </a:rPr>
                            <m:t>𝑠</m:t>
                          </m:r>
                        </m:den>
                      </m:f>
                      <m:f>
                        <m:fPr>
                          <m:ctrlPr>
                            <a:rPr lang="en-US" i="1">
                              <a:latin typeface="Cambria Math" panose="02040503050406030204" pitchFamily="18" charset="0"/>
                            </a:rPr>
                          </m:ctrlPr>
                        </m:fPr>
                        <m:num>
                          <m:r>
                            <a:rPr lang="en-US" i="1">
                              <a:latin typeface="Cambria Math" panose="02040503050406030204" pitchFamily="18" charset="0"/>
                            </a:rPr>
                            <m:t>298</m:t>
                          </m:r>
                          <m:r>
                            <a:rPr lang="en-US" i="1">
                              <a:latin typeface="Cambria Math" panose="02040503050406030204" pitchFamily="18" charset="0"/>
                            </a:rPr>
                            <m:t>𝐾</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2.26∗</m:t>
                                  </m:r>
                                  <m:f>
                                    <m:fPr>
                                      <m:ctrlPr>
                                        <a:rPr lang="en-US" i="1">
                                          <a:latin typeface="Cambria Math" panose="02040503050406030204" pitchFamily="18" charset="0"/>
                                        </a:rPr>
                                      </m:ctrlPr>
                                    </m:fPr>
                                    <m:num>
                                      <m:r>
                                        <a:rPr lang="en-US" i="1">
                                          <a:latin typeface="Cambria Math" panose="02040503050406030204" pitchFamily="18" charset="0"/>
                                        </a:rPr>
                                        <m:t>18.015</m:t>
                                      </m:r>
                                      <m:r>
                                        <a:rPr lang="en-US" i="1">
                                          <a:latin typeface="Cambria Math" panose="02040503050406030204" pitchFamily="18" charset="0"/>
                                        </a:rPr>
                                        <m:t>𝑔</m:t>
                                      </m:r>
                                    </m:num>
                                    <m:den>
                                      <m:r>
                                        <a:rPr lang="en-US" i="1">
                                          <a:latin typeface="Cambria Math" panose="02040503050406030204" pitchFamily="18" charset="0"/>
                                        </a:rPr>
                                        <m:t>𝑚𝑜𝑙</m:t>
                                      </m:r>
                                    </m:den>
                                  </m:f>
                                </m:e>
                              </m:d>
                            </m:e>
                            <m:sup>
                              <m:r>
                                <a:rPr lang="en-US" i="1">
                                  <a:latin typeface="Cambria Math" panose="02040503050406030204" pitchFamily="18" charset="0"/>
                                </a:rPr>
                                <m:t>0.5</m:t>
                              </m:r>
                            </m:sup>
                          </m:sSup>
                        </m:num>
                        <m:den>
                          <m:r>
                            <a:rPr lang="en-US" i="1">
                              <a:latin typeface="Cambria Math" panose="02040503050406030204" pitchFamily="18" charset="0"/>
                            </a:rPr>
                            <m:t>0.0089</m:t>
                          </m:r>
                          <m:r>
                            <a:rPr lang="en-US" i="1">
                              <a:latin typeface="Cambria Math" panose="02040503050406030204" pitchFamily="18" charset="0"/>
                            </a:rPr>
                            <m:t>𝑐𝑃</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25.6</m:t>
                                      </m:r>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num>
                                    <m:den>
                                      <m:r>
                                        <a:rPr lang="en-US" i="1">
                                          <a:latin typeface="Cambria Math" panose="02040503050406030204" pitchFamily="18" charset="0"/>
                                        </a:rPr>
                                        <m:t>𝑠</m:t>
                                      </m:r>
                                    </m:den>
                                  </m:f>
                                </m:e>
                              </m:d>
                              <m:r>
                                <a:rPr lang="en-US" i="1">
                                  <a:latin typeface="Cambria Math" panose="02040503050406030204" pitchFamily="18" charset="0"/>
                                </a:rPr>
                                <m:t>  </m:t>
                              </m:r>
                            </m:e>
                            <m:sup>
                              <m:r>
                                <a:rPr lang="en-US" i="1">
                                  <a:latin typeface="Cambria Math" panose="02040503050406030204" pitchFamily="18" charset="0"/>
                                </a:rPr>
                                <m:t>0.6</m:t>
                              </m:r>
                            </m:sup>
                          </m:sSup>
                        </m:den>
                      </m:f>
                      <m:r>
                        <a:rPr lang="en-US" i="1">
                          <a:latin typeface="Cambria Math" panose="02040503050406030204" pitchFamily="18" charset="0"/>
                        </a:rPr>
                        <m:t>=2.21</m:t>
                      </m:r>
                      <m:r>
                        <a:rPr lang="en-US" i="1">
                          <a:latin typeface="Cambria Math" panose="02040503050406030204" pitchFamily="18" charset="0"/>
                        </a:rPr>
                        <m:t>𝑒</m:t>
                      </m:r>
                      <m:r>
                        <a:rPr lang="en-US" i="1">
                          <a:latin typeface="Cambria Math" panose="02040503050406030204" pitchFamily="18" charset="0"/>
                        </a:rPr>
                        <m:t>−5</m:t>
                      </m:r>
                      <m:f>
                        <m:fPr>
                          <m:ctrlPr>
                            <a:rPr lang="en-US" i="1">
                              <a:latin typeface="Cambria Math" panose="02040503050406030204" pitchFamily="18" charset="0"/>
                            </a:rPr>
                          </m:ctrlPr>
                        </m:fPr>
                        <m:num>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num>
                        <m:den>
                          <m:r>
                            <a:rPr lang="en-US" i="1">
                              <a:latin typeface="Cambria Math" panose="02040503050406030204" pitchFamily="18" charset="0"/>
                            </a:rPr>
                            <m:t>𝑠</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514600" y="5664276"/>
                <a:ext cx="7467600" cy="1193725"/>
              </a:xfrm>
              <a:prstGeom prst="rect">
                <a:avLst/>
              </a:prstGeom>
              <a:blipFill>
                <a:blip r:embed="rId3" cstate="print"/>
                <a:stretch>
                  <a:fillRect/>
                </a:stretch>
              </a:blipFill>
            </p:spPr>
            <p:txBody>
              <a:bodyPr/>
              <a:lstStyle/>
              <a:p>
                <a:r>
                  <a:rPr lang="en-US">
                    <a:noFill/>
                  </a:rPr>
                  <a:t> </a:t>
                </a:r>
              </a:p>
            </p:txBody>
          </p:sp>
        </mc:Fallback>
      </mc:AlternateContent>
      <p:sp>
        <p:nvSpPr>
          <p:cNvPr id="6" name="TextBox 5"/>
          <p:cNvSpPr txBox="1"/>
          <p:nvPr/>
        </p:nvSpPr>
        <p:spPr>
          <a:xfrm>
            <a:off x="7430194" y="4001294"/>
            <a:ext cx="3783985" cy="369332"/>
          </a:xfrm>
          <a:prstGeom prst="rect">
            <a:avLst/>
          </a:prstGeom>
          <a:noFill/>
        </p:spPr>
        <p:txBody>
          <a:bodyPr wrap="none" rtlCol="0">
            <a:spAutoFit/>
          </a:bodyPr>
          <a:lstStyle/>
          <a:p>
            <a:r>
              <a:rPr lang="en-US" dirty="0"/>
              <a:t>Abs(</a:t>
            </a:r>
            <a:r>
              <a:rPr lang="en-US" dirty="0" err="1"/>
              <a:t>ans</a:t>
            </a:r>
            <a:r>
              <a:rPr lang="en-US" dirty="0"/>
              <a:t>-guess)*100/</a:t>
            </a:r>
            <a:r>
              <a:rPr lang="en-US" dirty="0" err="1"/>
              <a:t>ans</a:t>
            </a:r>
            <a:r>
              <a:rPr lang="en-US" dirty="0"/>
              <a:t> = 32.6% error</a:t>
            </a:r>
          </a:p>
        </p:txBody>
      </p:sp>
      <p:sp>
        <p:nvSpPr>
          <p:cNvPr id="7" name="TextBox 6"/>
          <p:cNvSpPr txBox="1"/>
          <p:nvPr/>
        </p:nvSpPr>
        <p:spPr>
          <a:xfrm>
            <a:off x="8991600" y="6493468"/>
            <a:ext cx="1285416" cy="369332"/>
          </a:xfrm>
          <a:prstGeom prst="rect">
            <a:avLst/>
          </a:prstGeom>
          <a:noFill/>
        </p:spPr>
        <p:txBody>
          <a:bodyPr wrap="none" rtlCol="0">
            <a:spAutoFit/>
          </a:bodyPr>
          <a:lstStyle/>
          <a:p>
            <a:r>
              <a:rPr lang="en-US" dirty="0"/>
              <a:t>5.22% error</a:t>
            </a:r>
          </a:p>
        </p:txBody>
      </p:sp>
    </p:spTree>
    <p:extLst>
      <p:ext uri="{BB962C8B-B14F-4D97-AF65-F5344CB8AC3E}">
        <p14:creationId xmlns:p14="http://schemas.microsoft.com/office/powerpoint/2010/main" val="2946520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8229600" cy="1143000"/>
          </a:xfrm>
        </p:spPr>
        <p:txBody>
          <a:bodyPr/>
          <a:lstStyle/>
          <a:p>
            <a:r>
              <a:rPr lang="en-US" dirty="0" smtClean="0"/>
              <a:t>Problem 6.10</a:t>
            </a:r>
            <a:endParaRPr lang="en-US" dirty="0"/>
          </a:p>
        </p:txBody>
      </p:sp>
      <p:sp>
        <p:nvSpPr>
          <p:cNvPr id="3" name="Content Placeholder 2"/>
          <p:cNvSpPr>
            <a:spLocks noGrp="1"/>
          </p:cNvSpPr>
          <p:nvPr>
            <p:ph idx="1"/>
          </p:nvPr>
        </p:nvSpPr>
        <p:spPr/>
        <p:txBody>
          <a:bodyPr/>
          <a:lstStyle/>
          <a:p>
            <a:r>
              <a:rPr lang="en-US" dirty="0" smtClean="0"/>
              <a:t>Where to start?</a:t>
            </a:r>
          </a:p>
          <a:p>
            <a:r>
              <a:rPr lang="en-US" dirty="0" err="1"/>
              <a:t>s</a:t>
            </a:r>
            <a:r>
              <a:rPr lang="en-US" dirty="0" err="1" smtClean="0"/>
              <a:t>s</a:t>
            </a:r>
            <a:r>
              <a:rPr lang="en-US" dirty="0" smtClean="0"/>
              <a:t>? Using r, it is how many</a:t>
            </a:r>
          </a:p>
          <a:p>
            <a:pPr marL="0" indent="0">
              <a:buNone/>
            </a:pPr>
            <a:r>
              <a:rPr lang="en-US" dirty="0" smtClean="0"/>
              <a:t>Dimensions?</a:t>
            </a:r>
          </a:p>
          <a:p>
            <a:pPr marL="0" indent="0">
              <a:buNone/>
            </a:pPr>
            <a:r>
              <a:rPr lang="en-US" dirty="0" smtClean="0"/>
              <a:t>1-D</a:t>
            </a:r>
          </a:p>
          <a:p>
            <a:pPr marL="0" indent="0">
              <a:buNone/>
            </a:pPr>
            <a:r>
              <a:rPr lang="en-US" dirty="0" smtClean="0"/>
              <a:t>What’s the equation: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535" y="0"/>
            <a:ext cx="3829050" cy="5105400"/>
          </a:xfrm>
          <a:prstGeom prst="rect">
            <a:avLst/>
          </a:prstGeom>
        </p:spPr>
      </p:pic>
      <p:pic>
        <p:nvPicPr>
          <p:cNvPr id="5" name="Picture 4" descr="example 6.6 v1.jpg"/>
          <p:cNvPicPr>
            <a:picLocks noChangeAspect="1"/>
          </p:cNvPicPr>
          <p:nvPr/>
        </p:nvPicPr>
        <p:blipFill>
          <a:blip r:embed="rId3" cstate="print"/>
          <a:srcRect l="11481" t="31111" b="15556"/>
          <a:stretch>
            <a:fillRect/>
          </a:stretch>
        </p:blipFill>
        <p:spPr>
          <a:xfrm>
            <a:off x="5897730" y="4587438"/>
            <a:ext cx="2636670" cy="2118162"/>
          </a:xfrm>
          <a:prstGeom prst="rect">
            <a:avLst/>
          </a:prstGeom>
        </p:spPr>
      </p:pic>
      <p:pic>
        <p:nvPicPr>
          <p:cNvPr id="6" name="Picture 5" descr="AAEAHWV0"/>
          <p:cNvPicPr>
            <a:picLocks noChangeAspect="1" noChangeArrowheads="1"/>
          </p:cNvPicPr>
          <p:nvPr/>
        </p:nvPicPr>
        <p:blipFill>
          <a:blip r:embed="rId4" cstate="print"/>
          <a:srcRect/>
          <a:stretch>
            <a:fillRect/>
          </a:stretch>
        </p:blipFill>
        <p:spPr bwMode="auto">
          <a:xfrm>
            <a:off x="1978269" y="4724400"/>
            <a:ext cx="2399278" cy="1745430"/>
          </a:xfrm>
          <a:prstGeom prst="rect">
            <a:avLst/>
          </a:prstGeom>
          <a:noFill/>
          <a:ln>
            <a:miter lim="800000"/>
            <a:headEnd/>
            <a:tailEnd/>
          </a:ln>
        </p:spPr>
      </p:pic>
      <p:sp>
        <p:nvSpPr>
          <p:cNvPr id="7" name="TextBox 6"/>
          <p:cNvSpPr txBox="1"/>
          <p:nvPr/>
        </p:nvSpPr>
        <p:spPr>
          <a:xfrm>
            <a:off x="2895601" y="4495801"/>
            <a:ext cx="3053913" cy="646331"/>
          </a:xfrm>
          <a:prstGeom prst="rect">
            <a:avLst/>
          </a:prstGeom>
          <a:noFill/>
        </p:spPr>
        <p:txBody>
          <a:bodyPr wrap="none" rtlCol="0">
            <a:spAutoFit/>
          </a:bodyPr>
          <a:lstStyle/>
          <a:p>
            <a:r>
              <a:rPr lang="en-US" dirty="0"/>
              <a:t>Remember?</a:t>
            </a:r>
          </a:p>
          <a:p>
            <a:r>
              <a:rPr lang="en-US" dirty="0"/>
              <a:t>How is this situation different?</a:t>
            </a:r>
          </a:p>
        </p:txBody>
      </p:sp>
    </p:spTree>
    <p:extLst>
      <p:ext uri="{BB962C8B-B14F-4D97-AF65-F5344CB8AC3E}">
        <p14:creationId xmlns:p14="http://schemas.microsoft.com/office/powerpoint/2010/main" val="12693517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8229600" cy="1143000"/>
          </a:xfrm>
        </p:spPr>
        <p:txBody>
          <a:bodyPr/>
          <a:lstStyle/>
          <a:p>
            <a:r>
              <a:rPr lang="en-US" dirty="0" smtClean="0"/>
              <a:t>Problem 6.10</a:t>
            </a:r>
            <a:endParaRPr lang="en-US" dirty="0"/>
          </a:p>
        </p:txBody>
      </p:sp>
      <p:sp>
        <p:nvSpPr>
          <p:cNvPr id="3" name="Content Placeholder 2"/>
          <p:cNvSpPr>
            <a:spLocks noGrp="1"/>
          </p:cNvSpPr>
          <p:nvPr>
            <p:ph idx="1"/>
          </p:nvPr>
        </p:nvSpPr>
        <p:spPr/>
        <p:txBody>
          <a:bodyPr/>
          <a:lstStyle/>
          <a:p>
            <a:r>
              <a:rPr lang="en-US" dirty="0" smtClean="0"/>
              <a:t>Where to start?</a:t>
            </a:r>
          </a:p>
          <a:p>
            <a:r>
              <a:rPr lang="en-US" dirty="0" err="1"/>
              <a:t>s</a:t>
            </a:r>
            <a:r>
              <a:rPr lang="en-US" dirty="0" err="1" smtClean="0"/>
              <a:t>s</a:t>
            </a:r>
            <a:r>
              <a:rPr lang="en-US" dirty="0" smtClean="0"/>
              <a:t>? Using r, it is how many</a:t>
            </a:r>
          </a:p>
          <a:p>
            <a:pPr marL="0" indent="0">
              <a:buNone/>
            </a:pPr>
            <a:r>
              <a:rPr lang="en-US" dirty="0" smtClean="0"/>
              <a:t>Dimensions?</a:t>
            </a:r>
          </a:p>
          <a:p>
            <a:pPr marL="0" indent="0">
              <a:buNone/>
            </a:pPr>
            <a:r>
              <a:rPr lang="en-US" dirty="0" smtClean="0"/>
              <a:t>1-D</a:t>
            </a:r>
          </a:p>
          <a:p>
            <a:pPr marL="0" indent="0">
              <a:buNone/>
            </a:pPr>
            <a:r>
              <a:rPr lang="en-US" dirty="0" smtClean="0"/>
              <a:t>What’s the equation: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535" y="0"/>
            <a:ext cx="3829050" cy="5105400"/>
          </a:xfrm>
          <a:prstGeom prst="rect">
            <a:avLst/>
          </a:prstGeom>
        </p:spPr>
      </p:pic>
      <p:pic>
        <p:nvPicPr>
          <p:cNvPr id="5" name="Picture 4" descr="example 6.6 v1.jpg"/>
          <p:cNvPicPr>
            <a:picLocks noChangeAspect="1"/>
          </p:cNvPicPr>
          <p:nvPr/>
        </p:nvPicPr>
        <p:blipFill>
          <a:blip r:embed="rId3" cstate="print"/>
          <a:srcRect l="11481" t="31111" b="15556"/>
          <a:stretch>
            <a:fillRect/>
          </a:stretch>
        </p:blipFill>
        <p:spPr>
          <a:xfrm>
            <a:off x="5897730" y="4587438"/>
            <a:ext cx="2636670" cy="2118162"/>
          </a:xfrm>
          <a:prstGeom prst="rect">
            <a:avLst/>
          </a:prstGeom>
        </p:spPr>
      </p:pic>
      <p:pic>
        <p:nvPicPr>
          <p:cNvPr id="6" name="Picture 5" descr="AAEAHWV0"/>
          <p:cNvPicPr>
            <a:picLocks noChangeAspect="1" noChangeArrowheads="1"/>
          </p:cNvPicPr>
          <p:nvPr/>
        </p:nvPicPr>
        <p:blipFill>
          <a:blip r:embed="rId4" cstate="print"/>
          <a:srcRect/>
          <a:stretch>
            <a:fillRect/>
          </a:stretch>
        </p:blipFill>
        <p:spPr bwMode="auto">
          <a:xfrm>
            <a:off x="1978269" y="4724400"/>
            <a:ext cx="2399278" cy="1745430"/>
          </a:xfrm>
          <a:prstGeom prst="rect">
            <a:avLst/>
          </a:prstGeom>
          <a:noFill/>
          <a:ln>
            <a:miter lim="800000"/>
            <a:headEnd/>
            <a:tailEnd/>
          </a:ln>
        </p:spPr>
      </p:pic>
      <p:sp>
        <p:nvSpPr>
          <p:cNvPr id="7" name="TextBox 6"/>
          <p:cNvSpPr txBox="1"/>
          <p:nvPr/>
        </p:nvSpPr>
        <p:spPr>
          <a:xfrm>
            <a:off x="2895601" y="4495800"/>
            <a:ext cx="3053913" cy="923330"/>
          </a:xfrm>
          <a:prstGeom prst="rect">
            <a:avLst/>
          </a:prstGeom>
          <a:noFill/>
        </p:spPr>
        <p:txBody>
          <a:bodyPr wrap="none" rtlCol="0">
            <a:spAutoFit/>
          </a:bodyPr>
          <a:lstStyle/>
          <a:p>
            <a:r>
              <a:rPr lang="en-US" dirty="0"/>
              <a:t>Remember?</a:t>
            </a:r>
          </a:p>
          <a:p>
            <a:r>
              <a:rPr lang="en-US" dirty="0"/>
              <a:t>How is this situation different?</a:t>
            </a:r>
          </a:p>
          <a:p>
            <a:r>
              <a:rPr lang="en-US" dirty="0"/>
              <a:t>What do we need to modify</a:t>
            </a:r>
          </a:p>
        </p:txBody>
      </p:sp>
    </p:spTree>
    <p:extLst>
      <p:ext uri="{BB962C8B-B14F-4D97-AF65-F5344CB8AC3E}">
        <p14:creationId xmlns:p14="http://schemas.microsoft.com/office/powerpoint/2010/main" val="10098603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ample 6.6 v1.jpg"/>
          <p:cNvPicPr>
            <a:picLocks noChangeAspect="1"/>
          </p:cNvPicPr>
          <p:nvPr/>
        </p:nvPicPr>
        <p:blipFill>
          <a:blip r:embed="rId2" cstate="print"/>
          <a:srcRect l="11481" t="31111" b="15556"/>
          <a:stretch>
            <a:fillRect/>
          </a:stretch>
        </p:blipFill>
        <p:spPr>
          <a:xfrm>
            <a:off x="1524000" y="0"/>
            <a:ext cx="4742656" cy="3810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909" t="58209" r="4439"/>
          <a:stretch/>
        </p:blipFill>
        <p:spPr>
          <a:xfrm>
            <a:off x="8001000" y="14654"/>
            <a:ext cx="2667001" cy="2133600"/>
          </a:xfrm>
          <a:prstGeom prst="rect">
            <a:avLst/>
          </a:prstGeom>
        </p:spPr>
      </p:pic>
    </p:spTree>
    <p:extLst>
      <p:ext uri="{BB962C8B-B14F-4D97-AF65-F5344CB8AC3E}">
        <p14:creationId xmlns:p14="http://schemas.microsoft.com/office/powerpoint/2010/main" val="38489666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4118"/>
          <a:stretch/>
        </p:blipFill>
        <p:spPr>
          <a:xfrm>
            <a:off x="98367" y="-118138"/>
            <a:ext cx="5334000" cy="539672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707" y="-323935"/>
            <a:ext cx="5430093" cy="7240124"/>
          </a:xfrm>
          <a:prstGeom prst="rect">
            <a:avLst/>
          </a:prstGeom>
        </p:spPr>
      </p:pic>
    </p:spTree>
    <p:extLst>
      <p:ext uri="{BB962C8B-B14F-4D97-AF65-F5344CB8AC3E}">
        <p14:creationId xmlns:p14="http://schemas.microsoft.com/office/powerpoint/2010/main" val="36171520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90106"/>
            <a:ext cx="8229600" cy="1143000"/>
          </a:xfrm>
        </p:spPr>
        <p:txBody>
          <a:bodyPr/>
          <a:lstStyle/>
          <a:p>
            <a:r>
              <a:rPr lang="en-US" dirty="0" smtClean="0"/>
              <a:t>Problem 6.11</a:t>
            </a:r>
            <a:endParaRPr lang="en-US" dirty="0"/>
          </a:p>
        </p:txBody>
      </p:sp>
      <p:sp>
        <p:nvSpPr>
          <p:cNvPr id="3" name="Content Placeholder 2"/>
          <p:cNvSpPr>
            <a:spLocks noGrp="1"/>
          </p:cNvSpPr>
          <p:nvPr>
            <p:ph idx="1"/>
          </p:nvPr>
        </p:nvSpPr>
        <p:spPr/>
        <p:txBody>
          <a:bodyPr>
            <a:normAutofit/>
          </a:bodyPr>
          <a:lstStyle/>
          <a:p>
            <a:r>
              <a:rPr lang="en-US" sz="1600" dirty="0"/>
              <a:t>Moles of solute leaving side 1 per unit time = moles of solute transported across membrane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988" t="22388" r="6429" b="59702"/>
          <a:stretch/>
        </p:blipFill>
        <p:spPr>
          <a:xfrm>
            <a:off x="1676401" y="92076"/>
            <a:ext cx="3200401" cy="914400"/>
          </a:xfrm>
          <a:prstGeom prst="rect">
            <a:avLst/>
          </a:prstGeom>
        </p:spPr>
      </p:pic>
      <p:pic>
        <p:nvPicPr>
          <p:cNvPr id="6" name="Picture 5"/>
          <p:cNvPicPr>
            <a:picLocks noChangeAspect="1"/>
          </p:cNvPicPr>
          <p:nvPr/>
        </p:nvPicPr>
        <p:blipFill>
          <a:blip r:embed="rId3" cstate="print"/>
          <a:stretch>
            <a:fillRect/>
          </a:stretch>
        </p:blipFill>
        <p:spPr>
          <a:xfrm>
            <a:off x="3733801" y="2133601"/>
            <a:ext cx="4390125" cy="762667"/>
          </a:xfrm>
          <a:prstGeom prst="rect">
            <a:avLst/>
          </a:prstGeom>
        </p:spPr>
      </p:pic>
      <p:pic>
        <p:nvPicPr>
          <p:cNvPr id="7" name="Picture 6"/>
          <p:cNvPicPr>
            <a:picLocks noChangeAspect="1"/>
          </p:cNvPicPr>
          <p:nvPr/>
        </p:nvPicPr>
        <p:blipFill>
          <a:blip r:embed="rId4" cstate="print"/>
          <a:stretch>
            <a:fillRect/>
          </a:stretch>
        </p:blipFill>
        <p:spPr>
          <a:xfrm>
            <a:off x="3581400" y="2947981"/>
            <a:ext cx="4886400" cy="915200"/>
          </a:xfrm>
          <a:prstGeom prst="rect">
            <a:avLst/>
          </a:prstGeom>
        </p:spPr>
      </p:pic>
      <p:sp>
        <p:nvSpPr>
          <p:cNvPr id="8" name="TextBox 7"/>
          <p:cNvSpPr txBox="1"/>
          <p:nvPr/>
        </p:nvSpPr>
        <p:spPr>
          <a:xfrm>
            <a:off x="2087747" y="2302703"/>
            <a:ext cx="1570430" cy="646331"/>
          </a:xfrm>
          <a:prstGeom prst="rect">
            <a:avLst/>
          </a:prstGeom>
          <a:noFill/>
        </p:spPr>
        <p:txBody>
          <a:bodyPr wrap="none" rtlCol="0">
            <a:spAutoFit/>
          </a:bodyPr>
          <a:lstStyle/>
          <a:p>
            <a:r>
              <a:rPr lang="en-US" dirty="0"/>
              <a:t>Diff. statement</a:t>
            </a:r>
          </a:p>
          <a:p>
            <a:r>
              <a:rPr lang="en-US" dirty="0"/>
              <a:t>6.8.102</a:t>
            </a:r>
          </a:p>
        </p:txBody>
      </p:sp>
      <p:sp>
        <p:nvSpPr>
          <p:cNvPr id="9" name="TextBox 8"/>
          <p:cNvSpPr txBox="1"/>
          <p:nvPr/>
        </p:nvSpPr>
        <p:spPr>
          <a:xfrm>
            <a:off x="2087747" y="3249528"/>
            <a:ext cx="1570430" cy="646331"/>
          </a:xfrm>
          <a:prstGeom prst="rect">
            <a:avLst/>
          </a:prstGeom>
          <a:noFill/>
        </p:spPr>
        <p:txBody>
          <a:bodyPr wrap="none" rtlCol="0">
            <a:spAutoFit/>
          </a:bodyPr>
          <a:lstStyle/>
          <a:p>
            <a:r>
              <a:rPr lang="en-US" dirty="0"/>
              <a:t>Diff. statement</a:t>
            </a:r>
          </a:p>
          <a:p>
            <a:r>
              <a:rPr lang="en-US" dirty="0"/>
              <a:t>6.8.103</a:t>
            </a:r>
          </a:p>
        </p:txBody>
      </p:sp>
      <p:sp>
        <p:nvSpPr>
          <p:cNvPr id="10" name="TextBox 9"/>
          <p:cNvSpPr txBox="1"/>
          <p:nvPr/>
        </p:nvSpPr>
        <p:spPr>
          <a:xfrm>
            <a:off x="1828800" y="4191000"/>
            <a:ext cx="3066802" cy="369332"/>
          </a:xfrm>
          <a:prstGeom prst="rect">
            <a:avLst/>
          </a:prstGeom>
          <a:noFill/>
        </p:spPr>
        <p:txBody>
          <a:bodyPr wrap="none" rtlCol="0">
            <a:spAutoFit/>
          </a:bodyPr>
          <a:lstStyle/>
          <a:p>
            <a:r>
              <a:rPr lang="en-US" dirty="0"/>
              <a:t>If </a:t>
            </a:r>
            <a:r>
              <a:rPr lang="en-US" dirty="0" err="1"/>
              <a:t>Vm</a:t>
            </a:r>
            <a:r>
              <a:rPr lang="en-US" dirty="0"/>
              <a:t>&lt;&lt;V2 and </a:t>
            </a:r>
            <a:r>
              <a:rPr lang="en-US" dirty="0" err="1"/>
              <a:t>Vm</a:t>
            </a:r>
            <a:r>
              <a:rPr lang="en-US" dirty="0"/>
              <a:t>&lt;&lt;V1 then…</a:t>
            </a:r>
          </a:p>
        </p:txBody>
      </p:sp>
    </p:spTree>
    <p:extLst>
      <p:ext uri="{BB962C8B-B14F-4D97-AF65-F5344CB8AC3E}">
        <p14:creationId xmlns:p14="http://schemas.microsoft.com/office/powerpoint/2010/main" val="9282663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450" y="722344"/>
            <a:ext cx="8229600" cy="1143000"/>
          </a:xfrm>
        </p:spPr>
        <p:txBody>
          <a:bodyPr/>
          <a:lstStyle/>
          <a:p>
            <a:r>
              <a:rPr lang="en-US" dirty="0" smtClean="0"/>
              <a:t>Problem 6.11</a:t>
            </a:r>
            <a:endParaRPr lang="en-US" dirty="0"/>
          </a:p>
        </p:txBody>
      </p:sp>
      <p:sp>
        <p:nvSpPr>
          <p:cNvPr id="3" name="Content Placeholder 2"/>
          <p:cNvSpPr>
            <a:spLocks noGrp="1"/>
          </p:cNvSpPr>
          <p:nvPr>
            <p:ph idx="1"/>
          </p:nvPr>
        </p:nvSpPr>
        <p:spPr/>
        <p:txBody>
          <a:bodyPr>
            <a:normAutofit/>
          </a:bodyPr>
          <a:lstStyle/>
          <a:p>
            <a:r>
              <a:rPr lang="en-US" sz="1600" dirty="0"/>
              <a:t>Moles of solute leaving side 1 per unit time = moles of solute transported across membrane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988" t="22388" r="6429" b="59702"/>
          <a:stretch/>
        </p:blipFill>
        <p:spPr>
          <a:xfrm>
            <a:off x="1676401" y="92076"/>
            <a:ext cx="3200401" cy="914400"/>
          </a:xfrm>
          <a:prstGeom prst="rect">
            <a:avLst/>
          </a:prstGeom>
        </p:spPr>
      </p:pic>
      <p:pic>
        <p:nvPicPr>
          <p:cNvPr id="6" name="Picture 5"/>
          <p:cNvPicPr>
            <a:picLocks noChangeAspect="1"/>
          </p:cNvPicPr>
          <p:nvPr/>
        </p:nvPicPr>
        <p:blipFill>
          <a:blip r:embed="rId3" cstate="print"/>
          <a:stretch>
            <a:fillRect/>
          </a:stretch>
        </p:blipFill>
        <p:spPr>
          <a:xfrm>
            <a:off x="3733801" y="2133601"/>
            <a:ext cx="4390125" cy="762667"/>
          </a:xfrm>
          <a:prstGeom prst="rect">
            <a:avLst/>
          </a:prstGeom>
        </p:spPr>
      </p:pic>
      <p:pic>
        <p:nvPicPr>
          <p:cNvPr id="7" name="Picture 6"/>
          <p:cNvPicPr>
            <a:picLocks noChangeAspect="1"/>
          </p:cNvPicPr>
          <p:nvPr/>
        </p:nvPicPr>
        <p:blipFill>
          <a:blip r:embed="rId4" cstate="print"/>
          <a:stretch>
            <a:fillRect/>
          </a:stretch>
        </p:blipFill>
        <p:spPr>
          <a:xfrm>
            <a:off x="3581400" y="2947981"/>
            <a:ext cx="4886400" cy="915200"/>
          </a:xfrm>
          <a:prstGeom prst="rect">
            <a:avLst/>
          </a:prstGeom>
        </p:spPr>
      </p:pic>
      <p:sp>
        <p:nvSpPr>
          <p:cNvPr id="8" name="TextBox 7"/>
          <p:cNvSpPr txBox="1"/>
          <p:nvPr/>
        </p:nvSpPr>
        <p:spPr>
          <a:xfrm>
            <a:off x="2087747" y="2302703"/>
            <a:ext cx="1570430" cy="646331"/>
          </a:xfrm>
          <a:prstGeom prst="rect">
            <a:avLst/>
          </a:prstGeom>
          <a:noFill/>
        </p:spPr>
        <p:txBody>
          <a:bodyPr wrap="none" rtlCol="0">
            <a:spAutoFit/>
          </a:bodyPr>
          <a:lstStyle/>
          <a:p>
            <a:r>
              <a:rPr lang="en-US" dirty="0"/>
              <a:t>Diff. statement</a:t>
            </a:r>
          </a:p>
          <a:p>
            <a:r>
              <a:rPr lang="en-US" dirty="0"/>
              <a:t>6.8.102</a:t>
            </a:r>
          </a:p>
        </p:txBody>
      </p:sp>
      <p:sp>
        <p:nvSpPr>
          <p:cNvPr id="9" name="TextBox 8"/>
          <p:cNvSpPr txBox="1"/>
          <p:nvPr/>
        </p:nvSpPr>
        <p:spPr>
          <a:xfrm>
            <a:off x="2087747" y="3249528"/>
            <a:ext cx="1570430" cy="646331"/>
          </a:xfrm>
          <a:prstGeom prst="rect">
            <a:avLst/>
          </a:prstGeom>
          <a:noFill/>
        </p:spPr>
        <p:txBody>
          <a:bodyPr wrap="none" rtlCol="0">
            <a:spAutoFit/>
          </a:bodyPr>
          <a:lstStyle/>
          <a:p>
            <a:r>
              <a:rPr lang="en-US" dirty="0"/>
              <a:t>Diff. statement</a:t>
            </a:r>
          </a:p>
          <a:p>
            <a:r>
              <a:rPr lang="en-US" dirty="0"/>
              <a:t>6.8.103</a:t>
            </a:r>
          </a:p>
        </p:txBody>
      </p:sp>
      <p:sp>
        <p:nvSpPr>
          <p:cNvPr id="10" name="TextBox 9"/>
          <p:cNvSpPr txBox="1"/>
          <p:nvPr/>
        </p:nvSpPr>
        <p:spPr>
          <a:xfrm>
            <a:off x="1828800" y="4191000"/>
            <a:ext cx="3066802" cy="369332"/>
          </a:xfrm>
          <a:prstGeom prst="rect">
            <a:avLst/>
          </a:prstGeom>
          <a:noFill/>
        </p:spPr>
        <p:txBody>
          <a:bodyPr wrap="none" rtlCol="0">
            <a:spAutoFit/>
          </a:bodyPr>
          <a:lstStyle/>
          <a:p>
            <a:r>
              <a:rPr lang="en-US" dirty="0"/>
              <a:t>If </a:t>
            </a:r>
            <a:r>
              <a:rPr lang="en-US" dirty="0" err="1"/>
              <a:t>Vm</a:t>
            </a:r>
            <a:r>
              <a:rPr lang="en-US" dirty="0"/>
              <a:t>&lt;&lt;V2 and </a:t>
            </a:r>
            <a:r>
              <a:rPr lang="en-US" dirty="0" err="1"/>
              <a:t>Vm</a:t>
            </a:r>
            <a:r>
              <a:rPr lang="en-US" dirty="0"/>
              <a:t>&lt;&lt;V1 then…</a:t>
            </a:r>
          </a:p>
        </p:txBody>
      </p:sp>
      <p:pic>
        <p:nvPicPr>
          <p:cNvPr id="11" name="Picture 10"/>
          <p:cNvPicPr>
            <a:picLocks noChangeAspect="1"/>
          </p:cNvPicPr>
          <p:nvPr/>
        </p:nvPicPr>
        <p:blipFill>
          <a:blip r:embed="rId5" cstate="print"/>
          <a:stretch>
            <a:fillRect/>
          </a:stretch>
        </p:blipFill>
        <p:spPr>
          <a:xfrm>
            <a:off x="4798050" y="4552762"/>
            <a:ext cx="2595900" cy="800800"/>
          </a:xfrm>
          <a:prstGeom prst="rect">
            <a:avLst/>
          </a:prstGeom>
        </p:spPr>
      </p:pic>
      <p:pic>
        <p:nvPicPr>
          <p:cNvPr id="12" name="Picture 11"/>
          <p:cNvPicPr>
            <a:picLocks noChangeAspect="1"/>
          </p:cNvPicPr>
          <p:nvPr/>
        </p:nvPicPr>
        <p:blipFill>
          <a:blip r:embed="rId6" cstate="print"/>
          <a:stretch>
            <a:fillRect/>
          </a:stretch>
        </p:blipFill>
        <p:spPr>
          <a:xfrm>
            <a:off x="3695925" y="5406196"/>
            <a:ext cx="4657350" cy="333667"/>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1995382" y="6048859"/>
                <a:ext cx="7742183" cy="658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𝑜</m:t>
                              </m:r>
                            </m:sub>
                          </m:sSub>
                        </m:num>
                        <m:den>
                          <m:r>
                            <a:rPr lang="en-US" i="1">
                              <a:latin typeface="Cambria Math" panose="02040503050406030204" pitchFamily="18" charset="0"/>
                            </a:rPr>
                            <m:t>𝑉</m:t>
                          </m:r>
                          <m:r>
                            <a:rPr lang="en-US" i="1">
                              <a:latin typeface="Cambria Math" panose="02040503050406030204" pitchFamily="18" charset="0"/>
                            </a:rPr>
                            <m:t>2</m:t>
                          </m:r>
                        </m:den>
                      </m:f>
                      <m:r>
                        <a:rPr lang="en-US" i="1">
                          <a:latin typeface="Cambria Math" panose="02040503050406030204" pitchFamily="18" charset="0"/>
                        </a:rPr>
                        <m:t>+</m:t>
                      </m:r>
                      <m:r>
                        <a:rPr lang="en-US" i="1">
                          <a:latin typeface="Cambria Math" panose="02040503050406030204" pitchFamily="18" charset="0"/>
                        </a:rPr>
                        <m:t>𝐶𝑥</m:t>
                      </m:r>
                      <m:r>
                        <a:rPr lang="en-US" i="1">
                          <a:latin typeface="Cambria Math" panose="02040503050406030204" pitchFamily="18" charset="0"/>
                        </a:rPr>
                        <m:t>;</m:t>
                      </m:r>
                      <m:r>
                        <a:rPr lang="en-US" i="1">
                          <a:latin typeface="Cambria Math" panose="02040503050406030204" pitchFamily="18" charset="0"/>
                        </a:rPr>
                        <m:t>𝐶𝑥</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𝑜</m:t>
                              </m:r>
                            </m:sub>
                          </m:sSub>
                        </m:num>
                        <m:den>
                          <m:r>
                            <a:rPr lang="en-US" i="1">
                              <a:latin typeface="Cambria Math" panose="02040503050406030204" pitchFamily="18" charset="0"/>
                            </a:rPr>
                            <m:t>𝑉</m:t>
                          </m:r>
                          <m:r>
                            <a:rPr lang="en-US" i="1">
                              <a:latin typeface="Cambria Math" panose="02040503050406030204" pitchFamily="18" charset="0"/>
                            </a:rPr>
                            <m:t>2</m:t>
                          </m:r>
                        </m:den>
                      </m:f>
                      <m:r>
                        <a:rPr lang="en-US" i="1">
                          <a:latin typeface="Cambria Math" panose="02040503050406030204" pitchFamily="18" charset="0"/>
                        </a:rPr>
                        <m:t> </m:t>
                      </m:r>
                      <m:r>
                        <a:rPr lang="en-US" i="1">
                          <a:latin typeface="Cambria Math" panose="02040503050406030204" pitchFamily="18" charset="0"/>
                        </a:rPr>
                        <m:t>𝑠𝑜</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𝑜</m:t>
                              </m:r>
                            </m:sub>
                          </m:sSub>
                        </m:num>
                        <m:den>
                          <m:r>
                            <a:rPr lang="en-US" i="1">
                              <a:latin typeface="Cambria Math" panose="02040503050406030204" pitchFamily="18" charset="0"/>
                            </a:rPr>
                            <m:t>𝑉</m:t>
                          </m:r>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𝑜</m:t>
                              </m:r>
                            </m:sub>
                          </m:sSub>
                        </m:num>
                        <m:den>
                          <m:r>
                            <a:rPr lang="en-US" i="1">
                              <a:latin typeface="Cambria Math" panose="02040503050406030204" pitchFamily="18" charset="0"/>
                            </a:rPr>
                            <m:t>𝑉</m:t>
                          </m:r>
                          <m:r>
                            <a:rPr lang="en-US" i="1">
                              <a:latin typeface="Cambria Math" panose="02040503050406030204" pitchFamily="18" charset="0"/>
                            </a:rPr>
                            <m:t>2</m:t>
                          </m:r>
                        </m:den>
                      </m:f>
                      <m:r>
                        <a:rPr lang="en-US" i="1">
                          <a:latin typeface="Cambria Math" panose="02040503050406030204" pitchFamily="18" charset="0"/>
                        </a:rPr>
                        <m:t> </m:t>
                      </m:r>
                      <m:r>
                        <a:rPr lang="en-US" i="1">
                          <a:latin typeface="Cambria Math" panose="02040503050406030204" pitchFamily="18" charset="0"/>
                        </a:rPr>
                        <m:t>𝑠𝑜</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2</m:t>
                              </m:r>
                            </m:sub>
                          </m:sSub>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𝑜</m:t>
                              </m:r>
                            </m:sub>
                          </m:sSub>
                        </m:e>
                      </m:d>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1995382" y="6048859"/>
                <a:ext cx="7742183" cy="658065"/>
              </a:xfrm>
              <a:prstGeom prst="rect">
                <a:avLst/>
              </a:prstGeom>
              <a:blipFill>
                <a:blip r:embed="rId7"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946024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 C2 into 6.8.102</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2851125" y="1394193"/>
            <a:ext cx="6489751" cy="1010533"/>
          </a:xfrm>
          <a:prstGeom prst="rect">
            <a:avLst/>
          </a:prstGeom>
        </p:spPr>
      </p:pic>
      <p:sp>
        <p:nvSpPr>
          <p:cNvPr id="5" name="TextBox 4"/>
          <p:cNvSpPr txBox="1"/>
          <p:nvPr/>
        </p:nvSpPr>
        <p:spPr>
          <a:xfrm>
            <a:off x="1828800" y="2743200"/>
            <a:ext cx="8587992" cy="923330"/>
          </a:xfrm>
          <a:prstGeom prst="rect">
            <a:avLst/>
          </a:prstGeom>
          <a:noFill/>
        </p:spPr>
        <p:txBody>
          <a:bodyPr wrap="none" rtlCol="0">
            <a:spAutoFit/>
          </a:bodyPr>
          <a:lstStyle/>
          <a:p>
            <a:r>
              <a:rPr lang="en-US" dirty="0"/>
              <a:t>Solve this for C1: hint: there are exponentials in the solution…</a:t>
            </a:r>
          </a:p>
          <a:p>
            <a:r>
              <a:rPr lang="en-US" dirty="0"/>
              <a:t>Hint 2: Use integration factor: know how to convert a first order differential equation and </a:t>
            </a:r>
          </a:p>
          <a:p>
            <a:r>
              <a:rPr lang="en-US" dirty="0"/>
              <a:t>Solve using the integration factor method…covering on 2.6.17</a:t>
            </a:r>
          </a:p>
        </p:txBody>
      </p:sp>
    </p:spTree>
    <p:extLst>
      <p:ext uri="{BB962C8B-B14F-4D97-AF65-F5344CB8AC3E}">
        <p14:creationId xmlns:p14="http://schemas.microsoft.com/office/powerpoint/2010/main" val="418839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1018" y="-192016"/>
            <a:ext cx="5287511" cy="7050015"/>
          </a:xfrm>
        </p:spPr>
      </p:pic>
    </p:spTree>
    <p:extLst>
      <p:ext uri="{BB962C8B-B14F-4D97-AF65-F5344CB8AC3E}">
        <p14:creationId xmlns:p14="http://schemas.microsoft.com/office/powerpoint/2010/main" val="26678818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043356" y="1043355"/>
            <a:ext cx="8346833" cy="626012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02872" y="857250"/>
            <a:ext cx="6858000" cy="5143500"/>
          </a:xfrm>
          <a:prstGeom prst="rect">
            <a:avLst/>
          </a:prstGeom>
        </p:spPr>
      </p:pic>
    </p:spTree>
    <p:extLst>
      <p:ext uri="{BB962C8B-B14F-4D97-AF65-F5344CB8AC3E}">
        <p14:creationId xmlns:p14="http://schemas.microsoft.com/office/powerpoint/2010/main" val="166402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7758"/>
          <a:stretch/>
        </p:blipFill>
        <p:spPr>
          <a:xfrm>
            <a:off x="3138413" y="2944247"/>
            <a:ext cx="4517608" cy="374916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687" r="15318"/>
          <a:stretch/>
        </p:blipFill>
        <p:spPr>
          <a:xfrm>
            <a:off x="7456516" y="57542"/>
            <a:ext cx="3732415" cy="6635865"/>
          </a:xfrm>
          <a:prstGeom prst="rect">
            <a:avLst/>
          </a:prstGeom>
        </p:spPr>
      </p:pic>
      <p:sp>
        <p:nvSpPr>
          <p:cNvPr id="6" name="Content Placeholder 5"/>
          <p:cNvSpPr>
            <a:spLocks noGrp="1"/>
          </p:cNvSpPr>
          <p:nvPr>
            <p:ph idx="1"/>
          </p:nvPr>
        </p:nvSpPr>
        <p:spPr/>
        <p:txBody>
          <a:bodyPr/>
          <a:lstStyle/>
          <a:p>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4044155" y="230188"/>
                <a:ext cx="3247492" cy="1287788"/>
              </a:xfrm>
              <a:prstGeom prst="rect">
                <a:avLst/>
              </a:prstGeom>
              <a:noFill/>
            </p:spPr>
            <p:txBody>
              <a:bodyPr wrap="none" lIns="0" tIns="0" rIns="0" bIns="0" rtlCol="0">
                <a:spAutoFit/>
              </a:bodyPr>
              <a:lstStyle/>
              <a:p>
                <a14:m>
                  <m:oMath xmlns:m="http://schemas.openxmlformats.org/officeDocument/2006/math">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𝒌</m:t>
                        </m:r>
                      </m:e>
                      <m:sub>
                        <m:r>
                          <a:rPr lang="en-US" sz="4000" b="1" i="1" smtClean="0">
                            <a:latin typeface="Cambria Math" panose="02040503050406030204" pitchFamily="18" charset="0"/>
                          </a:rPr>
                          <m:t>−</m:t>
                        </m:r>
                      </m:sub>
                    </m:sSub>
                    <m:r>
                      <a:rPr lang="en-US" sz="4000" b="1" i="1" smtClean="0">
                        <a:latin typeface="Cambria Math" panose="02040503050406030204" pitchFamily="18" charset="0"/>
                      </a:rPr>
                      <m:t>=</m:t>
                    </m:r>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𝟐</m:t>
                        </m:r>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𝑫</m:t>
                            </m:r>
                          </m:e>
                          <m:sub>
                            <m:r>
                              <a:rPr lang="en-US" sz="4000" b="1" i="1" smtClean="0">
                                <a:latin typeface="Cambria Math" panose="02040503050406030204" pitchFamily="18" charset="0"/>
                              </a:rPr>
                              <m:t>𝑳</m:t>
                            </m:r>
                          </m:sub>
                        </m:sSub>
                      </m:num>
                      <m:den>
                        <m:sSubSup>
                          <m:sSubSupPr>
                            <m:ctrlPr>
                              <a:rPr lang="en-US" sz="4000" b="1" i="1" smtClean="0">
                                <a:latin typeface="Cambria Math" panose="02040503050406030204" pitchFamily="18" charset="0"/>
                              </a:rPr>
                            </m:ctrlPr>
                          </m:sSubSupPr>
                          <m:e>
                            <m:r>
                              <a:rPr lang="en-US" sz="4000" b="1" i="1" smtClean="0">
                                <a:latin typeface="Cambria Math" panose="02040503050406030204" pitchFamily="18" charset="0"/>
                              </a:rPr>
                              <m:t>𝑹</m:t>
                            </m:r>
                          </m:e>
                          <m:sub>
                            <m:r>
                              <a:rPr lang="en-US" sz="4000" b="1" i="1" smtClean="0">
                                <a:latin typeface="Cambria Math" panose="02040503050406030204" pitchFamily="18" charset="0"/>
                              </a:rPr>
                              <m:t>𝑹</m:t>
                            </m:r>
                          </m:sub>
                          <m:sup>
                            <m:r>
                              <a:rPr lang="en-US" sz="4000" b="1" i="1" smtClean="0">
                                <a:latin typeface="Cambria Math" panose="02040503050406030204" pitchFamily="18" charset="0"/>
                              </a:rPr>
                              <m:t>𝟐</m:t>
                            </m:r>
                          </m:sup>
                        </m:sSubSup>
                        <m:func>
                          <m:funcPr>
                            <m:ctrlPr>
                              <a:rPr lang="en-US" sz="4000" b="1" i="1" smtClean="0">
                                <a:latin typeface="Cambria Math" panose="02040503050406030204" pitchFamily="18" charset="0"/>
                              </a:rPr>
                            </m:ctrlPr>
                          </m:funcPr>
                          <m:fName>
                            <m:r>
                              <a:rPr lang="en-US" sz="4000" b="1" i="0" smtClean="0">
                                <a:latin typeface="Cambria Math" panose="02040503050406030204" pitchFamily="18" charset="0"/>
                              </a:rPr>
                              <m:t>𝐥𝐧</m:t>
                            </m:r>
                          </m:fName>
                          <m:e>
                            <m:d>
                              <m:dPr>
                                <m:ctrlPr>
                                  <a:rPr lang="en-US" sz="4000" b="1" i="1" smtClean="0">
                                    <a:latin typeface="Cambria Math" panose="02040503050406030204" pitchFamily="18" charset="0"/>
                                  </a:rPr>
                                </m:ctrlPr>
                              </m:dPr>
                              <m:e>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𝒃</m:t>
                                    </m:r>
                                  </m:num>
                                  <m:den>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𝑹</m:t>
                                        </m:r>
                                      </m:e>
                                      <m:sub>
                                        <m:r>
                                          <a:rPr lang="en-US" sz="4000" b="1" i="1" smtClean="0">
                                            <a:latin typeface="Cambria Math" panose="02040503050406030204" pitchFamily="18" charset="0"/>
                                          </a:rPr>
                                          <m:t>𝑹</m:t>
                                        </m:r>
                                      </m:sub>
                                    </m:sSub>
                                  </m:den>
                                </m:f>
                              </m:e>
                            </m:d>
                          </m:e>
                        </m:func>
                      </m:den>
                    </m:f>
                  </m:oMath>
                </a14:m>
                <a:r>
                  <a:rPr lang="en-US" sz="4000" b="1" dirty="0" smtClean="0"/>
                  <a:t>  </a:t>
                </a:r>
                <a:endParaRPr lang="en-US" sz="4000" b="1" dirty="0"/>
              </a:p>
            </p:txBody>
          </p:sp>
        </mc:Choice>
        <mc:Fallback xmlns="">
          <p:sp>
            <p:nvSpPr>
              <p:cNvPr id="7" name="TextBox 6"/>
              <p:cNvSpPr txBox="1">
                <a:spLocks noRot="1" noChangeAspect="1" noMove="1" noResize="1" noEditPoints="1" noAdjustHandles="1" noChangeArrowheads="1" noChangeShapeType="1" noTextEdit="1"/>
              </p:cNvSpPr>
              <p:nvPr/>
            </p:nvSpPr>
            <p:spPr>
              <a:xfrm>
                <a:off x="4044155" y="230188"/>
                <a:ext cx="3247492" cy="128778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83558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6.2</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They want to know what D</a:t>
                </a:r>
                <a:r>
                  <a:rPr lang="en-US" baseline="-25000" dirty="0" smtClean="0"/>
                  <a:t>2</a:t>
                </a:r>
                <a:r>
                  <a:rPr lang="en-US" dirty="0" smtClean="0"/>
                  <a:t> is of a protein at 25</a:t>
                </a:r>
                <a:r>
                  <a:rPr lang="en-US" baseline="30000" dirty="0" smtClean="0"/>
                  <a:t>o</a:t>
                </a:r>
                <a:r>
                  <a:rPr lang="en-US" dirty="0" smtClean="0"/>
                  <a:t>C. They know D</a:t>
                </a:r>
                <a:r>
                  <a:rPr lang="en-US" baseline="-25000" dirty="0" smtClean="0"/>
                  <a:t>1 </a:t>
                </a:r>
                <a:r>
                  <a:rPr lang="en-US" dirty="0" smtClean="0"/>
                  <a:t>(6.8e-7 cm</a:t>
                </a:r>
                <a:r>
                  <a:rPr lang="en-US" baseline="30000" dirty="0" smtClean="0"/>
                  <a:t>2</a:t>
                </a:r>
                <a:r>
                  <a:rPr lang="en-US" dirty="0" smtClean="0"/>
                  <a:t>/s) and R</a:t>
                </a:r>
                <a:r>
                  <a:rPr lang="en-US" baseline="-25000" dirty="0" smtClean="0"/>
                  <a:t>1</a:t>
                </a:r>
                <a:r>
                  <a:rPr lang="en-US" dirty="0"/>
                  <a:t> (3 nm)</a:t>
                </a:r>
                <a:endParaRPr lang="en-US" baseline="-25000" dirty="0" smtClean="0"/>
              </a:p>
              <a:p>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𝐵</m:t>
                            </m:r>
                          </m:sub>
                        </m:sSub>
                        <m:r>
                          <a:rPr lang="en-US" b="0" i="1" smtClean="0">
                            <a:latin typeface="Cambria Math" panose="02040503050406030204" pitchFamily="18" charset="0"/>
                          </a:rPr>
                          <m:t>𝑇</m:t>
                        </m:r>
                      </m:num>
                      <m:den>
                        <m:r>
                          <a:rPr lang="en-US" b="0" i="1" smtClean="0">
                            <a:latin typeface="Cambria Math" panose="02040503050406030204" pitchFamily="18" charset="0"/>
                          </a:rPr>
                          <m:t>6</m:t>
                        </m:r>
                        <m:r>
                          <a:rPr lang="az-Cyrl-AZ" b="0" i="1" smtClean="0">
                            <a:latin typeface="Cambria Math" panose="02040503050406030204" pitchFamily="18" charset="0"/>
                          </a:rPr>
                          <m:t>ᴫ</m:t>
                        </m:r>
                        <m:r>
                          <m:rPr>
                            <m:sty m:val="p"/>
                          </m:rPr>
                          <a:rPr lang="el-GR" b="0" i="1" smtClean="0">
                            <a:latin typeface="Cambria Math" panose="02040503050406030204" pitchFamily="18" charset="0"/>
                          </a:rPr>
                          <m:t>μ</m:t>
                        </m:r>
                        <m:r>
                          <a:rPr lang="en-US" b="0" i="1" smtClean="0">
                            <a:latin typeface="Cambria Math" panose="02040503050406030204" pitchFamily="18" charset="0"/>
                          </a:rPr>
                          <m:t>𝑅</m:t>
                        </m:r>
                      </m:den>
                    </m:f>
                  </m:oMath>
                </a14:m>
                <a:endParaRPr lang="en-US" b="0" dirty="0" smtClean="0"/>
              </a:p>
              <a:p>
                <a14:m>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den>
                    </m:f>
                    <m:r>
                      <a:rPr lang="en-US" i="1">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𝐵</m:t>
                                    </m:r>
                                  </m:sub>
                                </m:sSub>
                                <m:r>
                                  <a:rPr lang="en-US" i="1">
                                    <a:latin typeface="Cambria Math" panose="02040503050406030204" pitchFamily="18" charset="0"/>
                                  </a:rPr>
                                  <m:t>𝑇</m:t>
                                </m:r>
                              </m:num>
                              <m:den>
                                <m:r>
                                  <a:rPr lang="en-US" i="1">
                                    <a:latin typeface="Cambria Math" panose="02040503050406030204" pitchFamily="18" charset="0"/>
                                  </a:rPr>
                                  <m:t>6</m:t>
                                </m:r>
                                <m:r>
                                  <a:rPr lang="az-Cyrl-AZ" i="1">
                                    <a:latin typeface="Cambria Math" panose="02040503050406030204" pitchFamily="18" charset="0"/>
                                  </a:rPr>
                                  <m:t>ᴫ</m:t>
                                </m:r>
                                <m:r>
                                  <m:rPr>
                                    <m:sty m:val="p"/>
                                  </m:rPr>
                                  <a:rPr lang="el-GR" i="1">
                                    <a:latin typeface="Cambria Math" panose="02040503050406030204" pitchFamily="18" charset="0"/>
                                  </a:rPr>
                                  <m:t>μ</m:t>
                                </m:r>
                                <m:sSub>
                                  <m:sSubPr>
                                    <m:ctrlPr>
                                      <a:rPr lang="en-US" b="0"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1</m:t>
                                    </m:r>
                                  </m:sub>
                                </m:sSub>
                              </m:den>
                            </m:f>
                          </m:e>
                        </m:d>
                      </m:num>
                      <m:den>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𝐵</m:t>
                                    </m:r>
                                  </m:sub>
                                </m:sSub>
                                <m:r>
                                  <a:rPr lang="en-US" i="1">
                                    <a:latin typeface="Cambria Math" panose="02040503050406030204" pitchFamily="18" charset="0"/>
                                  </a:rPr>
                                  <m:t>𝑇</m:t>
                                </m:r>
                              </m:num>
                              <m:den>
                                <m:r>
                                  <a:rPr lang="en-US" i="1">
                                    <a:latin typeface="Cambria Math" panose="02040503050406030204" pitchFamily="18" charset="0"/>
                                  </a:rPr>
                                  <m:t>6</m:t>
                                </m:r>
                                <m:r>
                                  <a:rPr lang="az-Cyrl-AZ" i="1">
                                    <a:latin typeface="Cambria Math" panose="02040503050406030204" pitchFamily="18" charset="0"/>
                                  </a:rPr>
                                  <m:t>ᴫ</m:t>
                                </m:r>
                                <m:r>
                                  <m:rPr>
                                    <m:sty m:val="p"/>
                                  </m:rPr>
                                  <a:rPr lang="el-GR" i="1">
                                    <a:latin typeface="Cambria Math" panose="02040503050406030204" pitchFamily="18" charset="0"/>
                                  </a:rPr>
                                  <m:t>μ</m:t>
                                </m:r>
                                <m:sSub>
                                  <m:sSubPr>
                                    <m:ctrlPr>
                                      <a:rPr lang="en-US" b="0" i="1" smtClean="0">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e>
                        </m:d>
                      </m:den>
                    </m:f>
                  </m:oMath>
                </a14:m>
                <a:r>
                  <a:rPr lang="en-US" b="0" dirty="0" smtClean="0"/>
                  <a:t> </a:t>
                </a:r>
                <a:r>
                  <a:rPr lang="en-US" dirty="0" smtClean="0"/>
                  <a:t>so D</a:t>
                </a:r>
                <a:r>
                  <a:rPr lang="en-US" baseline="-25000" dirty="0" smtClean="0"/>
                  <a:t>2</a:t>
                </a:r>
                <a:r>
                  <a:rPr lang="en-US" dirty="0" smtClean="0"/>
                  <a:t>=1.7e-7 cm</a:t>
                </a:r>
                <a:r>
                  <a:rPr lang="en-US" baseline="30000" dirty="0" smtClean="0"/>
                  <a:t>2</a:t>
                </a:r>
                <a:r>
                  <a:rPr lang="en-US" dirty="0" smtClean="0"/>
                  <a:t>/s</a:t>
                </a:r>
                <a:endParaRPr lang="en-US" b="0" dirty="0" smtClean="0"/>
              </a:p>
              <a:p>
                <a:endParaRPr lang="en-US" b="0"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cstate="print"/>
                <a:stretch>
                  <a:fillRect l="-1704" t="-1752"/>
                </a:stretch>
              </a:blipFill>
            </p:spPr>
            <p:txBody>
              <a:bodyPr/>
              <a:lstStyle/>
              <a:p>
                <a:r>
                  <a:rPr lang="en-US">
                    <a:noFill/>
                  </a:rPr>
                  <a:t> </a:t>
                </a:r>
              </a:p>
            </p:txBody>
          </p:sp>
        </mc:Fallback>
      </mc:AlternateContent>
    </p:spTree>
    <p:extLst>
      <p:ext uri="{BB962C8B-B14F-4D97-AF65-F5344CB8AC3E}">
        <p14:creationId xmlns:p14="http://schemas.microsoft.com/office/powerpoint/2010/main" val="214533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smtClean="0"/>
              <a:t>Would a ligand and receptor be more likely to dissociate if the complex were free floating in solution versus on the surface of the cell?</a:t>
            </a:r>
          </a:p>
          <a:p>
            <a:r>
              <a:rPr lang="en-US" dirty="0" smtClean="0"/>
              <a:t>What does entropy (of what?) have to do with 2 spherical entities in water (i.e., 2 air bubbles or 2 hydrophobic nanoparticles) combining to be one? Why are two bubbles coming together favorable in certain cases?</a:t>
            </a:r>
          </a:p>
          <a:p>
            <a:endParaRPr lang="en-US" dirty="0" smtClean="0"/>
          </a:p>
        </p:txBody>
      </p:sp>
      <mc:AlternateContent xmlns:mc="http://schemas.openxmlformats.org/markup-compatibility/2006" xmlns:a14="http://schemas.microsoft.com/office/drawing/2010/main">
        <mc:Choice Requires="a14">
          <p:sp>
            <p:nvSpPr>
              <p:cNvPr id="7" name="TextBox 6"/>
              <p:cNvSpPr txBox="1"/>
              <p:nvPr/>
            </p:nvSpPr>
            <p:spPr>
              <a:xfrm>
                <a:off x="4044155" y="230188"/>
                <a:ext cx="3247492" cy="1287788"/>
              </a:xfrm>
              <a:prstGeom prst="rect">
                <a:avLst/>
              </a:prstGeom>
              <a:noFill/>
            </p:spPr>
            <p:txBody>
              <a:bodyPr wrap="none" lIns="0" tIns="0" rIns="0" bIns="0" rtlCol="0">
                <a:spAutoFit/>
              </a:bodyPr>
              <a:lstStyle/>
              <a:p>
                <a14:m>
                  <m:oMath xmlns:m="http://schemas.openxmlformats.org/officeDocument/2006/math">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𝒌</m:t>
                        </m:r>
                      </m:e>
                      <m:sub>
                        <m:r>
                          <a:rPr lang="en-US" sz="4000" b="1" i="1" smtClean="0">
                            <a:latin typeface="Cambria Math" panose="02040503050406030204" pitchFamily="18" charset="0"/>
                          </a:rPr>
                          <m:t>−</m:t>
                        </m:r>
                      </m:sub>
                    </m:sSub>
                    <m:r>
                      <a:rPr lang="en-US" sz="4000" b="1" i="1" smtClean="0">
                        <a:latin typeface="Cambria Math" panose="02040503050406030204" pitchFamily="18" charset="0"/>
                      </a:rPr>
                      <m:t>=</m:t>
                    </m:r>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𝟐</m:t>
                        </m:r>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𝑫</m:t>
                            </m:r>
                          </m:e>
                          <m:sub>
                            <m:r>
                              <a:rPr lang="en-US" sz="4000" b="1" i="1" smtClean="0">
                                <a:latin typeface="Cambria Math" panose="02040503050406030204" pitchFamily="18" charset="0"/>
                              </a:rPr>
                              <m:t>𝑳</m:t>
                            </m:r>
                          </m:sub>
                        </m:sSub>
                      </m:num>
                      <m:den>
                        <m:sSubSup>
                          <m:sSubSupPr>
                            <m:ctrlPr>
                              <a:rPr lang="en-US" sz="4000" b="1" i="1" smtClean="0">
                                <a:latin typeface="Cambria Math" panose="02040503050406030204" pitchFamily="18" charset="0"/>
                              </a:rPr>
                            </m:ctrlPr>
                          </m:sSubSupPr>
                          <m:e>
                            <m:r>
                              <a:rPr lang="en-US" sz="4000" b="1" i="1" smtClean="0">
                                <a:latin typeface="Cambria Math" panose="02040503050406030204" pitchFamily="18" charset="0"/>
                              </a:rPr>
                              <m:t>𝑹</m:t>
                            </m:r>
                          </m:e>
                          <m:sub>
                            <m:r>
                              <a:rPr lang="en-US" sz="4000" b="1" i="1" smtClean="0">
                                <a:latin typeface="Cambria Math" panose="02040503050406030204" pitchFamily="18" charset="0"/>
                              </a:rPr>
                              <m:t>𝑹</m:t>
                            </m:r>
                          </m:sub>
                          <m:sup>
                            <m:r>
                              <a:rPr lang="en-US" sz="4000" b="1" i="1" smtClean="0">
                                <a:latin typeface="Cambria Math" panose="02040503050406030204" pitchFamily="18" charset="0"/>
                              </a:rPr>
                              <m:t>𝟐</m:t>
                            </m:r>
                          </m:sup>
                        </m:sSubSup>
                        <m:func>
                          <m:funcPr>
                            <m:ctrlPr>
                              <a:rPr lang="en-US" sz="4000" b="1" i="1" smtClean="0">
                                <a:latin typeface="Cambria Math" panose="02040503050406030204" pitchFamily="18" charset="0"/>
                              </a:rPr>
                            </m:ctrlPr>
                          </m:funcPr>
                          <m:fName>
                            <m:r>
                              <a:rPr lang="en-US" sz="4000" b="1" i="0" smtClean="0">
                                <a:latin typeface="Cambria Math" panose="02040503050406030204" pitchFamily="18" charset="0"/>
                              </a:rPr>
                              <m:t>𝐥𝐧</m:t>
                            </m:r>
                          </m:fName>
                          <m:e>
                            <m:d>
                              <m:dPr>
                                <m:ctrlPr>
                                  <a:rPr lang="en-US" sz="4000" b="1" i="1" smtClean="0">
                                    <a:latin typeface="Cambria Math" panose="02040503050406030204" pitchFamily="18" charset="0"/>
                                  </a:rPr>
                                </m:ctrlPr>
                              </m:dPr>
                              <m:e>
                                <m:f>
                                  <m:fPr>
                                    <m:ctrlPr>
                                      <a:rPr lang="en-US" sz="4000" b="1" i="1" smtClean="0">
                                        <a:latin typeface="Cambria Math" panose="02040503050406030204" pitchFamily="18" charset="0"/>
                                      </a:rPr>
                                    </m:ctrlPr>
                                  </m:fPr>
                                  <m:num>
                                    <m:r>
                                      <a:rPr lang="en-US" sz="4000" b="1" i="1" smtClean="0">
                                        <a:latin typeface="Cambria Math" panose="02040503050406030204" pitchFamily="18" charset="0"/>
                                      </a:rPr>
                                      <m:t>𝒃</m:t>
                                    </m:r>
                                  </m:num>
                                  <m:den>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𝑹</m:t>
                                        </m:r>
                                      </m:e>
                                      <m:sub>
                                        <m:r>
                                          <a:rPr lang="en-US" sz="4000" b="1" i="1" smtClean="0">
                                            <a:latin typeface="Cambria Math" panose="02040503050406030204" pitchFamily="18" charset="0"/>
                                          </a:rPr>
                                          <m:t>𝑹</m:t>
                                        </m:r>
                                      </m:sub>
                                    </m:sSub>
                                  </m:den>
                                </m:f>
                              </m:e>
                            </m:d>
                          </m:e>
                        </m:func>
                      </m:den>
                    </m:f>
                  </m:oMath>
                </a14:m>
                <a:r>
                  <a:rPr lang="en-US" sz="4000" b="1" dirty="0" smtClean="0"/>
                  <a:t>  </a:t>
                </a:r>
                <a:endParaRPr lang="en-US" sz="4000" b="1" dirty="0"/>
              </a:p>
            </p:txBody>
          </p:sp>
        </mc:Choice>
        <mc:Fallback xmlns="">
          <p:sp>
            <p:nvSpPr>
              <p:cNvPr id="7" name="TextBox 6"/>
              <p:cNvSpPr txBox="1">
                <a:spLocks noRot="1" noChangeAspect="1" noMove="1" noResize="1" noEditPoints="1" noAdjustHandles="1" noChangeArrowheads="1" noChangeShapeType="1" noTextEdit="1"/>
              </p:cNvSpPr>
              <p:nvPr/>
            </p:nvSpPr>
            <p:spPr>
              <a:xfrm>
                <a:off x="4044155" y="230188"/>
                <a:ext cx="3247492" cy="1287788"/>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25819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6.3</a:t>
            </a:r>
            <a:endParaRPr lang="en-US" dirty="0"/>
          </a:p>
        </p:txBody>
      </p:sp>
      <p:sp>
        <p:nvSpPr>
          <p:cNvPr id="3" name="Content Placeholder 2"/>
          <p:cNvSpPr>
            <a:spLocks noGrp="1"/>
          </p:cNvSpPr>
          <p:nvPr>
            <p:ph idx="1"/>
          </p:nvPr>
        </p:nvSpPr>
        <p:spPr/>
        <p:txBody>
          <a:bodyPr/>
          <a:lstStyle/>
          <a:p>
            <a:r>
              <a:rPr lang="en-US" dirty="0" err="1" smtClean="0"/>
              <a:t>MatLab</a:t>
            </a:r>
            <a:r>
              <a:rPr lang="en-US" dirty="0" smtClean="0"/>
              <a:t>:</a:t>
            </a:r>
          </a:p>
          <a:p>
            <a:r>
              <a:rPr lang="en-US" dirty="0" smtClean="0"/>
              <a:t>Using recursion relations: </a:t>
            </a:r>
            <a:endParaRPr lang="en-US" dirty="0"/>
          </a:p>
        </p:txBody>
      </p:sp>
      <p:pic>
        <p:nvPicPr>
          <p:cNvPr id="5" name="Picture 4"/>
          <p:cNvPicPr>
            <a:picLocks noChangeAspect="1"/>
          </p:cNvPicPr>
          <p:nvPr/>
        </p:nvPicPr>
        <p:blipFill>
          <a:blip r:embed="rId2" cstate="print"/>
          <a:stretch>
            <a:fillRect/>
          </a:stretch>
        </p:blipFill>
        <p:spPr>
          <a:xfrm>
            <a:off x="6768434" y="1600201"/>
            <a:ext cx="3899566" cy="99153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8305800" y="2635796"/>
                <a:ext cx="13867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𝑖</m:t>
                          </m:r>
                          <m:r>
                            <a:rPr lang="en-US" i="1">
                              <a:latin typeface="Cambria Math" panose="02040503050406030204" pitchFamily="18" charset="0"/>
                            </a:rPr>
                            <m:t>−1 </m:t>
                          </m:r>
                        </m:sub>
                      </m:sSub>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𝛿</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8305800" y="2635796"/>
                <a:ext cx="1386726" cy="276999"/>
              </a:xfrm>
              <a:prstGeom prst="rect">
                <a:avLst/>
              </a:prstGeom>
              <a:blipFill>
                <a:blip r:embed="rId3" cstate="print"/>
                <a:stretch>
                  <a:fillRect l="-2203" r="-2643" b="-17391"/>
                </a:stretch>
              </a:blipFill>
            </p:spPr>
            <p:txBody>
              <a:bodyPr/>
              <a:lstStyle/>
              <a:p>
                <a:r>
                  <a:rPr lang="en-US">
                    <a:noFill/>
                  </a:rPr>
                  <a:t> </a:t>
                </a:r>
              </a:p>
            </p:txBody>
          </p:sp>
        </mc:Fallback>
      </mc:AlternateContent>
      <p:pic>
        <p:nvPicPr>
          <p:cNvPr id="7" name="Picture 6"/>
          <p:cNvPicPr>
            <a:picLocks noChangeAspect="1"/>
          </p:cNvPicPr>
          <p:nvPr/>
        </p:nvPicPr>
        <p:blipFill>
          <a:blip r:embed="rId4" cstate="print"/>
          <a:stretch>
            <a:fillRect/>
          </a:stretch>
        </p:blipFill>
        <p:spPr>
          <a:xfrm>
            <a:off x="2286000" y="3475187"/>
            <a:ext cx="8055220" cy="2695038"/>
          </a:xfrm>
          <a:prstGeom prst="rect">
            <a:avLst/>
          </a:prstGeom>
        </p:spPr>
      </p:pic>
      <p:sp>
        <p:nvSpPr>
          <p:cNvPr id="8" name="Rectangle 7"/>
          <p:cNvSpPr/>
          <p:nvPr/>
        </p:nvSpPr>
        <p:spPr>
          <a:xfrm>
            <a:off x="8627835" y="5632397"/>
            <a:ext cx="1066800" cy="53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674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333"/>
            <a:ext cx="10515600" cy="1325563"/>
          </a:xfrm>
        </p:spPr>
        <p:txBody>
          <a:bodyPr/>
          <a:lstStyle/>
          <a:p>
            <a:r>
              <a:rPr lang="en-US" dirty="0" err="1" smtClean="0"/>
              <a:t>Matlab</a:t>
            </a:r>
            <a:r>
              <a:rPr lang="en-US" dirty="0" smtClean="0"/>
              <a:t> “</a:t>
            </a:r>
            <a:r>
              <a:rPr lang="en-US" dirty="0" err="1" smtClean="0"/>
              <a:t>RandomWalk.m</a:t>
            </a:r>
            <a:r>
              <a:rPr lang="en-US" dirty="0" smtClean="0"/>
              <a:t>”</a:t>
            </a:r>
            <a:endParaRPr lang="en-US" dirty="0"/>
          </a:p>
        </p:txBody>
      </p:sp>
      <p:sp>
        <p:nvSpPr>
          <p:cNvPr id="3" name="Content Placeholder 2"/>
          <p:cNvSpPr>
            <a:spLocks noGrp="1"/>
          </p:cNvSpPr>
          <p:nvPr>
            <p:ph idx="1"/>
          </p:nvPr>
        </p:nvSpPr>
        <p:spPr>
          <a:xfrm>
            <a:off x="480753" y="512214"/>
            <a:ext cx="10515600" cy="4351338"/>
          </a:xfrm>
        </p:spPr>
        <p:txBody>
          <a:bodyPr/>
          <a:lstStyle/>
          <a:p>
            <a:r>
              <a:rPr lang="en-US" dirty="0" smtClean="0"/>
              <a:t>Create  a program that you can input either [-1 0 1] or [-1 1] with any number of steps and have it calculate the error% for each run up to a specified value…</a:t>
            </a:r>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024" y="1724143"/>
            <a:ext cx="9946527" cy="5133857"/>
          </a:xfrm>
          <a:prstGeom prst="rect">
            <a:avLst/>
          </a:prstGeom>
        </p:spPr>
      </p:pic>
    </p:spTree>
    <p:extLst>
      <p:ext uri="{BB962C8B-B14F-4D97-AF65-F5344CB8AC3E}">
        <p14:creationId xmlns:p14="http://schemas.microsoft.com/office/powerpoint/2010/main" val="799899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6.4</a:t>
            </a:r>
            <a:endParaRPr lang="en-US" dirty="0"/>
          </a:p>
        </p:txBody>
      </p:sp>
      <p:sp>
        <p:nvSpPr>
          <p:cNvPr id="3" name="Content Placeholder 2"/>
          <p:cNvSpPr>
            <a:spLocks noGrp="1"/>
          </p:cNvSpPr>
          <p:nvPr>
            <p:ph idx="1"/>
          </p:nvPr>
        </p:nvSpPr>
        <p:spPr/>
        <p:txBody>
          <a:bodyPr/>
          <a:lstStyle/>
          <a:p>
            <a:r>
              <a:rPr lang="en-US" dirty="0" smtClean="0"/>
              <a:t>Fibrinogen</a:t>
            </a:r>
          </a:p>
          <a:p>
            <a:r>
              <a:rPr lang="en-US" dirty="0" smtClean="0"/>
              <a:t>Estimate D if </a:t>
            </a:r>
          </a:p>
          <a:p>
            <a:r>
              <a:rPr lang="en-US" dirty="0" smtClean="0"/>
              <a:t>A) a </a:t>
            </a:r>
            <a:r>
              <a:rPr lang="en-US" dirty="0" err="1" smtClean="0"/>
              <a:t>prolate</a:t>
            </a:r>
            <a:r>
              <a:rPr lang="en-US" dirty="0" smtClean="0"/>
              <a:t> ellipsoid</a:t>
            </a:r>
          </a:p>
          <a:p>
            <a:endParaRPr lang="en-US" dirty="0" smtClean="0"/>
          </a:p>
          <a:p>
            <a:r>
              <a:rPr lang="en-US" dirty="0" smtClean="0"/>
              <a:t>B) a cylindrical rod</a:t>
            </a:r>
          </a:p>
          <a:p>
            <a:endParaRPr lang="en-US" dirty="0"/>
          </a:p>
        </p:txBody>
      </p:sp>
      <p:pic>
        <p:nvPicPr>
          <p:cNvPr id="73730" name="Picture 2" descr="Fibrinandliga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391261"/>
            <a:ext cx="3036702" cy="814388"/>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Image result for prolate ellipso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793" y="2637142"/>
            <a:ext cx="875767" cy="74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455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1737</Words>
  <Application>Microsoft Office PowerPoint</Application>
  <PresentationFormat>Widescreen</PresentationFormat>
  <Paragraphs>384</Paragraphs>
  <Slides>60</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Arial</vt:lpstr>
      <vt:lpstr>Book Antiqua</vt:lpstr>
      <vt:lpstr>Calibri</vt:lpstr>
      <vt:lpstr>Calibri Light</vt:lpstr>
      <vt:lpstr>Cambria Math</vt:lpstr>
      <vt:lpstr>Symbol</vt:lpstr>
      <vt:lpstr>Times New Roman</vt:lpstr>
      <vt:lpstr>Office Theme</vt:lpstr>
      <vt:lpstr>Equation</vt:lpstr>
      <vt:lpstr>Dr. Corey J. Bishop Assistant Professor of Biomedical Engineering Principal Investigator of the Pharmacoengineering Laboratory: pharmacoengineering.com Dwight Look College of Engineering Texas A&amp;M University Emerging Technologies Building Room 5016 College Station, TX 77843 cbishop@tamu.edu</vt:lpstr>
      <vt:lpstr>Non-steady State Diffusion</vt:lpstr>
      <vt:lpstr>PowerPoint Presentation</vt:lpstr>
      <vt:lpstr>Problem 6.1</vt:lpstr>
      <vt:lpstr>Problem 6.1</vt:lpstr>
      <vt:lpstr>Problem 6.2</vt:lpstr>
      <vt:lpstr>Problem 6.3</vt:lpstr>
      <vt:lpstr>Matlab “RandomWalk.m”</vt:lpstr>
      <vt:lpstr>Problem 6.4</vt:lpstr>
      <vt:lpstr>PowerPoint Presentation</vt:lpstr>
      <vt:lpstr>Problem 6.4 (compare to table 6.4) Note that Table 6.4 should be 2x10-7 cm2/s not positive 7…</vt:lpstr>
      <vt:lpstr>Problem 6.4</vt:lpstr>
      <vt:lpstr>Problem 6.6</vt:lpstr>
      <vt:lpstr>6.6</vt:lpstr>
      <vt:lpstr>Problem 6.6 </vt:lpstr>
      <vt:lpstr>Problem 6.6 </vt:lpstr>
      <vt:lpstr>Problem 6.6 </vt:lpstr>
      <vt:lpstr>Problem 6.6 </vt:lpstr>
      <vt:lpstr>Problem 6.6 </vt:lpstr>
      <vt:lpstr>Problem 6.6 </vt:lpstr>
      <vt:lpstr>Problem 6.6 </vt:lpstr>
      <vt:lpstr>Problem 6.6 </vt:lpstr>
      <vt:lpstr>Problem 6.6 </vt:lpstr>
      <vt:lpstr>Problem 6.6 </vt:lpstr>
      <vt:lpstr>Problem 6.7</vt:lpstr>
      <vt:lpstr>Problem 6.8</vt:lpstr>
      <vt:lpstr>Problem 6.8</vt:lpstr>
      <vt:lpstr>Problem 6.8</vt:lpstr>
      <vt:lpstr>Problem 6.8</vt:lpstr>
      <vt:lpstr>Problem 6.8</vt:lpstr>
      <vt:lpstr>Problem 6.8</vt:lpstr>
      <vt:lpstr>Problem 6.8</vt:lpstr>
      <vt:lpstr>Problem 6.8</vt:lpstr>
      <vt:lpstr>Problem 6.8</vt:lpstr>
      <vt:lpstr>Problem 6.8</vt:lpstr>
      <vt:lpstr>Problem 6.8</vt:lpstr>
      <vt:lpstr>Problem 6.8</vt:lpstr>
      <vt:lpstr>PowerPoint Presentation</vt:lpstr>
      <vt:lpstr>Problem 6.9</vt:lpstr>
      <vt:lpstr>PowerPoint Presentation</vt:lpstr>
      <vt:lpstr>Problem 6.9</vt:lpstr>
      <vt:lpstr>Problem 6.9</vt:lpstr>
      <vt:lpstr>Problem 6.9</vt:lpstr>
      <vt:lpstr>Problem 6.9</vt:lpstr>
      <vt:lpstr>Problem 6.10</vt:lpstr>
      <vt:lpstr>Problem 6.10</vt:lpstr>
      <vt:lpstr>Problem 6.10</vt:lpstr>
      <vt:lpstr>Problem 6.10</vt:lpstr>
      <vt:lpstr>Problem 6.10</vt:lpstr>
      <vt:lpstr>Problem 6.10</vt:lpstr>
      <vt:lpstr>Problem 6.10</vt:lpstr>
      <vt:lpstr>PowerPoint Presentation</vt:lpstr>
      <vt:lpstr>PowerPoint Presentation</vt:lpstr>
      <vt:lpstr>Problem 6.11</vt:lpstr>
      <vt:lpstr>Problem 6.11</vt:lpstr>
      <vt:lpstr>Put C2 into 6.8.102</vt:lpstr>
      <vt:lpstr>PowerPoint Presentation</vt:lpstr>
      <vt:lpstr>PowerPoint Presentation</vt:lpstr>
      <vt:lpstr>PowerPoint Presentation</vt:lpstr>
      <vt:lpstr>PowerPoint Presentation</vt:lpstr>
    </vt:vector>
  </TitlesOfParts>
  <Company>Dwight Look College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Corey J. Bishop Assistant Professor of Biomedical Engineering Principal Investigator of the Pharmacoengineering Laboratory: pharmacoengineering.com Dwight Look College of Engineering Texas A&amp;M University Emerging Technologies Building Room 5016 College Station, TX 77843 cbishop@tamu.edu</dc:title>
  <dc:creator>Bishop, Corey J</dc:creator>
  <cp:lastModifiedBy>Bishop, Corey J</cp:lastModifiedBy>
  <cp:revision>9</cp:revision>
  <dcterms:created xsi:type="dcterms:W3CDTF">2018-09-10T16:44:45Z</dcterms:created>
  <dcterms:modified xsi:type="dcterms:W3CDTF">2018-09-27T19:58:24Z</dcterms:modified>
</cp:coreProperties>
</file>