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603" r:id="rId2"/>
    <p:sldId id="700" r:id="rId3"/>
    <p:sldId id="699" r:id="rId4"/>
    <p:sldId id="609" r:id="rId5"/>
    <p:sldId id="610" r:id="rId6"/>
    <p:sldId id="611" r:id="rId7"/>
    <p:sldId id="612" r:id="rId8"/>
    <p:sldId id="613" r:id="rId9"/>
    <p:sldId id="614" r:id="rId10"/>
    <p:sldId id="615" r:id="rId11"/>
    <p:sldId id="616" r:id="rId12"/>
    <p:sldId id="617" r:id="rId13"/>
    <p:sldId id="618" r:id="rId14"/>
    <p:sldId id="619" r:id="rId15"/>
    <p:sldId id="620" r:id="rId16"/>
    <p:sldId id="628" r:id="rId17"/>
    <p:sldId id="632" r:id="rId18"/>
    <p:sldId id="633" r:id="rId19"/>
    <p:sldId id="634" r:id="rId20"/>
    <p:sldId id="635" r:id="rId21"/>
    <p:sldId id="636" r:id="rId22"/>
    <p:sldId id="637" r:id="rId23"/>
    <p:sldId id="638" r:id="rId24"/>
    <p:sldId id="639" r:id="rId25"/>
    <p:sldId id="640" r:id="rId26"/>
    <p:sldId id="641" r:id="rId27"/>
    <p:sldId id="642" r:id="rId28"/>
    <p:sldId id="656" r:id="rId29"/>
    <p:sldId id="657" r:id="rId30"/>
    <p:sldId id="658" r:id="rId31"/>
    <p:sldId id="659" r:id="rId32"/>
    <p:sldId id="660" r:id="rId33"/>
    <p:sldId id="661" r:id="rId34"/>
    <p:sldId id="662" r:id="rId35"/>
    <p:sldId id="663" r:id="rId36"/>
    <p:sldId id="704" r:id="rId37"/>
    <p:sldId id="606" r:id="rId38"/>
    <p:sldId id="622" r:id="rId39"/>
    <p:sldId id="623" r:id="rId40"/>
    <p:sldId id="624" r:id="rId41"/>
    <p:sldId id="625" r:id="rId42"/>
    <p:sldId id="626" r:id="rId43"/>
    <p:sldId id="627" r:id="rId44"/>
  </p:sldIdLst>
  <p:sldSz cx="9144000" cy="6858000" type="screen4x3"/>
  <p:notesSz cx="6950075" cy="9236075"/>
  <p:embeddedFontLst>
    <p:embeddedFont>
      <p:font typeface="Times" panose="02020603050405020304" pitchFamily="18" charset="0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mbria" panose="02040503050406030204" pitchFamily="18" charset="0"/>
      <p:regular r:id="rId55"/>
      <p:bold r:id="rId56"/>
      <p:italic r:id="rId57"/>
      <p:boldItalic r:id="rId58"/>
    </p:embeddedFont>
    <p:embeddedFont>
      <p:font typeface="Tahoma" panose="020B0604030504040204" pitchFamily="34" charset="0"/>
      <p:regular r:id="rId59"/>
      <p:bold r:id="rId60"/>
    </p:embeddedFont>
    <p:embeddedFont>
      <p:font typeface="Constantia" panose="02030602050306030303" pitchFamily="18" charset="0"/>
      <p:regular r:id="rId61"/>
      <p:bold r:id="rId62"/>
      <p:italic r:id="rId63"/>
      <p:boldItalic r:id="rId6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C00000"/>
    <a:srgbClr val="4F6228"/>
    <a:srgbClr val="800000"/>
    <a:srgbClr val="86855D"/>
    <a:srgbClr val="9D8645"/>
    <a:srgbClr val="756433"/>
    <a:srgbClr val="D4CB94"/>
    <a:srgbClr val="990033"/>
    <a:srgbClr val="8F8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9565" autoAdjust="0"/>
  </p:normalViewPr>
  <p:slideViewPr>
    <p:cSldViewPr>
      <p:cViewPr varScale="1">
        <p:scale>
          <a:sx n="58" d="100"/>
          <a:sy n="58" d="100"/>
        </p:scale>
        <p:origin x="14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873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font" Target="fonts/font17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emia\cjbishop\Research\Marjo\eti\Corey\PBAE%20measurements\SPC\Polymers%20for%20CB%20paper\447%2024-26%20Stephs%20batch\447%202426%20NP%2020%20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emia\cjbishop\Research\Marjo\eti\Corey\PBAE%20measurements\SPC\Polymers%20for%20CB%20paper\447%2024-26%20Stephs%20batch\447%202426%20NP%2020%20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emia\cjbishop\Research\Marjo\eti\Corey\PBAE%20measurements\SPC\Polymers%20for%20CB%20paper\447%2024-26%20Stephs%20batch\447%202426%20NP%2020%20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kemia\cjbishop\Research\Marjo\eti\Corey\PBAE%20measurements\SPC\Polymers%20for%20CB%20paper\447%2024-26%20Stephs%20batch\447%202426%20NP%2020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05701817995802"/>
          <c:y val="4.7065324475408933E-2"/>
          <c:w val="0.64942073563275904"/>
          <c:h val="0.78505325985645558"/>
        </c:manualLayout>
      </c:layout>
      <c:scatterChart>
        <c:scatterStyle val="smoothMarker"/>
        <c:varyColors val="0"/>
        <c:ser>
          <c:idx val="1"/>
          <c:order val="0"/>
          <c:tx>
            <c:strRef>
              <c:f>das!$H$2</c:f>
              <c:strCache>
                <c:ptCount val="1"/>
                <c:pt idx="0">
                  <c:v>1.81 ns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das!$B$3:$B$12</c:f>
              <c:numCache>
                <c:formatCode>General</c:formatCode>
                <c:ptCount val="10"/>
                <c:pt idx="0">
                  <c:v>670</c:v>
                </c:pt>
                <c:pt idx="1">
                  <c:v>650</c:v>
                </c:pt>
                <c:pt idx="2">
                  <c:v>640</c:v>
                </c:pt>
                <c:pt idx="3">
                  <c:v>630</c:v>
                </c:pt>
                <c:pt idx="4">
                  <c:v>620</c:v>
                </c:pt>
                <c:pt idx="5">
                  <c:v>610</c:v>
                </c:pt>
                <c:pt idx="6">
                  <c:v>600</c:v>
                </c:pt>
                <c:pt idx="7">
                  <c:v>590</c:v>
                </c:pt>
                <c:pt idx="8">
                  <c:v>580</c:v>
                </c:pt>
                <c:pt idx="9">
                  <c:v>560</c:v>
                </c:pt>
              </c:numCache>
            </c:numRef>
          </c:xVal>
          <c:yVal>
            <c:numRef>
              <c:f>das!$H$3:$H$12</c:f>
              <c:numCache>
                <c:formatCode>General</c:formatCode>
                <c:ptCount val="10"/>
                <c:pt idx="0">
                  <c:v>2.240974718490258E-2</c:v>
                </c:pt>
                <c:pt idx="1">
                  <c:v>2.2518826945126906E-2</c:v>
                </c:pt>
                <c:pt idx="2">
                  <c:v>2.3877037490495568E-2</c:v>
                </c:pt>
                <c:pt idx="3">
                  <c:v>2.3787368203309942E-2</c:v>
                </c:pt>
                <c:pt idx="4">
                  <c:v>2.3362122778639506E-2</c:v>
                </c:pt>
                <c:pt idx="5">
                  <c:v>2.0453712401494774E-2</c:v>
                </c:pt>
                <c:pt idx="6">
                  <c:v>1.8068385989965827E-2</c:v>
                </c:pt>
                <c:pt idx="7">
                  <c:v>1.5489316654766213E-2</c:v>
                </c:pt>
                <c:pt idx="8">
                  <c:v>1.26359104870775E-2</c:v>
                </c:pt>
                <c:pt idx="9">
                  <c:v>6.1848100000000024E-3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C9B-422F-B931-CC6042C654BB}"/>
            </c:ext>
          </c:extLst>
        </c:ser>
        <c:ser>
          <c:idx val="0"/>
          <c:order val="1"/>
          <c:tx>
            <c:strRef>
              <c:f>das!$I$2</c:f>
              <c:strCache>
                <c:ptCount val="1"/>
                <c:pt idx="0">
                  <c:v>22.58 ns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das!$B$3:$B$12</c:f>
              <c:numCache>
                <c:formatCode>General</c:formatCode>
                <c:ptCount val="10"/>
                <c:pt idx="0">
                  <c:v>670</c:v>
                </c:pt>
                <c:pt idx="1">
                  <c:v>650</c:v>
                </c:pt>
                <c:pt idx="2">
                  <c:v>640</c:v>
                </c:pt>
                <c:pt idx="3">
                  <c:v>630</c:v>
                </c:pt>
                <c:pt idx="4">
                  <c:v>620</c:v>
                </c:pt>
                <c:pt idx="5">
                  <c:v>610</c:v>
                </c:pt>
                <c:pt idx="6">
                  <c:v>600</c:v>
                </c:pt>
                <c:pt idx="7">
                  <c:v>590</c:v>
                </c:pt>
                <c:pt idx="8">
                  <c:v>580</c:v>
                </c:pt>
                <c:pt idx="9">
                  <c:v>560</c:v>
                </c:pt>
              </c:numCache>
            </c:numRef>
          </c:xVal>
          <c:yVal>
            <c:numRef>
              <c:f>das!$I$3:$I$12</c:f>
              <c:numCache>
                <c:formatCode>General</c:formatCode>
                <c:ptCount val="10"/>
                <c:pt idx="0">
                  <c:v>3.2574606877800026E-2</c:v>
                </c:pt>
                <c:pt idx="1">
                  <c:v>4.1123528856128924E-2</c:v>
                </c:pt>
                <c:pt idx="2">
                  <c:v>4.8468535741444913E-2</c:v>
                </c:pt>
                <c:pt idx="3">
                  <c:v>5.5484250212766074E-2</c:v>
                </c:pt>
                <c:pt idx="4">
                  <c:v>6.2354692000888834E-2</c:v>
                </c:pt>
                <c:pt idx="5">
                  <c:v>6.8116906180009124E-2</c:v>
                </c:pt>
                <c:pt idx="6">
                  <c:v>6.3216604862989134E-2</c:v>
                </c:pt>
                <c:pt idx="7">
                  <c:v>5.5709024205643526E-2</c:v>
                </c:pt>
                <c:pt idx="8">
                  <c:v>4.2467891766070333E-2</c:v>
                </c:pt>
                <c:pt idx="9">
                  <c:v>1.3822700000000521E-2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C9B-422F-B931-CC6042C65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531520"/>
        <c:axId val="151533824"/>
      </c:scatterChart>
      <c:valAx>
        <c:axId val="151531520"/>
        <c:scaling>
          <c:orientation val="minMax"/>
          <c:max val="670"/>
          <c:min val="560"/>
        </c:scaling>
        <c:delete val="0"/>
        <c:axPos val="b"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en-US" sz="1800" b="1"/>
                  <a:t>wavelength (nm)</a:t>
                </a:r>
              </a:p>
            </c:rich>
          </c:tx>
          <c:layout>
            <c:manualLayout>
              <c:xMode val="edge"/>
              <c:yMode val="edge"/>
              <c:x val="0.38673195885849976"/>
              <c:y val="0.907544716632643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1533824"/>
        <c:crosses val="autoZero"/>
        <c:crossBetween val="midCat"/>
        <c:majorUnit val="20"/>
      </c:valAx>
      <c:valAx>
        <c:axId val="1515338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en-US" sz="1800" b="1"/>
                  <a:t>Amplitude (a.u.)</a:t>
                </a:r>
              </a:p>
            </c:rich>
          </c:tx>
          <c:layout>
            <c:manualLayout>
              <c:xMode val="edge"/>
              <c:yMode val="edge"/>
              <c:x val="4.4345890915602114E-2"/>
              <c:y val="0.3209669869201469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/>
            </a:pPr>
            <a:endParaRPr lang="en-US"/>
          </a:p>
        </c:txPr>
        <c:crossAx val="151531520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2540237157855565"/>
          <c:y val="0.3944264319901219"/>
          <c:w val="0.33121227034120954"/>
          <c:h val="0.16710642787298724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05701817995802"/>
          <c:y val="4.7065324475408912E-2"/>
          <c:w val="0.64942073563275904"/>
          <c:h val="0.78505325985645558"/>
        </c:manualLayout>
      </c:layout>
      <c:scatterChart>
        <c:scatterStyle val="smoothMarker"/>
        <c:varyColors val="0"/>
        <c:ser>
          <c:idx val="1"/>
          <c:order val="0"/>
          <c:tx>
            <c:strRef>
              <c:f>das!$H$2</c:f>
              <c:strCache>
                <c:ptCount val="1"/>
                <c:pt idx="0">
                  <c:v>1.81 ns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das!$B$3:$B$12</c:f>
              <c:numCache>
                <c:formatCode>General</c:formatCode>
                <c:ptCount val="10"/>
                <c:pt idx="0">
                  <c:v>670</c:v>
                </c:pt>
                <c:pt idx="1">
                  <c:v>650</c:v>
                </c:pt>
                <c:pt idx="2">
                  <c:v>640</c:v>
                </c:pt>
                <c:pt idx="3">
                  <c:v>630</c:v>
                </c:pt>
                <c:pt idx="4">
                  <c:v>620</c:v>
                </c:pt>
                <c:pt idx="5">
                  <c:v>610</c:v>
                </c:pt>
                <c:pt idx="6">
                  <c:v>600</c:v>
                </c:pt>
                <c:pt idx="7">
                  <c:v>590</c:v>
                </c:pt>
                <c:pt idx="8">
                  <c:v>580</c:v>
                </c:pt>
                <c:pt idx="9">
                  <c:v>560</c:v>
                </c:pt>
              </c:numCache>
            </c:numRef>
          </c:xVal>
          <c:yVal>
            <c:numRef>
              <c:f>das!$H$3:$H$12</c:f>
              <c:numCache>
                <c:formatCode>General</c:formatCode>
                <c:ptCount val="10"/>
                <c:pt idx="0">
                  <c:v>2.240974718490257E-2</c:v>
                </c:pt>
                <c:pt idx="1">
                  <c:v>2.2518826945126906E-2</c:v>
                </c:pt>
                <c:pt idx="2">
                  <c:v>2.3877037490495544E-2</c:v>
                </c:pt>
                <c:pt idx="3">
                  <c:v>2.3787368203309931E-2</c:v>
                </c:pt>
                <c:pt idx="4">
                  <c:v>2.3362122778639489E-2</c:v>
                </c:pt>
                <c:pt idx="5">
                  <c:v>2.0453712401494763E-2</c:v>
                </c:pt>
                <c:pt idx="6">
                  <c:v>1.8068385989965827E-2</c:v>
                </c:pt>
                <c:pt idx="7">
                  <c:v>1.5489316654766204E-2</c:v>
                </c:pt>
                <c:pt idx="8">
                  <c:v>1.2635910487077498E-2</c:v>
                </c:pt>
                <c:pt idx="9">
                  <c:v>6.1848100000000007E-3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C1D-400B-A01C-7C2EB85C4FD0}"/>
            </c:ext>
          </c:extLst>
        </c:ser>
        <c:ser>
          <c:idx val="0"/>
          <c:order val="1"/>
          <c:tx>
            <c:strRef>
              <c:f>das!$I$2</c:f>
              <c:strCache>
                <c:ptCount val="1"/>
                <c:pt idx="0">
                  <c:v>22.58 ns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das!$B$3:$B$12</c:f>
              <c:numCache>
                <c:formatCode>General</c:formatCode>
                <c:ptCount val="10"/>
                <c:pt idx="0">
                  <c:v>670</c:v>
                </c:pt>
                <c:pt idx="1">
                  <c:v>650</c:v>
                </c:pt>
                <c:pt idx="2">
                  <c:v>640</c:v>
                </c:pt>
                <c:pt idx="3">
                  <c:v>630</c:v>
                </c:pt>
                <c:pt idx="4">
                  <c:v>620</c:v>
                </c:pt>
                <c:pt idx="5">
                  <c:v>610</c:v>
                </c:pt>
                <c:pt idx="6">
                  <c:v>600</c:v>
                </c:pt>
                <c:pt idx="7">
                  <c:v>590</c:v>
                </c:pt>
                <c:pt idx="8">
                  <c:v>580</c:v>
                </c:pt>
                <c:pt idx="9">
                  <c:v>560</c:v>
                </c:pt>
              </c:numCache>
            </c:numRef>
          </c:xVal>
          <c:yVal>
            <c:numRef>
              <c:f>das!$I$3:$I$12</c:f>
              <c:numCache>
                <c:formatCode>General</c:formatCode>
                <c:ptCount val="10"/>
                <c:pt idx="0">
                  <c:v>3.2574606877800012E-2</c:v>
                </c:pt>
                <c:pt idx="1">
                  <c:v>4.1123528856128924E-2</c:v>
                </c:pt>
                <c:pt idx="2">
                  <c:v>4.8468535741444913E-2</c:v>
                </c:pt>
                <c:pt idx="3">
                  <c:v>5.5484250212765998E-2</c:v>
                </c:pt>
                <c:pt idx="4">
                  <c:v>6.2354692000888806E-2</c:v>
                </c:pt>
                <c:pt idx="5">
                  <c:v>6.811690618000911E-2</c:v>
                </c:pt>
                <c:pt idx="6">
                  <c:v>6.321660486298912E-2</c:v>
                </c:pt>
                <c:pt idx="7">
                  <c:v>5.5709024205643498E-2</c:v>
                </c:pt>
                <c:pt idx="8">
                  <c:v>4.2467891766070312E-2</c:v>
                </c:pt>
                <c:pt idx="9">
                  <c:v>1.3822700000000517E-2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C1D-400B-A01C-7C2EB85C4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198336"/>
        <c:axId val="151550976"/>
      </c:scatterChart>
      <c:valAx>
        <c:axId val="147198336"/>
        <c:scaling>
          <c:orientation val="minMax"/>
          <c:max val="670"/>
          <c:min val="560"/>
        </c:scaling>
        <c:delete val="0"/>
        <c:axPos val="b"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en-US" sz="1800" b="1"/>
                  <a:t>wavelength (nm)</a:t>
                </a:r>
              </a:p>
            </c:rich>
          </c:tx>
          <c:layout>
            <c:manualLayout>
              <c:xMode val="edge"/>
              <c:yMode val="edge"/>
              <c:x val="0.38673195885849976"/>
              <c:y val="0.907544716632643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1550976"/>
        <c:crosses val="autoZero"/>
        <c:crossBetween val="midCat"/>
        <c:majorUnit val="20"/>
      </c:valAx>
      <c:valAx>
        <c:axId val="1515509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en-US" sz="1800" b="1"/>
                  <a:t>Amplitude (a.u.)</a:t>
                </a:r>
              </a:p>
            </c:rich>
          </c:tx>
          <c:layout>
            <c:manualLayout>
              <c:xMode val="edge"/>
              <c:yMode val="edge"/>
              <c:x val="4.4345890915602114E-2"/>
              <c:y val="0.3209669869201469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/>
            </a:pPr>
            <a:endParaRPr lang="en-US"/>
          </a:p>
        </c:txPr>
        <c:crossAx val="147198336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2540237157855565"/>
          <c:y val="0.3944264319901219"/>
          <c:w val="0.33121227034120954"/>
          <c:h val="0.16710642787298619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05701817995802"/>
          <c:y val="4.7065324475408912E-2"/>
          <c:w val="0.64942073563275904"/>
          <c:h val="0.78505325985645558"/>
        </c:manualLayout>
      </c:layout>
      <c:scatterChart>
        <c:scatterStyle val="smoothMarker"/>
        <c:varyColors val="0"/>
        <c:ser>
          <c:idx val="1"/>
          <c:order val="0"/>
          <c:tx>
            <c:strRef>
              <c:f>das!$H$2</c:f>
              <c:strCache>
                <c:ptCount val="1"/>
                <c:pt idx="0">
                  <c:v>1.81 ns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das!$B$3:$B$12</c:f>
              <c:numCache>
                <c:formatCode>General</c:formatCode>
                <c:ptCount val="10"/>
                <c:pt idx="0">
                  <c:v>670</c:v>
                </c:pt>
                <c:pt idx="1">
                  <c:v>650</c:v>
                </c:pt>
                <c:pt idx="2">
                  <c:v>640</c:v>
                </c:pt>
                <c:pt idx="3">
                  <c:v>630</c:v>
                </c:pt>
                <c:pt idx="4">
                  <c:v>620</c:v>
                </c:pt>
                <c:pt idx="5">
                  <c:v>610</c:v>
                </c:pt>
                <c:pt idx="6">
                  <c:v>600</c:v>
                </c:pt>
                <c:pt idx="7">
                  <c:v>590</c:v>
                </c:pt>
                <c:pt idx="8">
                  <c:v>580</c:v>
                </c:pt>
                <c:pt idx="9">
                  <c:v>560</c:v>
                </c:pt>
              </c:numCache>
            </c:numRef>
          </c:xVal>
          <c:yVal>
            <c:numRef>
              <c:f>das!$H$3:$H$12</c:f>
              <c:numCache>
                <c:formatCode>General</c:formatCode>
                <c:ptCount val="10"/>
                <c:pt idx="0">
                  <c:v>2.240974718490257E-2</c:v>
                </c:pt>
                <c:pt idx="1">
                  <c:v>2.2518826945126906E-2</c:v>
                </c:pt>
                <c:pt idx="2">
                  <c:v>2.3877037490495544E-2</c:v>
                </c:pt>
                <c:pt idx="3">
                  <c:v>2.3787368203309931E-2</c:v>
                </c:pt>
                <c:pt idx="4">
                  <c:v>2.3362122778639489E-2</c:v>
                </c:pt>
                <c:pt idx="5">
                  <c:v>2.0453712401494763E-2</c:v>
                </c:pt>
                <c:pt idx="6">
                  <c:v>1.8068385989965827E-2</c:v>
                </c:pt>
                <c:pt idx="7">
                  <c:v>1.5489316654766204E-2</c:v>
                </c:pt>
                <c:pt idx="8">
                  <c:v>1.2635910487077498E-2</c:v>
                </c:pt>
                <c:pt idx="9">
                  <c:v>6.1848100000000007E-3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CA1-4680-825C-5524BBB4F0DB}"/>
            </c:ext>
          </c:extLst>
        </c:ser>
        <c:ser>
          <c:idx val="0"/>
          <c:order val="1"/>
          <c:tx>
            <c:strRef>
              <c:f>das!$I$2</c:f>
              <c:strCache>
                <c:ptCount val="1"/>
                <c:pt idx="0">
                  <c:v>22.58 ns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das!$B$3:$B$12</c:f>
              <c:numCache>
                <c:formatCode>General</c:formatCode>
                <c:ptCount val="10"/>
                <c:pt idx="0">
                  <c:v>670</c:v>
                </c:pt>
                <c:pt idx="1">
                  <c:v>650</c:v>
                </c:pt>
                <c:pt idx="2">
                  <c:v>640</c:v>
                </c:pt>
                <c:pt idx="3">
                  <c:v>630</c:v>
                </c:pt>
                <c:pt idx="4">
                  <c:v>620</c:v>
                </c:pt>
                <c:pt idx="5">
                  <c:v>610</c:v>
                </c:pt>
                <c:pt idx="6">
                  <c:v>600</c:v>
                </c:pt>
                <c:pt idx="7">
                  <c:v>590</c:v>
                </c:pt>
                <c:pt idx="8">
                  <c:v>580</c:v>
                </c:pt>
                <c:pt idx="9">
                  <c:v>560</c:v>
                </c:pt>
              </c:numCache>
            </c:numRef>
          </c:xVal>
          <c:yVal>
            <c:numRef>
              <c:f>das!$I$3:$I$12</c:f>
              <c:numCache>
                <c:formatCode>General</c:formatCode>
                <c:ptCount val="10"/>
                <c:pt idx="0">
                  <c:v>3.2574606877800012E-2</c:v>
                </c:pt>
                <c:pt idx="1">
                  <c:v>4.1123528856128924E-2</c:v>
                </c:pt>
                <c:pt idx="2">
                  <c:v>4.8468535741444913E-2</c:v>
                </c:pt>
                <c:pt idx="3">
                  <c:v>5.5484250212765998E-2</c:v>
                </c:pt>
                <c:pt idx="4">
                  <c:v>6.2354692000888806E-2</c:v>
                </c:pt>
                <c:pt idx="5">
                  <c:v>6.811690618000911E-2</c:v>
                </c:pt>
                <c:pt idx="6">
                  <c:v>6.321660486298912E-2</c:v>
                </c:pt>
                <c:pt idx="7">
                  <c:v>5.5709024205643498E-2</c:v>
                </c:pt>
                <c:pt idx="8">
                  <c:v>4.2467891766070312E-2</c:v>
                </c:pt>
                <c:pt idx="9">
                  <c:v>1.3822700000000517E-2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CA1-4680-825C-5524BBB4F0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247488"/>
        <c:axId val="147249792"/>
      </c:scatterChart>
      <c:valAx>
        <c:axId val="147247488"/>
        <c:scaling>
          <c:orientation val="minMax"/>
          <c:max val="670"/>
          <c:min val="560"/>
        </c:scaling>
        <c:delete val="0"/>
        <c:axPos val="b"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en-US" sz="1800" b="1"/>
                  <a:t>wavelength (nm)</a:t>
                </a:r>
              </a:p>
            </c:rich>
          </c:tx>
          <c:layout>
            <c:manualLayout>
              <c:xMode val="edge"/>
              <c:yMode val="edge"/>
              <c:x val="0.38673195885849976"/>
              <c:y val="0.907544716632643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7249792"/>
        <c:crosses val="autoZero"/>
        <c:crossBetween val="midCat"/>
        <c:majorUnit val="20"/>
      </c:valAx>
      <c:valAx>
        <c:axId val="1472497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en-US" sz="1800" b="1"/>
                  <a:t>Amplitude (a.u.)</a:t>
                </a:r>
              </a:p>
            </c:rich>
          </c:tx>
          <c:layout>
            <c:manualLayout>
              <c:xMode val="edge"/>
              <c:yMode val="edge"/>
              <c:x val="4.4345890915602114E-2"/>
              <c:y val="0.3209669869201469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/>
            </a:pPr>
            <a:endParaRPr lang="en-US"/>
          </a:p>
        </c:txPr>
        <c:crossAx val="147247488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2540237157855565"/>
          <c:y val="0.3944264319901219"/>
          <c:w val="0.33121227034120954"/>
          <c:h val="0.16710642787298619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05701817995802"/>
          <c:y val="4.7065324475408912E-2"/>
          <c:w val="0.64942073563275904"/>
          <c:h val="0.78505325985645558"/>
        </c:manualLayout>
      </c:layout>
      <c:scatterChart>
        <c:scatterStyle val="smoothMarker"/>
        <c:varyColors val="0"/>
        <c:ser>
          <c:idx val="1"/>
          <c:order val="0"/>
          <c:tx>
            <c:strRef>
              <c:f>das!$H$2</c:f>
              <c:strCache>
                <c:ptCount val="1"/>
                <c:pt idx="0">
                  <c:v>1.81 ns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das!$B$3:$B$12</c:f>
              <c:numCache>
                <c:formatCode>General</c:formatCode>
                <c:ptCount val="10"/>
                <c:pt idx="0">
                  <c:v>670</c:v>
                </c:pt>
                <c:pt idx="1">
                  <c:v>650</c:v>
                </c:pt>
                <c:pt idx="2">
                  <c:v>640</c:v>
                </c:pt>
                <c:pt idx="3">
                  <c:v>630</c:v>
                </c:pt>
                <c:pt idx="4">
                  <c:v>620</c:v>
                </c:pt>
                <c:pt idx="5">
                  <c:v>610</c:v>
                </c:pt>
                <c:pt idx="6">
                  <c:v>600</c:v>
                </c:pt>
                <c:pt idx="7">
                  <c:v>590</c:v>
                </c:pt>
                <c:pt idx="8">
                  <c:v>580</c:v>
                </c:pt>
                <c:pt idx="9">
                  <c:v>560</c:v>
                </c:pt>
              </c:numCache>
            </c:numRef>
          </c:xVal>
          <c:yVal>
            <c:numRef>
              <c:f>das!$H$3:$H$12</c:f>
              <c:numCache>
                <c:formatCode>General</c:formatCode>
                <c:ptCount val="10"/>
                <c:pt idx="0">
                  <c:v>2.240974718490257E-2</c:v>
                </c:pt>
                <c:pt idx="1">
                  <c:v>2.2518826945126906E-2</c:v>
                </c:pt>
                <c:pt idx="2">
                  <c:v>2.3877037490495544E-2</c:v>
                </c:pt>
                <c:pt idx="3">
                  <c:v>2.3787368203309931E-2</c:v>
                </c:pt>
                <c:pt idx="4">
                  <c:v>2.3362122778639489E-2</c:v>
                </c:pt>
                <c:pt idx="5">
                  <c:v>2.0453712401494763E-2</c:v>
                </c:pt>
                <c:pt idx="6">
                  <c:v>1.8068385989965827E-2</c:v>
                </c:pt>
                <c:pt idx="7">
                  <c:v>1.5489316654766204E-2</c:v>
                </c:pt>
                <c:pt idx="8">
                  <c:v>1.2635910487077498E-2</c:v>
                </c:pt>
                <c:pt idx="9">
                  <c:v>6.1848100000000007E-3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512-4F5B-8E11-78C81876E630}"/>
            </c:ext>
          </c:extLst>
        </c:ser>
        <c:ser>
          <c:idx val="0"/>
          <c:order val="1"/>
          <c:tx>
            <c:strRef>
              <c:f>das!$I$2</c:f>
              <c:strCache>
                <c:ptCount val="1"/>
                <c:pt idx="0">
                  <c:v>22.58 ns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das!$B$3:$B$12</c:f>
              <c:numCache>
                <c:formatCode>General</c:formatCode>
                <c:ptCount val="10"/>
                <c:pt idx="0">
                  <c:v>670</c:v>
                </c:pt>
                <c:pt idx="1">
                  <c:v>650</c:v>
                </c:pt>
                <c:pt idx="2">
                  <c:v>640</c:v>
                </c:pt>
                <c:pt idx="3">
                  <c:v>630</c:v>
                </c:pt>
                <c:pt idx="4">
                  <c:v>620</c:v>
                </c:pt>
                <c:pt idx="5">
                  <c:v>610</c:v>
                </c:pt>
                <c:pt idx="6">
                  <c:v>600</c:v>
                </c:pt>
                <c:pt idx="7">
                  <c:v>590</c:v>
                </c:pt>
                <c:pt idx="8">
                  <c:v>580</c:v>
                </c:pt>
                <c:pt idx="9">
                  <c:v>560</c:v>
                </c:pt>
              </c:numCache>
            </c:numRef>
          </c:xVal>
          <c:yVal>
            <c:numRef>
              <c:f>das!$I$3:$I$12</c:f>
              <c:numCache>
                <c:formatCode>General</c:formatCode>
                <c:ptCount val="10"/>
                <c:pt idx="0">
                  <c:v>3.2574606877800012E-2</c:v>
                </c:pt>
                <c:pt idx="1">
                  <c:v>4.1123528856128924E-2</c:v>
                </c:pt>
                <c:pt idx="2">
                  <c:v>4.8468535741444913E-2</c:v>
                </c:pt>
                <c:pt idx="3">
                  <c:v>5.5484250212765998E-2</c:v>
                </c:pt>
                <c:pt idx="4">
                  <c:v>6.2354692000888723E-2</c:v>
                </c:pt>
                <c:pt idx="5">
                  <c:v>6.811690618000911E-2</c:v>
                </c:pt>
                <c:pt idx="6">
                  <c:v>6.321660486298912E-2</c:v>
                </c:pt>
                <c:pt idx="7">
                  <c:v>5.5709024205643408E-2</c:v>
                </c:pt>
                <c:pt idx="8">
                  <c:v>4.2467891766070312E-2</c:v>
                </c:pt>
                <c:pt idx="9">
                  <c:v>1.3822700000000517E-2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512-4F5B-8E11-78C81876E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583616"/>
        <c:axId val="159602560"/>
      </c:scatterChart>
      <c:valAx>
        <c:axId val="159583616"/>
        <c:scaling>
          <c:orientation val="minMax"/>
          <c:max val="670"/>
          <c:min val="560"/>
        </c:scaling>
        <c:delete val="0"/>
        <c:axPos val="b"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en-US" sz="1800" b="1"/>
                  <a:t>wavelength (nm)</a:t>
                </a:r>
              </a:p>
            </c:rich>
          </c:tx>
          <c:layout>
            <c:manualLayout>
              <c:xMode val="edge"/>
              <c:yMode val="edge"/>
              <c:x val="0.38673195885849976"/>
              <c:y val="0.907544716632643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9602560"/>
        <c:crosses val="autoZero"/>
        <c:crossBetween val="midCat"/>
        <c:majorUnit val="20"/>
      </c:valAx>
      <c:valAx>
        <c:axId val="1596025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en-US" sz="1800" b="1"/>
                  <a:t>Amplitude (a.u.)</a:t>
                </a:r>
              </a:p>
            </c:rich>
          </c:tx>
          <c:layout>
            <c:manualLayout>
              <c:xMode val="edge"/>
              <c:yMode val="edge"/>
              <c:x val="4.4345890915602114E-2"/>
              <c:y val="0.3209669869201469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/>
            </a:pPr>
            <a:endParaRPr lang="en-US"/>
          </a:p>
        </c:txPr>
        <c:crossAx val="159583616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2540237157855465"/>
          <c:y val="0.3944264319901219"/>
          <c:w val="0.33121227034120954"/>
          <c:h val="0.16710642787298619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9C4A7-F7E0-4FB8-8F05-6ADADEF3AE08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04932-F5F8-4459-9026-AEF2B7B1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85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D50CD6-17C6-42DD-9DCE-6855B2EB9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76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  <a:cs typeface="+mn-cs"/>
              </a:rPr>
              <a:t>“The area of </a:t>
            </a:r>
            <a:r>
              <a:rPr lang="en-US" dirty="0" err="1">
                <a:latin typeface="+mn-lt"/>
                <a:cs typeface="+mn-cs"/>
              </a:rPr>
              <a:t>nanomedicine</a:t>
            </a:r>
            <a:r>
              <a:rPr lang="en-US" dirty="0">
                <a:latin typeface="+mn-lt"/>
                <a:cs typeface="+mn-cs"/>
              </a:rPr>
              <a:t> I am most interested in is”…</a:t>
            </a:r>
          </a:p>
          <a:p>
            <a:endParaRPr lang="en-US" dirty="0">
              <a:latin typeface="+mn-lt"/>
              <a:cs typeface="+mn-cs"/>
            </a:endParaRPr>
          </a:p>
          <a:p>
            <a:r>
              <a:rPr lang="en-US" dirty="0">
                <a:latin typeface="+mn-lt"/>
                <a:cs typeface="+mn-cs"/>
              </a:rPr>
              <a:t>HNSCC: head and neck squamous cell carcinoma</a:t>
            </a:r>
          </a:p>
          <a:p>
            <a:r>
              <a:rPr lang="en-US" dirty="0">
                <a:latin typeface="+mn-lt"/>
                <a:cs typeface="+mn-cs"/>
              </a:rPr>
              <a:t>LPL: lipoprotein lipase for </a:t>
            </a:r>
            <a:r>
              <a:rPr lang="en-US" dirty="0" err="1">
                <a:latin typeface="+mn-lt"/>
                <a:cs typeface="+mn-cs"/>
              </a:rPr>
              <a:t>hypertriglyceridemia</a:t>
            </a:r>
            <a:endParaRPr lang="en-US" dirty="0">
              <a:latin typeface="+mn-lt"/>
              <a:cs typeface="+mn-cs"/>
            </a:endParaRPr>
          </a:p>
          <a:p>
            <a:r>
              <a:rPr lang="en-US" dirty="0">
                <a:latin typeface="+mn-lt"/>
                <a:cs typeface="+mn-cs"/>
              </a:rPr>
              <a:t>EMA: </a:t>
            </a:r>
            <a:r>
              <a:rPr lang="en-US" dirty="0" err="1">
                <a:latin typeface="+mn-lt"/>
                <a:cs typeface="+mn-cs"/>
              </a:rPr>
              <a:t>european</a:t>
            </a:r>
            <a:r>
              <a:rPr lang="en-US" dirty="0">
                <a:latin typeface="+mn-lt"/>
                <a:cs typeface="+mn-cs"/>
              </a:rPr>
              <a:t> medicines agency</a:t>
            </a:r>
          </a:p>
          <a:p>
            <a:endParaRPr lang="en-US" dirty="0">
              <a:latin typeface="+mn-lt"/>
              <a:cs typeface="+mn-cs"/>
            </a:endParaRPr>
          </a:p>
          <a:p>
            <a:r>
              <a:rPr lang="en-US" dirty="0"/>
              <a:t>Regulatory Bodies </a:t>
            </a:r>
          </a:p>
          <a:p>
            <a:pPr lvl="1"/>
            <a:r>
              <a:rPr lang="en-US" dirty="0"/>
              <a:t>CFDA in China in 2003</a:t>
            </a:r>
          </a:p>
          <a:p>
            <a:pPr lvl="2"/>
            <a:r>
              <a:rPr lang="en-US" dirty="0"/>
              <a:t>Adenovirus-P53 for HNSCC</a:t>
            </a:r>
          </a:p>
          <a:p>
            <a:pPr lvl="1"/>
            <a:r>
              <a:rPr lang="en-US" dirty="0"/>
              <a:t>EMA in EU in 2012</a:t>
            </a:r>
          </a:p>
          <a:p>
            <a:pPr lvl="2"/>
            <a:r>
              <a:rPr lang="en-US" dirty="0" err="1"/>
              <a:t>Assoc</a:t>
            </a:r>
            <a:r>
              <a:rPr lang="en-US" dirty="0"/>
              <a:t>-Adenovirus LPL into muscle cells</a:t>
            </a:r>
          </a:p>
          <a:p>
            <a:endParaRPr lang="en-US" dirty="0">
              <a:latin typeface="+mn-lt"/>
              <a:cs typeface="+mn-cs"/>
            </a:endParaRPr>
          </a:p>
          <a:p>
            <a:r>
              <a:rPr lang="en-US" dirty="0"/>
              <a:t>Need safer</a:t>
            </a:r>
          </a:p>
          <a:p>
            <a:r>
              <a:rPr lang="en-US" dirty="0"/>
              <a:t>more effective </a:t>
            </a:r>
          </a:p>
          <a:p>
            <a:r>
              <a:rPr lang="en-US" dirty="0"/>
              <a:t>vectors</a:t>
            </a:r>
          </a:p>
          <a:p>
            <a:endParaRPr lang="en-US" dirty="0">
              <a:latin typeface="+mn-lt"/>
              <a:cs typeface="+mn-cs"/>
            </a:endParaRPr>
          </a:p>
          <a:p>
            <a:r>
              <a:rPr lang="en-US" dirty="0">
                <a:latin typeface="+mn-lt"/>
                <a:cs typeface="+mn-cs"/>
              </a:rPr>
              <a:t>Discuss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49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polymer/DNA </a:t>
            </a:r>
            <a:r>
              <a:rPr lang="en-US" dirty="0">
                <a:solidFill>
                  <a:srgbClr val="FF0000"/>
                </a:solidFill>
              </a:rPr>
              <a:t>binding</a:t>
            </a:r>
            <a:r>
              <a:rPr lang="en-US" dirty="0"/>
              <a:t> thermodynamics 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9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</a:t>
            </a:r>
            <a:r>
              <a:rPr lang="en-US" baseline="0" dirty="0"/>
              <a:t> out the amine for charge for complexation and buffering and ester for hydrolytic degradation</a:t>
            </a:r>
            <a:endParaRPr lang="en-US" dirty="0"/>
          </a:p>
          <a:p>
            <a:r>
              <a:rPr lang="en-US" dirty="0"/>
              <a:t>Explicitly state that b and </a:t>
            </a:r>
            <a:r>
              <a:rPr lang="en-US" dirty="0" err="1"/>
              <a:t>sX</a:t>
            </a:r>
            <a:r>
              <a:rPr lang="en-US" dirty="0"/>
              <a:t> are</a:t>
            </a:r>
            <a:r>
              <a:rPr lang="en-US" baseline="0" dirty="0"/>
              <a:t> the number of carbons in the monomer.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68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</a:t>
            </a:r>
            <a:r>
              <a:rPr lang="en-US" baseline="0" dirty="0"/>
              <a:t> out this is a histogram</a:t>
            </a:r>
            <a:endParaRPr lang="en-US" dirty="0"/>
          </a:p>
          <a:p>
            <a:r>
              <a:rPr lang="en-US" dirty="0"/>
              <a:t>What you are looking at here is the emission responses of ethidium bromide at different wavelengths.</a:t>
            </a:r>
            <a:r>
              <a:rPr lang="en-US" baseline="0" dirty="0"/>
              <a:t> We are able to fit 2 exponential terms summed to the responses observed which are associated with the 2 different fluorescing entities namely </a:t>
            </a:r>
            <a:r>
              <a:rPr lang="en-US" baseline="0" dirty="0" err="1"/>
              <a:t>ethidium</a:t>
            </a:r>
            <a:r>
              <a:rPr lang="en-US" baseline="0" dirty="0"/>
              <a:t> bromide bound and unbound to DNA. If all of the ETB were bound or unbound to DNA we would only have 1 term.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01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</a:t>
            </a:r>
            <a:r>
              <a:rPr lang="en-US" baseline="0" dirty="0"/>
              <a:t> out this is a histogram</a:t>
            </a:r>
            <a:endParaRPr lang="en-US" dirty="0"/>
          </a:p>
          <a:p>
            <a:r>
              <a:rPr lang="en-US" dirty="0"/>
              <a:t>What you are looking at here is the emission responses of ethidium bromide at different wavelengths.</a:t>
            </a:r>
            <a:r>
              <a:rPr lang="en-US" baseline="0" dirty="0"/>
              <a:t> We are able to fit 2 exponential terms summed to the responses observed which are associated with the 2 different fluorescing entities namely </a:t>
            </a:r>
            <a:r>
              <a:rPr lang="en-US" baseline="0" dirty="0" err="1"/>
              <a:t>ethidium</a:t>
            </a:r>
            <a:r>
              <a:rPr lang="en-US" baseline="0" dirty="0"/>
              <a:t> bromide bound and unbound to DNA. If all of the ETB were bound or unbound to DNA we would only have 1 term.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5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7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78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97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02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“average </a:t>
            </a:r>
            <a:r>
              <a:rPr lang="en-US" dirty="0" err="1"/>
              <a:t>bc</a:t>
            </a:r>
            <a:r>
              <a:rPr lang="en-US" dirty="0"/>
              <a:t>” - </a:t>
            </a:r>
            <a:r>
              <a:rPr lang="en-US" dirty="0" err="1"/>
              <a:t>mao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55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4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03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67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92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</a:t>
            </a:r>
            <a:r>
              <a:rPr lang="en-US" baseline="0" dirty="0"/>
              <a:t> some variables line up with PC1 and other variables line up with PC2 and some are in between.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14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50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“Self-assembled”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195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“Self-assembled”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68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59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Re-show what I did initially and then move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09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Re-show what I did initially and then move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47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Re-show what I did initially and then move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81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Re-show what I did initially and then move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841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Re-show what I did initially and then move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962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Re-show what I did initially and then move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225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Re-show what I did initially and then move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Re-show what I did initially and then move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49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Re-show what I did initially and then move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96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Re-show what I did initially and then move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93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Re-show what I did initially and then move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40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Re-show what I did initially and then move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5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Re-show what I did initially and then move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0B6A-C249-4066-8F34-3F03308C73E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6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5" descr="20%"/>
          <p:cNvSpPr>
            <a:spLocks noChangeArrowheads="1"/>
          </p:cNvSpPr>
          <p:nvPr userDrawn="1"/>
        </p:nvSpPr>
        <p:spPr bwMode="auto">
          <a:xfrm>
            <a:off x="19050" y="838200"/>
            <a:ext cx="9124950" cy="4800600"/>
          </a:xfrm>
          <a:prstGeom prst="rect">
            <a:avLst/>
          </a:prstGeom>
          <a:pattFill prst="pct20">
            <a:fgClr>
              <a:srgbClr val="B2B2B2"/>
            </a:fgClr>
            <a:bgClr>
              <a:schemeClr val="bg1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" name="Picture 24"/>
          <p:cNvPicPr>
            <a:picLocks noChangeAspect="1" noChangeArrowheads="1"/>
          </p:cNvPicPr>
          <p:nvPr userDrawn="1"/>
        </p:nvPicPr>
        <p:blipFill>
          <a:blip r:embed="rId2" cstate="print">
            <a:lum bright="-12000"/>
          </a:blip>
          <a:srcRect l="10411" t="6494" r="6915" b="5937"/>
          <a:stretch>
            <a:fillRect/>
          </a:stretch>
        </p:blipFill>
        <p:spPr bwMode="auto">
          <a:xfrm rot="5400000">
            <a:off x="1131093" y="-1131093"/>
            <a:ext cx="6881813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6"/>
          <p:cNvPicPr>
            <a:picLocks noChangeAspect="1" noChangeArrowheads="1"/>
          </p:cNvPicPr>
          <p:nvPr userDrawn="1"/>
        </p:nvPicPr>
        <p:blipFill>
          <a:blip r:embed="rId2" cstate="print">
            <a:lum bright="-12000" contrast="36000"/>
          </a:blip>
          <a:srcRect l="10411" t="7950" r="86899" b="5937"/>
          <a:stretch>
            <a:fillRect/>
          </a:stretch>
        </p:blipFill>
        <p:spPr bwMode="auto">
          <a:xfrm rot="5400000">
            <a:off x="4498975" y="-3813175"/>
            <a:ext cx="150813" cy="9148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28"/>
          <p:cNvPicPr>
            <a:picLocks noChangeAspect="1" noChangeArrowheads="1"/>
          </p:cNvPicPr>
          <p:nvPr userDrawn="1"/>
        </p:nvPicPr>
        <p:blipFill>
          <a:blip r:embed="rId2" cstate="print">
            <a:lum bright="-12000" contrast="36000"/>
          </a:blip>
          <a:srcRect l="10411" t="7950" r="86899" b="5937"/>
          <a:stretch>
            <a:fillRect/>
          </a:stretch>
        </p:blipFill>
        <p:spPr bwMode="auto">
          <a:xfrm rot="5400000">
            <a:off x="4497387" y="909638"/>
            <a:ext cx="149225" cy="9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Line 31"/>
          <p:cNvSpPr>
            <a:spLocks noChangeShapeType="1"/>
          </p:cNvSpPr>
          <p:nvPr userDrawn="1"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Line 32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9427D-8F79-4C6F-87D3-EBD21E8A5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25" descr="20%"/>
          <p:cNvSpPr>
            <a:spLocks noChangeArrowheads="1"/>
          </p:cNvSpPr>
          <p:nvPr userDrawn="1"/>
        </p:nvSpPr>
        <p:spPr bwMode="auto">
          <a:xfrm>
            <a:off x="0" y="838200"/>
            <a:ext cx="9144000" cy="4572000"/>
          </a:xfrm>
          <a:prstGeom prst="rect">
            <a:avLst/>
          </a:prstGeom>
          <a:pattFill prst="pct20">
            <a:fgClr>
              <a:srgbClr val="B2B2B2"/>
            </a:fgClr>
            <a:bgClr>
              <a:schemeClr val="bg1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4770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9E97B8-4532-408E-A5F7-ACF05B64D3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39845-206E-4D43-9E5F-DD43C06478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3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3008313" cy="4830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FF7B5-9D7B-436A-A6D4-49B4434E5A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CBEDA-3B93-4B7E-AD18-2612E61E13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337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191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06583"/>
            <a:ext cx="2133600" cy="251417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06583"/>
            <a:ext cx="2895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06583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5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3183C-4EF2-4394-9B34-EDA1C46704A5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A2B04-CC75-4D9C-8BAB-20F84D2D01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768" b="2485"/>
          <a:stretch/>
        </p:blipFill>
        <p:spPr>
          <a:xfrm>
            <a:off x="228600" y="6248400"/>
            <a:ext cx="762000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9" cstate="print">
            <a:lum bright="-12000"/>
          </a:blip>
          <a:srcRect l="10411" t="6494" r="71910" b="6660"/>
          <a:stretch>
            <a:fillRect/>
          </a:stretch>
        </p:blipFill>
        <p:spPr bwMode="auto">
          <a:xfrm rot="5400000">
            <a:off x="4026693" y="-4050506"/>
            <a:ext cx="1090613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9" cstate="print">
            <a:lum bright="-12000" contrast="36000"/>
          </a:blip>
          <a:srcRect l="10411" t="7950" r="86899" b="6599"/>
          <a:stretch>
            <a:fillRect/>
          </a:stretch>
        </p:blipFill>
        <p:spPr bwMode="auto">
          <a:xfrm rot="5400000">
            <a:off x="4496594" y="-3501231"/>
            <a:ext cx="150812" cy="9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03D5C5-EF64-4F77-BCD6-10AECA57BA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1066800" y="6324600"/>
            <a:ext cx="6705600" cy="0"/>
          </a:xfrm>
          <a:prstGeom prst="line">
            <a:avLst/>
          </a:prstGeom>
          <a:noFill/>
          <a:ln w="28575">
            <a:solidFill>
              <a:srgbClr val="3E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0" y="1000125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6" name="Picture 14" descr="Name and Titl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980"/>
          <a:stretch>
            <a:fillRect/>
          </a:stretch>
        </p:blipFill>
        <p:spPr bwMode="auto">
          <a:xfrm>
            <a:off x="5181600" y="6354763"/>
            <a:ext cx="2590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AMUS maroon seal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7812022" y="5834671"/>
            <a:ext cx="950978" cy="9459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3968" r:id="rId3"/>
    <p:sldLayoutId id="2147483964" r:id="rId4"/>
    <p:sldLayoutId id="2147483963" r:id="rId5"/>
    <p:sldLayoutId id="2147484020" r:id="rId6"/>
    <p:sldLayoutId id="2147484021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1739"/>
            <a:ext cx="7772400" cy="1357431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b="1" dirty="0"/>
              <a:t>Polymeric-based Therapeutics for Gene Delivery Against Cancer</a:t>
            </a:r>
            <a:endParaRPr lang="en-US" dirty="0">
              <a:solidFill>
                <a:schemeClr val="bg1"/>
              </a:solidFill>
              <a:cs typeface="Frutiger LT Std 55 Rom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76400" y="4191000"/>
            <a:ext cx="5943600" cy="82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ctr"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Corey J. Bishop, Ph.D.</a:t>
            </a:r>
          </a:p>
          <a:p>
            <a:pPr marL="0" lvl="2" algn="ctr"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Principal Investigator of the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Pharmacoengineering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Laboratory</a:t>
            </a:r>
          </a:p>
          <a:p>
            <a:pPr marL="0" lvl="2" algn="ctr"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www.pharmacoengineering.com</a:t>
            </a:r>
          </a:p>
          <a:p>
            <a:pPr marL="0" lvl="2" algn="ctr"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April 20, 2018</a:t>
            </a:r>
          </a:p>
        </p:txBody>
      </p:sp>
    </p:spTree>
    <p:extLst>
      <p:ext uri="{BB962C8B-B14F-4D97-AF65-F5344CB8AC3E}">
        <p14:creationId xmlns:p14="http://schemas.microsoft.com/office/powerpoint/2010/main" val="2322072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80" y="0"/>
            <a:ext cx="8915400" cy="687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750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80" y="0"/>
            <a:ext cx="8915400" cy="687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499" y="-152400"/>
            <a:ext cx="3047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Sub-Aim A</a:t>
            </a:r>
          </a:p>
        </p:txBody>
      </p:sp>
    </p:spTree>
    <p:extLst>
      <p:ext uri="{BB962C8B-B14F-4D97-AF65-F5344CB8AC3E}">
        <p14:creationId xmlns:p14="http://schemas.microsoft.com/office/powerpoint/2010/main" val="28003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80" y="0"/>
            <a:ext cx="8915400" cy="687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107580" y="0"/>
            <a:ext cx="2362200" cy="3517918"/>
          </a:xfrm>
          <a:prstGeom prst="ellipse">
            <a:avLst/>
          </a:prstGeom>
          <a:solidFill>
            <a:srgbClr val="FF0000">
              <a:alpha val="4902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180" y="3353449"/>
            <a:ext cx="2284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Binding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499" y="-152400"/>
            <a:ext cx="3047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Sub-Aim A</a:t>
            </a:r>
          </a:p>
        </p:txBody>
      </p:sp>
    </p:spTree>
    <p:extLst>
      <p:ext uri="{BB962C8B-B14F-4D97-AF65-F5344CB8AC3E}">
        <p14:creationId xmlns:p14="http://schemas.microsoft.com/office/powerpoint/2010/main" val="1952516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80" y="0"/>
            <a:ext cx="8915400" cy="687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107580" y="0"/>
            <a:ext cx="2362200" cy="3517918"/>
          </a:xfrm>
          <a:prstGeom prst="ellipse">
            <a:avLst/>
          </a:prstGeom>
          <a:solidFill>
            <a:srgbClr val="FF0000">
              <a:alpha val="4902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180" y="3353449"/>
            <a:ext cx="2284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Binding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017084" y="979842"/>
            <a:ext cx="1447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grpSp>
        <p:nvGrpSpPr>
          <p:cNvPr id="6" name="Group 13"/>
          <p:cNvGrpSpPr/>
          <p:nvPr/>
        </p:nvGrpSpPr>
        <p:grpSpPr>
          <a:xfrm>
            <a:off x="3471829" y="49519"/>
            <a:ext cx="2600392" cy="769441"/>
            <a:chOff x="3471829" y="49519"/>
            <a:chExt cx="2600392" cy="769441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471829" y="49520"/>
              <a:ext cx="2600392" cy="7598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71829" y="49519"/>
              <a:ext cx="26003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Diameter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96499" y="-152400"/>
            <a:ext cx="3047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Sub-Aim A</a:t>
            </a:r>
          </a:p>
        </p:txBody>
      </p:sp>
    </p:spTree>
    <p:extLst>
      <p:ext uri="{BB962C8B-B14F-4D97-AF65-F5344CB8AC3E}">
        <p14:creationId xmlns:p14="http://schemas.microsoft.com/office/powerpoint/2010/main" val="2034522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80" y="0"/>
            <a:ext cx="8915400" cy="687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107580" y="0"/>
            <a:ext cx="2362200" cy="3517918"/>
          </a:xfrm>
          <a:prstGeom prst="ellipse">
            <a:avLst/>
          </a:prstGeom>
          <a:solidFill>
            <a:srgbClr val="FF0000">
              <a:alpha val="4902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180" y="3353449"/>
            <a:ext cx="2284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Binding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017084" y="979842"/>
            <a:ext cx="1447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4262437" y="1427518"/>
            <a:ext cx="1059233" cy="591838"/>
          </a:xfrm>
          <a:prstGeom prst="ellipse">
            <a:avLst/>
          </a:prstGeom>
          <a:solidFill>
            <a:srgbClr val="FF0000">
              <a:alpha val="4902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1897559"/>
            <a:ext cx="3853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Zeta potential</a:t>
            </a:r>
          </a:p>
        </p:txBody>
      </p:sp>
      <p:grpSp>
        <p:nvGrpSpPr>
          <p:cNvPr id="6" name="Group 18"/>
          <p:cNvGrpSpPr/>
          <p:nvPr/>
        </p:nvGrpSpPr>
        <p:grpSpPr>
          <a:xfrm>
            <a:off x="3471829" y="49519"/>
            <a:ext cx="2600392" cy="769441"/>
            <a:chOff x="3471829" y="49519"/>
            <a:chExt cx="2600392" cy="769441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471829" y="49520"/>
              <a:ext cx="2600392" cy="7598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71829" y="49519"/>
              <a:ext cx="26003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Diameter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96499" y="-152400"/>
            <a:ext cx="3047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Sub-Aim A</a:t>
            </a:r>
          </a:p>
        </p:txBody>
      </p:sp>
    </p:spTree>
    <p:extLst>
      <p:ext uri="{BB962C8B-B14F-4D97-AF65-F5344CB8AC3E}">
        <p14:creationId xmlns:p14="http://schemas.microsoft.com/office/powerpoint/2010/main" val="3947524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80" y="0"/>
            <a:ext cx="8915400" cy="687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107580" y="0"/>
            <a:ext cx="2362200" cy="3517918"/>
          </a:xfrm>
          <a:prstGeom prst="ellipse">
            <a:avLst/>
          </a:prstGeom>
          <a:solidFill>
            <a:srgbClr val="FF0000">
              <a:alpha val="4902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180" y="3353449"/>
            <a:ext cx="2284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Binding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017084" y="979842"/>
            <a:ext cx="1447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4262437" y="1427518"/>
            <a:ext cx="1059233" cy="591838"/>
          </a:xfrm>
          <a:prstGeom prst="ellipse">
            <a:avLst/>
          </a:prstGeom>
          <a:solidFill>
            <a:srgbClr val="FF0000">
              <a:alpha val="4902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1897559"/>
            <a:ext cx="3853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Zeta potential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133600" y="5372725"/>
            <a:ext cx="3331284" cy="144655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6115" y="5372725"/>
            <a:ext cx="32287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Expression</a:t>
            </a:r>
          </a:p>
          <a:p>
            <a:r>
              <a:rPr lang="en-US" sz="4400" b="1" dirty="0"/>
              <a:t>Viability</a:t>
            </a:r>
          </a:p>
        </p:txBody>
      </p:sp>
      <p:grpSp>
        <p:nvGrpSpPr>
          <p:cNvPr id="10" name="Group 16"/>
          <p:cNvGrpSpPr/>
          <p:nvPr/>
        </p:nvGrpSpPr>
        <p:grpSpPr>
          <a:xfrm>
            <a:off x="3471829" y="49519"/>
            <a:ext cx="2600392" cy="769441"/>
            <a:chOff x="3471829" y="49519"/>
            <a:chExt cx="2600392" cy="769441"/>
          </a:xfrm>
        </p:grpSpPr>
        <p:sp>
          <p:nvSpPr>
            <p:cNvPr id="18" name="Rectangle 17"/>
            <p:cNvSpPr/>
            <p:nvPr/>
          </p:nvSpPr>
          <p:spPr bwMode="auto">
            <a:xfrm>
              <a:off x="3471829" y="49520"/>
              <a:ext cx="2600392" cy="7598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9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71829" y="49519"/>
              <a:ext cx="26003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Diameter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096499" y="-152400"/>
            <a:ext cx="3047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Sub-Aim A</a:t>
            </a:r>
          </a:p>
        </p:txBody>
      </p:sp>
    </p:spTree>
    <p:extLst>
      <p:ext uri="{BB962C8B-B14F-4D97-AF65-F5344CB8AC3E}">
        <p14:creationId xmlns:p14="http://schemas.microsoft.com/office/powerpoint/2010/main" val="1769795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80" y="0"/>
            <a:ext cx="8915400" cy="687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107580" y="0"/>
            <a:ext cx="2362200" cy="3517918"/>
          </a:xfrm>
          <a:prstGeom prst="ellipse">
            <a:avLst/>
          </a:prstGeom>
          <a:solidFill>
            <a:srgbClr val="FF0000">
              <a:alpha val="4902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017084" y="979842"/>
            <a:ext cx="1447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4262437" y="1427518"/>
            <a:ext cx="1059233" cy="591838"/>
          </a:xfrm>
          <a:prstGeom prst="ellipse">
            <a:avLst/>
          </a:prstGeom>
          <a:solidFill>
            <a:srgbClr val="FF0000">
              <a:alpha val="4902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8600" y="2822565"/>
            <a:ext cx="2556539" cy="136843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50289" y="2891499"/>
            <a:ext cx="2835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chemeClr val="bg1"/>
                </a:solidFill>
              </a:rPr>
              <a:t>Mn, Mw, PDI, DP, B:S, B, S, B+S, BP, MP, CV, GFE, </a:t>
            </a:r>
            <a:r>
              <a:rPr lang="en-US" b="1" dirty="0" err="1">
                <a:solidFill>
                  <a:schemeClr val="bg1"/>
                </a:solidFill>
              </a:rPr>
              <a:t>LogP</a:t>
            </a:r>
            <a:r>
              <a:rPr lang="en-US" b="1" dirty="0">
                <a:solidFill>
                  <a:schemeClr val="bg1"/>
                </a:solidFill>
              </a:rPr>
              <a:t>, MR, </a:t>
            </a:r>
            <a:r>
              <a:rPr lang="en-US" b="1" dirty="0" err="1">
                <a:solidFill>
                  <a:schemeClr val="bg1"/>
                </a:solidFill>
              </a:rPr>
              <a:t>HtF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tPSA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8" name="Group 25"/>
          <p:cNvGrpSpPr/>
          <p:nvPr/>
        </p:nvGrpSpPr>
        <p:grpSpPr>
          <a:xfrm>
            <a:off x="533399" y="5032364"/>
            <a:ext cx="2672527" cy="1754326"/>
            <a:chOff x="533399" y="5552985"/>
            <a:chExt cx="2672527" cy="122608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533400" y="5561035"/>
              <a:ext cx="2672526" cy="1200329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9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399" y="5552985"/>
              <a:ext cx="2672527" cy="1226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Expression</a:t>
              </a:r>
            </a:p>
            <a:p>
              <a:r>
                <a:rPr lang="en-US" sz="3600" b="1" dirty="0">
                  <a:solidFill>
                    <a:schemeClr val="bg1"/>
                  </a:solidFill>
                </a:rPr>
                <a:t>Viability</a:t>
              </a:r>
            </a:p>
            <a:p>
              <a:r>
                <a:rPr lang="en-US" sz="3600" b="1" dirty="0">
                  <a:solidFill>
                    <a:schemeClr val="bg1"/>
                  </a:solidFill>
                </a:rPr>
                <a:t>Uptake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096499" y="-152400"/>
            <a:ext cx="3068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Sub-Aim C</a:t>
            </a:r>
          </a:p>
        </p:txBody>
      </p:sp>
    </p:spTree>
    <p:extLst>
      <p:ext uri="{BB962C8B-B14F-4D97-AF65-F5344CB8AC3E}">
        <p14:creationId xmlns:p14="http://schemas.microsoft.com/office/powerpoint/2010/main" val="1230119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76200" y="1688890"/>
            <a:ext cx="9067800" cy="1130510"/>
          </a:xfrm>
          <a:prstGeom prst="roundRect">
            <a:avLst/>
          </a:prstGeom>
          <a:solidFill>
            <a:schemeClr val="accent1">
              <a:lumMod val="75000"/>
              <a:alpha val="38824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Sub-Aim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8" y="1675506"/>
            <a:ext cx="9144000" cy="5182494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Aim: Quantifying how poly(beta-amino ester) (PBAE) </a:t>
            </a:r>
            <a:r>
              <a:rPr lang="en-US" sz="2400" dirty="0">
                <a:solidFill>
                  <a:srgbClr val="FF0000"/>
                </a:solidFill>
              </a:rPr>
              <a:t>structural properties </a:t>
            </a:r>
            <a:r>
              <a:rPr lang="en-US" sz="2400" dirty="0">
                <a:solidFill>
                  <a:schemeClr val="tx1"/>
                </a:solidFill>
              </a:rPr>
              <a:t>affect polymer/DNA </a:t>
            </a:r>
            <a:r>
              <a:rPr lang="en-US" sz="2400" dirty="0">
                <a:solidFill>
                  <a:srgbClr val="FF0000"/>
                </a:solidFill>
              </a:rPr>
              <a:t>binding</a:t>
            </a:r>
            <a:r>
              <a:rPr lang="en-US" sz="2400" dirty="0">
                <a:solidFill>
                  <a:schemeClr val="tx1"/>
                </a:solidFill>
              </a:rPr>
              <a:t> thermodynamics and </a:t>
            </a:r>
            <a:r>
              <a:rPr lang="en-US" sz="2400" dirty="0">
                <a:solidFill>
                  <a:srgbClr val="FF0000"/>
                </a:solidFill>
              </a:rPr>
              <a:t>gene delivery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818721"/>
            <a:ext cx="6781800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>
                <a:ea typeface="ヒラギノ角ゴ Pro W3" charset="-128"/>
                <a:cs typeface="ヒラギノ角ゴ Pro W3" charset="-128"/>
              </a:rPr>
              <a:t>Control Function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>
                <a:ea typeface="ヒラギノ角ゴ Pro W3" charset="-128"/>
                <a:cs typeface="ヒラギノ角ゴ Pro W3" charset="-128"/>
              </a:rPr>
              <a:t>High throughput vs Design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>
                <a:ea typeface="ヒラギノ角ゴ Pro W3" charset="-128"/>
                <a:cs typeface="ヒラギノ角ゴ Pro W3" charset="-128"/>
              </a:rPr>
              <a:t>Structure-Function Relationship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>
                <a:ea typeface="ヒラギノ角ゴ Pro W3" charset="-128"/>
                <a:cs typeface="ヒラギノ角ゴ Pro W3" charset="-128"/>
              </a:rPr>
              <a:t>Further mechanistic understanding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>
                <a:ea typeface="ヒラギノ角ゴ Pro W3" charset="-128"/>
                <a:cs typeface="ヒラギノ角ゴ Pro W3" charset="-128"/>
              </a:rPr>
              <a:t>Improve polymeric materials</a:t>
            </a:r>
          </a:p>
        </p:txBody>
      </p:sp>
    </p:spTree>
    <p:extLst>
      <p:ext uri="{BB962C8B-B14F-4D97-AF65-F5344CB8AC3E}">
        <p14:creationId xmlns:p14="http://schemas.microsoft.com/office/powerpoint/2010/main" val="3353309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76200"/>
            <a:ext cx="7772400" cy="1143000"/>
          </a:xfrm>
        </p:spPr>
        <p:txBody>
          <a:bodyPr/>
          <a:lstStyle/>
          <a:p>
            <a:pPr lvl="0"/>
            <a:r>
              <a:rPr lang="en-US" dirty="0"/>
              <a:t>Structure-Function Assessment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black">
          <a:xfrm>
            <a:off x="0" y="5238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7" name="Picture 6" descr="JACS paper with corrected s6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371600"/>
            <a:ext cx="8077200" cy="509481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Time-correlated single photon counting: ethidium bromide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13333" r="10569" b="23333"/>
          <a:stretch>
            <a:fillRect/>
          </a:stretch>
        </p:blipFill>
        <p:spPr bwMode="auto">
          <a:xfrm>
            <a:off x="381000" y="1524000"/>
            <a:ext cx="83820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95244" y="2895600"/>
            <a:ext cx="2000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Lamp (background)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5867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 (ns)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1095347" y="3228945"/>
            <a:ext cx="2590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# of Counts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67639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67639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79506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16193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79506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16193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l="19327" t="16667" r="17423" b="32292"/>
          <a:stretch>
            <a:fillRect/>
          </a:stretch>
        </p:blipFill>
        <p:spPr bwMode="auto">
          <a:xfrm>
            <a:off x="2895600" y="2362200"/>
            <a:ext cx="5276461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0"/>
            <a:ext cx="7772400" cy="1143000"/>
          </a:xfrm>
        </p:spPr>
        <p:txBody>
          <a:bodyPr/>
          <a:lstStyle/>
          <a:p>
            <a:pPr algn="ctr"/>
            <a:r>
              <a:rPr lang="en-US" dirty="0" err="1"/>
              <a:t>Nanomedicine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16" y="3558926"/>
            <a:ext cx="9085584" cy="35800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6" name="Picture 4" descr="http://www.particlesciences.com/images/tb/size-comparis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33773" r="5861" b="9235"/>
          <a:stretch/>
        </p:blipFill>
        <p:spPr bwMode="auto">
          <a:xfrm>
            <a:off x="58416" y="1309076"/>
            <a:ext cx="9085584" cy="2159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6200" y="6951538"/>
            <a:ext cx="4227871" cy="1874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http://www.particlesciences.com/images/tb/size-comparison.jpg</a:t>
            </a:r>
          </a:p>
        </p:txBody>
      </p:sp>
    </p:spTree>
    <p:extLst>
      <p:ext uri="{BB962C8B-B14F-4D97-AF65-F5344CB8AC3E}">
        <p14:creationId xmlns:p14="http://schemas.microsoft.com/office/powerpoint/2010/main" val="2479382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t="13333" r="10569" b="23333"/>
          <a:stretch>
            <a:fillRect/>
          </a:stretch>
        </p:blipFill>
        <p:spPr bwMode="auto">
          <a:xfrm>
            <a:off x="381000" y="1524000"/>
            <a:ext cx="83820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3962400" y="5867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 (ns)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Time-correlated single photon counting: ethidium bromide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5244" y="2895600"/>
            <a:ext cx="2000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Lamp (background)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1095347" y="3228945"/>
            <a:ext cx="2590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# of Counts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1800225"/>
            <a:ext cx="5167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Curve Fitting: Global decay constants;</a:t>
            </a:r>
          </a:p>
          <a:p>
            <a:r>
              <a:rPr lang="en-US" dirty="0"/>
              <a:t>Amplitude varies with wavelength (560-670 nm)</a:t>
            </a:r>
          </a:p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67639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67639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5686" y="2802195"/>
            <a:ext cx="3057525" cy="815995"/>
          </a:xfrm>
          <a:prstGeom prst="rect">
            <a:avLst/>
          </a:prstGeom>
          <a:noFill/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79506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16193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79506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16193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418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600200" y="1219200"/>
          <a:ext cx="4267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19800" y="3657600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Unbound ETB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562600" y="3657600"/>
            <a:ext cx="5334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3276600"/>
            <a:ext cx="2600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DNA Bound ETB</a:t>
            </a:r>
            <a:endParaRPr lang="en-US" sz="2400" b="1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638800" y="3276600"/>
            <a:ext cx="5334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752600"/>
            <a:ext cx="2962275" cy="790575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 bwMode="black">
          <a:xfrm>
            <a:off x="14478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 W3" charset="-128"/>
                <a:cs typeface="ヒラギノ角ゴ Pro W3" charset="-128"/>
              </a:rPr>
              <a:t>Decay-Associated Spectra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600200" y="1219200"/>
          <a:ext cx="4267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19800" y="3657600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Unbound ETB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562600" y="3657600"/>
            <a:ext cx="5334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3276600"/>
            <a:ext cx="2600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DNA Bound ETB</a:t>
            </a:r>
            <a:endParaRPr lang="en-US" sz="2400" b="1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638800" y="3276600"/>
            <a:ext cx="5334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33016" t="32292" r="44729" b="56250"/>
          <a:stretch>
            <a:fillRect/>
          </a:stretch>
        </p:blipFill>
        <p:spPr bwMode="auto">
          <a:xfrm>
            <a:off x="0" y="5257800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343400" y="3886200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b="1" baseline="-25000" dirty="0"/>
              <a:t>1</a:t>
            </a:r>
            <a:r>
              <a:rPr lang="en-US" sz="2800" b="1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7600" y="2133600"/>
            <a:ext cx="57740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b="1" baseline="-25000" dirty="0"/>
              <a:t>2</a:t>
            </a:r>
          </a:p>
          <a:p>
            <a:endParaRPr lang="en-US" dirty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752600"/>
            <a:ext cx="2962275" cy="790575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 bwMode="black">
          <a:xfrm>
            <a:off x="14478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 W3" charset="-128"/>
                <a:cs typeface="ヒラギノ角ゴ Pro W3" charset="-128"/>
              </a:rPr>
              <a:t>Decay-Associated Spectra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600200" y="1219200"/>
          <a:ext cx="4267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19800" y="3657600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Unbound ETB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562600" y="3657600"/>
            <a:ext cx="5334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3276600"/>
            <a:ext cx="2600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DNA Bound ETB</a:t>
            </a:r>
            <a:endParaRPr lang="en-US" sz="2400" b="1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638800" y="3276600"/>
            <a:ext cx="5334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33016" t="32292" r="44729" b="56250"/>
          <a:stretch>
            <a:fillRect/>
          </a:stretch>
        </p:blipFill>
        <p:spPr bwMode="auto">
          <a:xfrm>
            <a:off x="0" y="5257800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343400" y="3886200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b="1" baseline="-25000" dirty="0"/>
              <a:t>1</a:t>
            </a:r>
            <a:r>
              <a:rPr lang="en-US" sz="2800" b="1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7600" y="2133600"/>
            <a:ext cx="57740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b="1" baseline="-25000" dirty="0"/>
              <a:t>2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155340"/>
            <a:ext cx="4267199" cy="70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752600"/>
            <a:ext cx="2962275" cy="790575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 bwMode="black">
          <a:xfrm>
            <a:off x="14478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 W3" charset="-128"/>
                <a:cs typeface="ヒラギノ角ゴ Pro W3" charset="-128"/>
              </a:rPr>
              <a:t>Decay-Associated Spectra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black">
          <a:xfrm>
            <a:off x="14478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 W3" charset="-128"/>
                <a:cs typeface="ヒラギノ角ゴ Pro W3" charset="-128"/>
              </a:rPr>
              <a:t>Decay-Associated Spectra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600200" y="1219200"/>
          <a:ext cx="4267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19800" y="3657600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Unbound ETB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562600" y="3657600"/>
            <a:ext cx="5334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3276600"/>
            <a:ext cx="2600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DNA Bound ETB</a:t>
            </a:r>
            <a:endParaRPr lang="en-US" sz="2400" b="1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638800" y="3276600"/>
            <a:ext cx="5334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33016" t="32292" r="44729" b="56250"/>
          <a:stretch>
            <a:fillRect/>
          </a:stretch>
        </p:blipFill>
        <p:spPr bwMode="auto">
          <a:xfrm>
            <a:off x="0" y="5257800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343400" y="3886200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b="1" baseline="-25000" dirty="0"/>
              <a:t>1</a:t>
            </a:r>
            <a:r>
              <a:rPr lang="en-US" sz="2800" b="1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7600" y="2133600"/>
            <a:ext cx="57740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b="1" baseline="-25000" dirty="0"/>
              <a:t>2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155340"/>
            <a:ext cx="4267199" cy="70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 l="27526" t="28125" r="39678" b="57292"/>
          <a:stretch>
            <a:fillRect/>
          </a:stretch>
        </p:blipFill>
        <p:spPr bwMode="auto">
          <a:xfrm>
            <a:off x="4876800" y="5791200"/>
            <a:ext cx="426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324600" y="5410200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Hill Equation: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752600"/>
            <a:ext cx="2962275" cy="790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Binding constants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ure 3B All updated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4" r="19729" b="28822"/>
          <a:stretch>
            <a:fillRect/>
          </a:stretch>
        </p:blipFill>
        <p:spPr>
          <a:xfrm>
            <a:off x="1905000" y="1167825"/>
            <a:ext cx="5867400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4999" y="6273225"/>
            <a:ext cx="586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(A), backbone (B), sidechain (C), and endcaps (D). </a:t>
            </a:r>
          </a:p>
          <a:p>
            <a:r>
              <a:rPr lang="en-US" sz="1600" b="1" dirty="0"/>
              <a:t>One-way ANOVA / </a:t>
            </a:r>
            <a:r>
              <a:rPr lang="en-US" sz="1600" b="1" dirty="0" err="1"/>
              <a:t>Tukey</a:t>
            </a:r>
            <a:r>
              <a:rPr lang="en-US" sz="1600" b="1" dirty="0"/>
              <a:t> post-hoc</a:t>
            </a:r>
            <a:r>
              <a:rPr lang="en-US" sz="1600" b="1" baseline="30000" dirty="0"/>
              <a:t>2</a:t>
            </a:r>
            <a:endParaRPr lang="en-US" sz="16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Big figSupplementary copy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7" t="33257" r="6611" b="6456"/>
          <a:stretch>
            <a:fillRect/>
          </a:stretch>
        </p:blipFill>
        <p:spPr>
          <a:xfrm>
            <a:off x="685800" y="533400"/>
            <a:ext cx="7620000" cy="4800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4462631" y="-76200"/>
            <a:ext cx="1" cy="7239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4462632" y="0"/>
            <a:ext cx="4267200" cy="5334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Times" pitchFamily="-109" charset="0"/>
              </a:rPr>
              <a:t>Glioblastoma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09" charset="0"/>
              </a:rPr>
              <a:t> Cells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04800" y="0"/>
            <a:ext cx="4157831" cy="5334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09" charset="0"/>
              </a:rPr>
              <a:t>MDA-MB-231 Cells</a:t>
            </a:r>
          </a:p>
        </p:txBody>
      </p:sp>
    </p:spTree>
    <p:extLst>
      <p:ext uri="{BB962C8B-B14F-4D97-AF65-F5344CB8AC3E}">
        <p14:creationId xmlns:p14="http://schemas.microsoft.com/office/powerpoint/2010/main" val="2218995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066800"/>
            <a:ext cx="9144000" cy="4114800"/>
          </a:xfrm>
        </p:spPr>
        <p:txBody>
          <a:bodyPr/>
          <a:lstStyle/>
          <a:p>
            <a:r>
              <a:rPr lang="en-US" dirty="0"/>
              <a:t>Binding constants </a:t>
            </a:r>
            <a:r>
              <a:rPr lang="en-US" b="1" dirty="0"/>
              <a:t>1-6E4 M</a:t>
            </a:r>
            <a:r>
              <a:rPr lang="en-US" b="1" baseline="30000" dirty="0"/>
              <a:t>-1</a:t>
            </a:r>
            <a:r>
              <a:rPr lang="en-US" b="1" dirty="0"/>
              <a:t> </a:t>
            </a:r>
            <a:r>
              <a:rPr lang="en-US" dirty="0"/>
              <a:t>for PBAEs are optimal in </a:t>
            </a:r>
            <a:r>
              <a:rPr lang="en-US" b="1" dirty="0"/>
              <a:t>both</a:t>
            </a:r>
            <a:r>
              <a:rPr lang="en-US" dirty="0"/>
              <a:t> human cancer cell lines tested and </a:t>
            </a:r>
            <a:r>
              <a:rPr lang="en-US" b="1" dirty="0"/>
              <a:t>biphasic</a:t>
            </a:r>
            <a:r>
              <a:rPr lang="en-US" dirty="0"/>
              <a:t> with respect to transfection efficacy</a:t>
            </a:r>
          </a:p>
          <a:p>
            <a:r>
              <a:rPr lang="en-US" dirty="0"/>
              <a:t>Binding constant in this range is </a:t>
            </a:r>
            <a:r>
              <a:rPr lang="en-US" b="1" dirty="0"/>
              <a:t>necessary but not sufficient</a:t>
            </a:r>
            <a:r>
              <a:rPr lang="en-US" dirty="0"/>
              <a:t> for effective </a:t>
            </a:r>
            <a:r>
              <a:rPr lang="en-US" dirty="0" err="1"/>
              <a:t>transfection</a:t>
            </a:r>
            <a:endParaRPr lang="en-US" dirty="0"/>
          </a:p>
          <a:p>
            <a:r>
              <a:rPr lang="en-US" dirty="0"/>
              <a:t>Binding affinity is </a:t>
            </a:r>
            <a:r>
              <a:rPr lang="en-US" b="1" dirty="0"/>
              <a:t>tunable</a:t>
            </a:r>
          </a:p>
          <a:p>
            <a:r>
              <a:rPr lang="en-US" dirty="0"/>
              <a:t>No strong trends between diameter/ZP and transfection</a:t>
            </a:r>
          </a:p>
          <a:p>
            <a:pPr>
              <a:buNone/>
            </a:pPr>
            <a:endParaRPr lang="en-US" sz="1600" b="1" dirty="0"/>
          </a:p>
          <a:p>
            <a:pPr>
              <a:buNone/>
            </a:pPr>
            <a:r>
              <a:rPr lang="en-US" sz="1600" b="1" dirty="0"/>
              <a:t>Bishop</a:t>
            </a:r>
            <a:r>
              <a:rPr lang="en-US" sz="1600" dirty="0"/>
              <a:t>, et al. </a:t>
            </a:r>
            <a:r>
              <a:rPr lang="en-US" sz="1600" i="1" dirty="0"/>
              <a:t>J. Am. Chem. Soc. </a:t>
            </a:r>
            <a:r>
              <a:rPr lang="en-US" sz="1600" dirty="0"/>
              <a:t>2013, 135, 6951-6957.</a:t>
            </a:r>
          </a:p>
          <a:p>
            <a:pPr>
              <a:buNone/>
            </a:pPr>
            <a:r>
              <a:rPr lang="en-US" sz="1600" dirty="0" err="1"/>
              <a:t>Ketola</a:t>
            </a:r>
            <a:r>
              <a:rPr lang="en-US" sz="1600" dirty="0"/>
              <a:t>, </a:t>
            </a:r>
            <a:r>
              <a:rPr lang="en-US" sz="1600" dirty="0" err="1"/>
              <a:t>Hanzlikova</a:t>
            </a:r>
            <a:r>
              <a:rPr lang="en-US" sz="1600" dirty="0"/>
              <a:t>, </a:t>
            </a:r>
            <a:r>
              <a:rPr lang="en-US" sz="1600" dirty="0" err="1"/>
              <a:t>Leppanen</a:t>
            </a:r>
            <a:r>
              <a:rPr lang="en-US" sz="1600" dirty="0"/>
              <a:t>, </a:t>
            </a:r>
            <a:r>
              <a:rPr lang="en-US" sz="1600" dirty="0" err="1"/>
              <a:t>Ravina</a:t>
            </a:r>
            <a:r>
              <a:rPr lang="en-US" sz="1600" dirty="0"/>
              <a:t>, </a:t>
            </a:r>
            <a:r>
              <a:rPr lang="en-US" sz="1600" b="1" dirty="0"/>
              <a:t>Bishop</a:t>
            </a:r>
            <a:r>
              <a:rPr lang="en-US" sz="1600" dirty="0"/>
              <a:t>, et al. </a:t>
            </a:r>
            <a:r>
              <a:rPr lang="en-US" sz="1600" i="1" dirty="0"/>
              <a:t>J. </a:t>
            </a:r>
            <a:r>
              <a:rPr lang="en-US" sz="1600" i="1" dirty="0" err="1"/>
              <a:t>Phys.Chem</a:t>
            </a:r>
            <a:r>
              <a:rPr lang="en-US" sz="1600" i="1" dirty="0"/>
              <a:t>. B. </a:t>
            </a:r>
            <a:r>
              <a:rPr lang="en-US" sz="1600" dirty="0"/>
              <a:t>2013, 117, 10405-13.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70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Principal Component Analysis: Sub-Aim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114800"/>
          </a:xfrm>
        </p:spPr>
        <p:txBody>
          <a:bodyPr/>
          <a:lstStyle/>
          <a:p>
            <a:r>
              <a:rPr lang="en-US" dirty="0"/>
              <a:t>Reduces complex data =&gt; linearly uncorrelated orthogonal components</a:t>
            </a:r>
          </a:p>
          <a:p>
            <a:r>
              <a:rPr lang="en-US" dirty="0"/>
              <a:t>Typically: </a:t>
            </a:r>
            <a:r>
              <a:rPr lang="en-US" b="1" dirty="0"/>
              <a:t>A</a:t>
            </a:r>
            <a:r>
              <a:rPr lang="en-US" dirty="0"/>
              <a:t>v = </a:t>
            </a:r>
            <a:r>
              <a:rPr lang="el-GR" dirty="0"/>
              <a:t>λ</a:t>
            </a:r>
            <a:r>
              <a:rPr lang="en-US" dirty="0"/>
              <a:t>v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upload.wikimedia.org/wikipedia/commons/thumb/1/15/GaussianScatterPCA.png/220px-GaussianScatterP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08812"/>
            <a:ext cx="3200400" cy="2996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829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114800"/>
          </a:xfrm>
        </p:spPr>
        <p:txBody>
          <a:bodyPr/>
          <a:lstStyle/>
          <a:p>
            <a:r>
              <a:rPr lang="en-US" dirty="0"/>
              <a:t>Reduces complex data =&gt; linearly uncorrelated orthogonal components</a:t>
            </a:r>
          </a:p>
          <a:p>
            <a:r>
              <a:rPr lang="en-US" dirty="0"/>
              <a:t>Typically: </a:t>
            </a:r>
            <a:r>
              <a:rPr lang="en-US" b="1" dirty="0"/>
              <a:t>A</a:t>
            </a:r>
            <a:r>
              <a:rPr lang="en-US" dirty="0"/>
              <a:t>v = </a:t>
            </a:r>
            <a:r>
              <a:rPr lang="el-GR" dirty="0"/>
              <a:t>λ</a:t>
            </a:r>
            <a:r>
              <a:rPr lang="en-US" dirty="0"/>
              <a:t>v </a:t>
            </a:r>
          </a:p>
          <a:p>
            <a:r>
              <a:rPr lang="en-US" dirty="0"/>
              <a:t>(</a:t>
            </a:r>
            <a:r>
              <a:rPr lang="en-US" b="1" dirty="0"/>
              <a:t>A</a:t>
            </a:r>
            <a:r>
              <a:rPr lang="en-US" dirty="0"/>
              <a:t> – </a:t>
            </a:r>
            <a:r>
              <a:rPr lang="en-US" b="1" dirty="0"/>
              <a:t>11</a:t>
            </a:r>
            <a:r>
              <a:rPr lang="en-US" baseline="30000" dirty="0"/>
              <a:t>T</a:t>
            </a:r>
            <a:r>
              <a:rPr lang="en-US" b="1" dirty="0"/>
              <a:t>A</a:t>
            </a:r>
            <a:r>
              <a:rPr lang="en-US" dirty="0"/>
              <a:t>(1/n) = </a:t>
            </a:r>
            <a:r>
              <a:rPr lang="en-US" b="1" dirty="0"/>
              <a:t>C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b="1" dirty="0"/>
              <a:t>C</a:t>
            </a:r>
            <a:r>
              <a:rPr lang="en-US" dirty="0"/>
              <a:t> = </a:t>
            </a:r>
            <a:r>
              <a:rPr lang="en-US" b="1" dirty="0"/>
              <a:t>M</a:t>
            </a:r>
            <a:r>
              <a:rPr lang="en-US" dirty="0"/>
              <a:t> </a:t>
            </a:r>
          </a:p>
          <a:p>
            <a:r>
              <a:rPr lang="en-US" b="1" dirty="0"/>
              <a:t>M</a:t>
            </a:r>
            <a:r>
              <a:rPr lang="en-US" dirty="0"/>
              <a:t> = variance-covariance matrix</a:t>
            </a:r>
          </a:p>
          <a:p>
            <a:r>
              <a:rPr lang="en-US" b="1" dirty="0" err="1"/>
              <a:t>M</a:t>
            </a:r>
            <a:r>
              <a:rPr lang="en-US" dirty="0" err="1"/>
              <a:t>v</a:t>
            </a:r>
            <a:r>
              <a:rPr lang="el-GR" dirty="0"/>
              <a:t> </a:t>
            </a:r>
            <a:r>
              <a:rPr lang="en-US" dirty="0"/>
              <a:t>= </a:t>
            </a:r>
            <a:r>
              <a:rPr lang="el-GR" dirty="0"/>
              <a:t>λ</a:t>
            </a:r>
            <a:r>
              <a:rPr lang="en-US" dirty="0"/>
              <a:t>v; v = eigenvectors; </a:t>
            </a:r>
            <a:r>
              <a:rPr lang="el-GR" dirty="0"/>
              <a:t>λ</a:t>
            </a:r>
            <a:r>
              <a:rPr lang="en-US" dirty="0"/>
              <a:t> = eigenvalues</a:t>
            </a:r>
          </a:p>
          <a:p>
            <a:r>
              <a:rPr lang="en-US" b="1" dirty="0" err="1"/>
              <a:t>M</a:t>
            </a:r>
            <a:r>
              <a:rPr lang="en-US" dirty="0" err="1"/>
              <a:t>v</a:t>
            </a:r>
            <a:r>
              <a:rPr lang="en-US" dirty="0"/>
              <a:t> = scores: inter-variable correlations</a:t>
            </a:r>
          </a:p>
          <a:p>
            <a:r>
              <a:rPr lang="en-US" dirty="0"/>
              <a:t>v = coefficients rank variables’ contributions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0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0"/>
            <a:ext cx="7772400" cy="1143000"/>
          </a:xfrm>
        </p:spPr>
        <p:txBody>
          <a:bodyPr/>
          <a:lstStyle/>
          <a:p>
            <a:pPr algn="ctr"/>
            <a:r>
              <a:rPr lang="en-US" dirty="0" err="1"/>
              <a:t>Nanomedicine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16" y="3558926"/>
            <a:ext cx="9085584" cy="35800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6" name="Picture 4" descr="http://www.particlesciences.com/images/tb/size-comparis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33773" r="5861" b="9235"/>
          <a:stretch/>
        </p:blipFill>
        <p:spPr bwMode="auto">
          <a:xfrm>
            <a:off x="58416" y="1309076"/>
            <a:ext cx="9085584" cy="2159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6200" y="6951538"/>
            <a:ext cx="4227871" cy="1874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http://www.particlesciences.com/images/tb/size-comparison.jpg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29000" y="1219200"/>
            <a:ext cx="76200" cy="2085975"/>
          </a:xfrm>
          <a:prstGeom prst="rect">
            <a:avLst/>
          </a:prstGeom>
          <a:solidFill>
            <a:srgbClr val="BBE0E3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flipH="1">
            <a:off x="2738494" y="1814513"/>
            <a:ext cx="685800" cy="711562"/>
          </a:xfrm>
          <a:prstGeom prst="rightArrow">
            <a:avLst/>
          </a:prstGeom>
          <a:solidFill>
            <a:srgbClr val="BBE0E3">
              <a:alpha val="5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82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Physico</a:t>
            </a:r>
            <a:r>
              <a:rPr lang="en-US" dirty="0"/>
              <a:t>-chemical properties:</a:t>
            </a:r>
          </a:p>
          <a:p>
            <a:pPr lvl="1"/>
            <a:r>
              <a:rPr lang="en-US" dirty="0"/>
              <a:t>Mn, Mw (MW*), PDI, DP, B:S, B, S, B+S</a:t>
            </a:r>
          </a:p>
          <a:p>
            <a:pPr lvl="1"/>
            <a:r>
              <a:rPr lang="en-US" dirty="0" err="1"/>
              <a:t>Joback</a:t>
            </a:r>
            <a:r>
              <a:rPr lang="en-US" dirty="0"/>
              <a:t>/</a:t>
            </a:r>
            <a:r>
              <a:rPr lang="en-US" dirty="0" err="1"/>
              <a:t>Crippen’s</a:t>
            </a:r>
            <a:r>
              <a:rPr lang="en-US" dirty="0"/>
              <a:t> Fragmentation method: BP*, MP*, CV*, GFE*, </a:t>
            </a:r>
            <a:r>
              <a:rPr lang="en-US" dirty="0" err="1"/>
              <a:t>LogP</a:t>
            </a:r>
            <a:r>
              <a:rPr lang="en-US" dirty="0"/>
              <a:t>*, MR*, </a:t>
            </a:r>
            <a:r>
              <a:rPr lang="en-US" dirty="0" err="1"/>
              <a:t>HtF</a:t>
            </a:r>
            <a:r>
              <a:rPr lang="en-US" dirty="0"/>
              <a:t>*, </a:t>
            </a:r>
            <a:r>
              <a:rPr lang="en-US" dirty="0" err="1"/>
              <a:t>tPSA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* = repeating unit (vs full polymer)</a:t>
            </a:r>
          </a:p>
          <a:p>
            <a:r>
              <a:rPr lang="en-US" dirty="0"/>
              <a:t>Cellular function</a:t>
            </a:r>
          </a:p>
          <a:p>
            <a:pPr lvl="1"/>
            <a:r>
              <a:rPr lang="en-US" dirty="0"/>
              <a:t>Viability, uptake, transfection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56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9" descr="Figure 2 Actual 10.8.14 copy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7" y="465507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67251" y="6967246"/>
            <a:ext cx="9278502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Figure 1. 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Top: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the variances are explained for the first5 PCs. The top 4 variables of the 27 are ranked by the degree to which they contribute to the PCs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according to their associated coefficients and listed above the variances. The “(-)” indicates a negative contribution; Bottom: The loading plot of all of the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variables showing relative correlations.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2" descr="Fig S2 - loading plot zoom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64787"/>
            <a:ext cx="3429000" cy="1478207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24800" y="4182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05600" y="343748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Figure S1</a:t>
            </a:r>
          </a:p>
        </p:txBody>
      </p:sp>
    </p:spTree>
    <p:extLst>
      <p:ext uri="{BB962C8B-B14F-4D97-AF65-F5344CB8AC3E}">
        <p14:creationId xmlns:p14="http://schemas.microsoft.com/office/powerpoint/2010/main" val="1108165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driving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5474" y="1219200"/>
            <a:ext cx="5229225" cy="45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28800" y="5791200"/>
            <a:ext cx="6429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en-US" kern="1050" dirty="0"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Ranking of variables: </a:t>
            </a:r>
            <a:r>
              <a:rPr lang="en-US" kern="1050" dirty="0" err="1"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Acos</a:t>
            </a:r>
            <a:r>
              <a:rPr lang="en-US" kern="1050" dirty="0"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kern="105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kern="1050" dirty="0"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) = correlation strength</a:t>
            </a:r>
            <a:endParaRPr lang="en-US" b="1" kern="1050" dirty="0">
              <a:effectLst/>
              <a:latin typeface="Arno Pro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94" y="6503765"/>
            <a:ext cx="662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number index was most neutral in all cases: 0.02, 0.01, -0.01.</a:t>
            </a:r>
          </a:p>
        </p:txBody>
      </p:sp>
    </p:spTree>
    <p:extLst>
      <p:ext uri="{BB962C8B-B14F-4D97-AF65-F5344CB8AC3E}">
        <p14:creationId xmlns:p14="http://schemas.microsoft.com/office/powerpoint/2010/main" val="779905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Scores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18288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3" descr="Figure S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752600"/>
            <a:ext cx="8329561" cy="3724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8"/>
          <p:cNvGrpSpPr/>
          <p:nvPr/>
        </p:nvGrpSpPr>
        <p:grpSpPr>
          <a:xfrm>
            <a:off x="4114800" y="5638800"/>
            <a:ext cx="2895600" cy="466725"/>
            <a:chOff x="3429000" y="5943600"/>
            <a:chExt cx="2895600" cy="466725"/>
          </a:xfrm>
        </p:grpSpPr>
        <p:cxnSp>
          <p:nvCxnSpPr>
            <p:cNvPr id="6" name="Straight Connector 5"/>
            <p:cNvCxnSpPr/>
            <p:nvPr/>
          </p:nvCxnSpPr>
          <p:spPr bwMode="auto">
            <a:xfrm flipV="1">
              <a:off x="3429000" y="5943600"/>
              <a:ext cx="2895600" cy="3048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429000" y="6248400"/>
              <a:ext cx="2895600" cy="16192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" name="Group 10"/>
          <p:cNvGrpSpPr/>
          <p:nvPr/>
        </p:nvGrpSpPr>
        <p:grpSpPr>
          <a:xfrm rot="5400000">
            <a:off x="61912" y="3374201"/>
            <a:ext cx="2895600" cy="466725"/>
            <a:chOff x="3429000" y="5943600"/>
            <a:chExt cx="2895600" cy="466725"/>
          </a:xfrm>
        </p:grpSpPr>
        <p:cxnSp>
          <p:nvCxnSpPr>
            <p:cNvPr id="12" name="Straight Connector 11"/>
            <p:cNvCxnSpPr/>
            <p:nvPr/>
          </p:nvCxnSpPr>
          <p:spPr bwMode="auto">
            <a:xfrm flipV="1">
              <a:off x="3429000" y="5943600"/>
              <a:ext cx="2895600" cy="3048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429000" y="6248400"/>
              <a:ext cx="2895600" cy="16192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extBox 9"/>
          <p:cNvSpPr txBox="1"/>
          <p:nvPr/>
        </p:nvSpPr>
        <p:spPr>
          <a:xfrm>
            <a:off x="5196840" y="6119869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B+S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4527" y="2895600"/>
            <a:ext cx="808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</a:t>
            </a:r>
            <a:r>
              <a:rPr lang="en-US" sz="3600" b="1" baseline="-25000" dirty="0"/>
              <a:t>n</a:t>
            </a:r>
          </a:p>
          <a:p>
            <a:r>
              <a:rPr lang="en-US" sz="3600" b="1" dirty="0"/>
              <a:t>M</a:t>
            </a:r>
            <a:r>
              <a:rPr lang="en-US" sz="3600" b="1" baseline="-25000" dirty="0"/>
              <a:t>w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3912128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2" y="293412"/>
            <a:ext cx="7772400" cy="1143000"/>
          </a:xfrm>
        </p:spPr>
        <p:txBody>
          <a:bodyPr/>
          <a:lstStyle/>
          <a:p>
            <a:r>
              <a:rPr lang="en-US" sz="2400" b="0" dirty="0">
                <a:solidFill>
                  <a:srgbClr val="FF0000"/>
                </a:solidFill>
              </a:rPr>
              <a:t>Red = highest transfection level</a:t>
            </a:r>
            <a:br>
              <a:rPr lang="en-US" sz="2400" b="0" dirty="0">
                <a:solidFill>
                  <a:srgbClr val="FF0000"/>
                </a:solidFill>
              </a:rPr>
            </a:b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0657" y="5715014"/>
            <a:ext cx="91903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no Pro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scores plot versus transfection efficacy with red being the highest level of transfection;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no Pro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no Pro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region B of 3A with a B+S (sum of carbons in backbone and sidechain) value of 7;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no Pro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no Pro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region C of 3A with a B+S value of 8;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no Pro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no Pro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region D of 3A with a B+S value of 9.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0" descr="Fig3 - subplot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r="7935"/>
          <a:stretch>
            <a:fillRect/>
          </a:stretch>
        </p:blipFill>
        <p:spPr bwMode="auto">
          <a:xfrm>
            <a:off x="0" y="1213456"/>
            <a:ext cx="9133229" cy="4882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22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Conclusions </a:t>
            </a:r>
            <a:br>
              <a:rPr lang="en-US" baseline="30000" dirty="0">
                <a:solidFill>
                  <a:schemeClr val="tx1"/>
                </a:solidFill>
              </a:rPr>
            </a:b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40188" cy="3951288"/>
          </a:xfrm>
        </p:spPr>
        <p:txBody>
          <a:bodyPr/>
          <a:lstStyle/>
          <a:p>
            <a:r>
              <a:rPr lang="en-US" sz="2800" dirty="0"/>
              <a:t>(+)-correlations:</a:t>
            </a:r>
          </a:p>
          <a:p>
            <a:pPr lvl="1"/>
            <a:r>
              <a:rPr lang="en-US" dirty="0"/>
              <a:t>Transfection </a:t>
            </a:r>
          </a:p>
          <a:p>
            <a:pPr lvl="2"/>
            <a:r>
              <a:rPr lang="en-US" sz="1600" dirty="0"/>
              <a:t>B, uptake, </a:t>
            </a:r>
            <a:r>
              <a:rPr lang="en-US" sz="1600" dirty="0" err="1"/>
              <a:t>LogP</a:t>
            </a:r>
            <a:r>
              <a:rPr lang="en-US" sz="1600" dirty="0"/>
              <a:t>*, B+S</a:t>
            </a:r>
          </a:p>
          <a:p>
            <a:pPr lvl="1"/>
            <a:r>
              <a:rPr lang="en-US" dirty="0"/>
              <a:t>Uptake</a:t>
            </a:r>
          </a:p>
          <a:p>
            <a:pPr lvl="2"/>
            <a:r>
              <a:rPr lang="en-US" sz="1600" dirty="0" err="1"/>
              <a:t>LogP</a:t>
            </a:r>
            <a:r>
              <a:rPr lang="en-US" sz="1600" dirty="0"/>
              <a:t>*, B+S, GFE*, MW*</a:t>
            </a:r>
          </a:p>
          <a:p>
            <a:pPr lvl="1"/>
            <a:r>
              <a:rPr lang="en-US" dirty="0"/>
              <a:t>Viability</a:t>
            </a:r>
          </a:p>
          <a:p>
            <a:pPr lvl="2"/>
            <a:r>
              <a:rPr lang="en-US" sz="1600" dirty="0" err="1"/>
              <a:t>HtF</a:t>
            </a:r>
            <a:r>
              <a:rPr lang="en-US" sz="1600" dirty="0"/>
              <a:t>*, B:S, </a:t>
            </a:r>
            <a:r>
              <a:rPr lang="en-US" sz="1600" dirty="0" err="1"/>
              <a:t>HtF</a:t>
            </a:r>
            <a:r>
              <a:rPr lang="en-US" sz="1600" dirty="0"/>
              <a:t>, GFE</a:t>
            </a:r>
          </a:p>
          <a:p>
            <a:r>
              <a:rPr lang="en-US" sz="2800" dirty="0"/>
              <a:t>(-)-correlations:</a:t>
            </a:r>
          </a:p>
          <a:p>
            <a:pPr lvl="1"/>
            <a:r>
              <a:rPr lang="en-US" dirty="0"/>
              <a:t>Transfection</a:t>
            </a:r>
          </a:p>
          <a:p>
            <a:pPr lvl="2"/>
            <a:r>
              <a:rPr lang="en-US" sz="1600" dirty="0"/>
              <a:t>GFE, </a:t>
            </a:r>
            <a:r>
              <a:rPr lang="en-US" sz="1600" dirty="0" err="1"/>
              <a:t>HtF</a:t>
            </a:r>
            <a:r>
              <a:rPr lang="en-US" sz="1600" dirty="0"/>
              <a:t>, </a:t>
            </a:r>
            <a:r>
              <a:rPr lang="en-US" sz="1600" dirty="0" err="1"/>
              <a:t>HtF</a:t>
            </a:r>
            <a:r>
              <a:rPr lang="en-US" sz="1600" dirty="0"/>
              <a:t>*, B:S </a:t>
            </a:r>
          </a:p>
          <a:p>
            <a:pPr lvl="1"/>
            <a:r>
              <a:rPr lang="en-US" dirty="0"/>
              <a:t>Uptake</a:t>
            </a:r>
          </a:p>
          <a:p>
            <a:pPr lvl="2"/>
            <a:r>
              <a:rPr lang="en-US" sz="1600" dirty="0"/>
              <a:t>GFE, </a:t>
            </a:r>
            <a:r>
              <a:rPr lang="en-US" sz="1600" dirty="0" err="1"/>
              <a:t>HtF</a:t>
            </a:r>
            <a:r>
              <a:rPr lang="en-US" sz="1600" dirty="0"/>
              <a:t>, B:S, </a:t>
            </a:r>
            <a:r>
              <a:rPr lang="en-US" sz="1600" dirty="0" err="1"/>
              <a:t>HtF</a:t>
            </a:r>
            <a:r>
              <a:rPr lang="en-US" sz="1600" dirty="0"/>
              <a:t>* </a:t>
            </a:r>
          </a:p>
          <a:p>
            <a:pPr lvl="1"/>
            <a:r>
              <a:rPr lang="en-US" dirty="0"/>
              <a:t>Viability</a:t>
            </a:r>
          </a:p>
          <a:p>
            <a:pPr lvl="2"/>
            <a:r>
              <a:rPr lang="en-US" sz="1600" dirty="0"/>
              <a:t>MP*, CV*, MR*, </a:t>
            </a:r>
            <a:r>
              <a:rPr lang="en-US" sz="1600" dirty="0" err="1"/>
              <a:t>LogP</a:t>
            </a:r>
            <a:r>
              <a:rPr lang="en-US" sz="1600" dirty="0"/>
              <a:t>*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17810"/>
            <a:ext cx="4041775" cy="3951288"/>
          </a:xfrm>
        </p:spPr>
        <p:txBody>
          <a:bodyPr/>
          <a:lstStyle/>
          <a:p>
            <a:r>
              <a:rPr lang="en-US" dirty="0" err="1"/>
              <a:t>LogP</a:t>
            </a:r>
            <a:r>
              <a:rPr lang="en-US" dirty="0"/>
              <a:t>*, B+S drive uptake/transfection</a:t>
            </a:r>
          </a:p>
          <a:p>
            <a:r>
              <a:rPr lang="en-US" dirty="0"/>
              <a:t>PCA is a useful tool for helping elucidate which and to what degree structural properties drive cell-based function 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1197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333399"/>
                </a:solidFill>
              </a:rPr>
              <a:t>Bishop</a:t>
            </a:r>
            <a:r>
              <a:rPr lang="en-US" dirty="0">
                <a:solidFill>
                  <a:srgbClr val="333399"/>
                </a:solidFill>
              </a:rPr>
              <a:t>, et al. </a:t>
            </a:r>
            <a:r>
              <a:rPr lang="en-US" i="1" dirty="0">
                <a:solidFill>
                  <a:srgbClr val="333399"/>
                </a:solidFill>
              </a:rPr>
              <a:t>Chemical Communications</a:t>
            </a:r>
            <a:r>
              <a:rPr lang="en-US" dirty="0">
                <a:solidFill>
                  <a:srgbClr val="333399"/>
                </a:solidFill>
              </a:rPr>
              <a:t>. 2015. 51, 12134-12137.</a:t>
            </a:r>
            <a:endParaRPr lang="en-US" b="1" i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37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5715000" y="4710752"/>
            <a:ext cx="3200400" cy="2133600"/>
          </a:xfrm>
          <a:prstGeom prst="rect">
            <a:avLst/>
          </a:prstGeom>
          <a:solidFill>
            <a:srgbClr val="BBE0E3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Acknowledgements: 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524000"/>
            <a:ext cx="4572000" cy="4114800"/>
          </a:xfrm>
        </p:spPr>
        <p:txBody>
          <a:bodyPr/>
          <a:lstStyle/>
          <a:p>
            <a:r>
              <a:rPr lang="en-US" sz="2400" b="1" u="sng" dirty="0"/>
              <a:t>Green Lab</a:t>
            </a:r>
          </a:p>
          <a:p>
            <a:pPr lvl="1"/>
            <a:r>
              <a:rPr lang="en-US" sz="1800" dirty="0"/>
              <a:t>Dr. Jordan Green</a:t>
            </a:r>
          </a:p>
          <a:p>
            <a:pPr lvl="1"/>
            <a:r>
              <a:rPr lang="en-US" sz="1800" dirty="0"/>
              <a:t>Dr. Stephany Tzeng</a:t>
            </a:r>
          </a:p>
          <a:p>
            <a:pPr lvl="1"/>
            <a:r>
              <a:rPr lang="en-US" sz="1800" dirty="0"/>
              <a:t>Dr. Joel Sunshine</a:t>
            </a:r>
          </a:p>
          <a:p>
            <a:pPr lvl="1"/>
            <a:r>
              <a:rPr lang="en-US" sz="1800" dirty="0"/>
              <a:t>Dr. </a:t>
            </a:r>
            <a:r>
              <a:rPr lang="en-US" sz="1800" dirty="0" err="1"/>
              <a:t>Nupura</a:t>
            </a:r>
            <a:r>
              <a:rPr lang="en-US" sz="1800" dirty="0"/>
              <a:t> </a:t>
            </a:r>
            <a:r>
              <a:rPr lang="en-US" sz="1800" dirty="0" err="1"/>
              <a:t>Bhise</a:t>
            </a:r>
            <a:endParaRPr lang="en-US" sz="1800" dirty="0"/>
          </a:p>
          <a:p>
            <a:pPr lvl="1"/>
            <a:r>
              <a:rPr lang="en-US" sz="1800" dirty="0"/>
              <a:t>Dr. Ron </a:t>
            </a:r>
            <a:r>
              <a:rPr lang="en-US" sz="1800" dirty="0" err="1"/>
              <a:t>Shmueli</a:t>
            </a:r>
            <a:endParaRPr lang="en-US" sz="1800" dirty="0"/>
          </a:p>
          <a:p>
            <a:pPr lvl="1"/>
            <a:r>
              <a:rPr lang="en-US" sz="1800" dirty="0"/>
              <a:t>Kristen </a:t>
            </a:r>
            <a:r>
              <a:rPr lang="en-US" sz="1800" dirty="0" err="1"/>
              <a:t>Kozielski</a:t>
            </a:r>
            <a:endParaRPr lang="en-US" sz="1800" dirty="0"/>
          </a:p>
          <a:p>
            <a:pPr lvl="1"/>
            <a:r>
              <a:rPr lang="en-US" sz="1800" dirty="0"/>
              <a:t>Jay Kim</a:t>
            </a:r>
          </a:p>
          <a:p>
            <a:pPr lvl="1"/>
            <a:r>
              <a:rPr lang="en-US" sz="1800" dirty="0"/>
              <a:t>Randall Meyer</a:t>
            </a:r>
          </a:p>
          <a:p>
            <a:pPr lvl="1"/>
            <a:r>
              <a:rPr lang="en-US" sz="1800" dirty="0"/>
              <a:t>David Wilson</a:t>
            </a:r>
          </a:p>
          <a:p>
            <a:pPr lvl="1"/>
            <a:r>
              <a:rPr lang="en-US" sz="1800" dirty="0"/>
              <a:t>Toni Guiriba</a:t>
            </a:r>
          </a:p>
          <a:p>
            <a:pPr lvl="1"/>
            <a:r>
              <a:rPr lang="en-US" sz="1800" dirty="0"/>
              <a:t>Rebecca Majewski</a:t>
            </a:r>
          </a:p>
          <a:p>
            <a:pPr lvl="1"/>
            <a:r>
              <a:rPr lang="en-US" sz="1800" dirty="0"/>
              <a:t>Richard “Josh” Murdock</a:t>
            </a:r>
          </a:p>
          <a:p>
            <a:pPr lvl="1"/>
            <a:r>
              <a:rPr lang="en-US" sz="1800" dirty="0"/>
              <a:t>Allen Liu</a:t>
            </a:r>
          </a:p>
          <a:p>
            <a:pPr lvl="1"/>
            <a:r>
              <a:rPr lang="en-US" sz="1800" dirty="0"/>
              <a:t>David Lee</a:t>
            </a:r>
          </a:p>
          <a:p>
            <a:pPr lvl="1"/>
            <a:r>
              <a:rPr lang="en-US" sz="1800" dirty="0"/>
              <a:t>Evan Smith</a:t>
            </a:r>
          </a:p>
          <a:p>
            <a:pPr lvl="1">
              <a:buNone/>
            </a:pPr>
            <a:endParaRPr lang="en-US" sz="20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black">
          <a:xfrm>
            <a:off x="2514600" y="1524000"/>
            <a:ext cx="457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u="sng" kern="0" dirty="0">
                <a:solidFill>
                  <a:srgbClr val="254B8E"/>
                </a:solidFill>
                <a:ea typeface="ヒラギノ角ゴ Pro W3" charset="-128"/>
                <a:cs typeface="ヒラギノ角ゴ Pro W3" charset="-128"/>
              </a:rPr>
              <a:t>Thesis Committee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254B8E"/>
              </a:solidFill>
              <a:effectLst/>
              <a:uLnTx/>
              <a:uFillTx/>
              <a:latin typeface="+mn-lt"/>
              <a:ea typeface="ヒラギノ角ゴ Pro W3" charset="-128"/>
              <a:cs typeface="ヒラギノ角ゴ Pro W3" charset="-128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Dr. Jordan J. Green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Dr.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Hai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-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Quan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 Mao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Dr. Warren Grayson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Dr. Kevin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Yarema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254B8E"/>
              </a:solidFill>
              <a:effectLst/>
              <a:uLnTx/>
              <a:uFillTx/>
              <a:latin typeface="+mn-lt"/>
              <a:ea typeface="ヒラギノ角ゴ Pro W3" pitchFamily="-109" charset="-128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u="sng" kern="0" dirty="0">
                <a:solidFill>
                  <a:srgbClr val="254B8E"/>
                </a:solidFill>
                <a:ea typeface="ヒラギノ角ゴ Pro W3" pitchFamily="-109" charset="-128"/>
              </a:rPr>
              <a:t>Collaborators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254B8E"/>
              </a:solidFill>
              <a:effectLst/>
              <a:uLnTx/>
              <a:uFillTx/>
              <a:latin typeface="+mn-lt"/>
              <a:ea typeface="ヒラギノ角ゴ Pro W3" pitchFamily="-109" charset="-128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Dr.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Tiia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Ketola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254B8E"/>
              </a:solidFill>
              <a:effectLst/>
              <a:uLnTx/>
              <a:uFillTx/>
              <a:latin typeface="+mn-lt"/>
              <a:ea typeface="ヒラギノ角ゴ Pro W3" pitchFamily="-109" charset="-128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kern="0" dirty="0">
                <a:solidFill>
                  <a:srgbClr val="254B8E"/>
                </a:solidFill>
                <a:ea typeface="ヒラギノ角ゴ Pro W3" pitchFamily="-109" charset="-128"/>
              </a:rPr>
              <a:t>Dr. </a:t>
            </a:r>
            <a:r>
              <a:rPr lang="en-US" kern="0" dirty="0" err="1">
                <a:solidFill>
                  <a:srgbClr val="254B8E"/>
                </a:solidFill>
                <a:ea typeface="ヒラギノ角ゴ Pro W3" pitchFamily="-109" charset="-128"/>
              </a:rPr>
              <a:t>Elina</a:t>
            </a:r>
            <a:r>
              <a:rPr lang="en-US" kern="0" dirty="0">
                <a:solidFill>
                  <a:srgbClr val="254B8E"/>
                </a:solidFill>
                <a:ea typeface="ヒラギノ角ゴ Pro W3" pitchFamily="-109" charset="-128"/>
              </a:rPr>
              <a:t> </a:t>
            </a:r>
            <a:r>
              <a:rPr lang="en-US" kern="0" dirty="0" err="1">
                <a:solidFill>
                  <a:srgbClr val="254B8E"/>
                </a:solidFill>
                <a:ea typeface="ヒラギノ角ゴ Pro W3" pitchFamily="-109" charset="-128"/>
              </a:rPr>
              <a:t>Vuorimaa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254B8E"/>
              </a:solidFill>
              <a:effectLst/>
              <a:uLnTx/>
              <a:uFillTx/>
              <a:latin typeface="+mn-lt"/>
              <a:ea typeface="ヒラギノ角ゴ Pro W3" pitchFamily="-109" charset="-128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kern="0" noProof="0" dirty="0">
                <a:solidFill>
                  <a:srgbClr val="254B8E"/>
                </a:solidFill>
                <a:ea typeface="ヒラギノ角ゴ Pro W3" pitchFamily="-109" charset="-128"/>
              </a:rPr>
              <a:t>Dr. </a:t>
            </a:r>
            <a:r>
              <a:rPr lang="en-US" kern="0" noProof="0" dirty="0" err="1">
                <a:solidFill>
                  <a:srgbClr val="254B8E"/>
                </a:solidFill>
                <a:ea typeface="ヒラギノ角ゴ Pro W3" pitchFamily="-109" charset="-128"/>
              </a:rPr>
              <a:t>Marjo</a:t>
            </a:r>
            <a:r>
              <a:rPr lang="en-US" kern="0" noProof="0" dirty="0">
                <a:solidFill>
                  <a:srgbClr val="254B8E"/>
                </a:solidFill>
                <a:ea typeface="ヒラギノ角ゴ Pro W3" pitchFamily="-109" charset="-128"/>
              </a:rPr>
              <a:t> </a:t>
            </a:r>
            <a:r>
              <a:rPr lang="en-US" kern="0" noProof="0" dirty="0" err="1">
                <a:solidFill>
                  <a:srgbClr val="254B8E"/>
                </a:solidFill>
                <a:ea typeface="ヒラギノ角ゴ Pro W3" pitchFamily="-109" charset="-128"/>
              </a:rPr>
              <a:t>Yliperttula</a:t>
            </a:r>
            <a:endParaRPr lang="en-US" kern="0" noProof="0" dirty="0">
              <a:solidFill>
                <a:srgbClr val="254B8E"/>
              </a:solidFill>
              <a:ea typeface="ヒラギノ角ゴ Pro W3" pitchFamily="-109" charset="-128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kern="0" noProof="0" dirty="0">
                <a:solidFill>
                  <a:srgbClr val="254B8E"/>
                </a:solidFill>
                <a:ea typeface="ヒラギノ角ゴ Pro W3" pitchFamily="-109" charset="-128"/>
              </a:rPr>
              <a:t>Dr. Ting Wang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kumimoji="0" lang="en-US" b="0" i="0" u="none" strike="noStrike" kern="0" cap="none" spc="0" normalizeH="0" baseline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Dr.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 Gregg </a:t>
            </a:r>
            <a:r>
              <a:rPr kumimoji="0" lang="en-US" b="0" i="0" u="none" strike="noStrike" kern="0" cap="none" spc="0" normalizeH="0" dirty="0" err="1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Semenza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254B8E"/>
              </a:solidFill>
              <a:effectLst/>
              <a:uLnTx/>
              <a:uFillTx/>
              <a:latin typeface="+mn-lt"/>
              <a:ea typeface="ヒラギノ角ゴ Pro W3" pitchFamily="-109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254B8E"/>
              </a:solidFill>
              <a:effectLst/>
              <a:uLnTx/>
              <a:uFillTx/>
              <a:latin typeface="+mn-lt"/>
              <a:ea typeface="ヒラギノ角ゴ Pro W3" charset="-128"/>
              <a:cs typeface="ヒラギノ角ゴ Pro W3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kern="0" dirty="0">
              <a:solidFill>
                <a:srgbClr val="254B8E"/>
              </a:solidFill>
              <a:ea typeface="ヒラギノ角ゴ Pro W3" charset="-128"/>
              <a:cs typeface="ヒラギノ角ゴ Pro W3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254B8E"/>
              </a:solidFill>
              <a:effectLst/>
              <a:uLnTx/>
              <a:uFillTx/>
              <a:latin typeface="+mn-lt"/>
              <a:ea typeface="ヒラギノ角ゴ Pro W3" charset="-128"/>
              <a:cs typeface="ヒラギノ角ゴ Pro W3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kern="0" dirty="0">
              <a:solidFill>
                <a:srgbClr val="254B8E"/>
              </a:solidFill>
              <a:ea typeface="ヒラギノ角ゴ Pro W3" charset="-128"/>
              <a:cs typeface="ヒラギノ角ゴ Pro W3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254B8E"/>
              </a:solidFill>
              <a:effectLst/>
              <a:uLnTx/>
              <a:uFillTx/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black">
          <a:xfrm>
            <a:off x="5791200" y="4724400"/>
            <a:ext cx="335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b="1" u="sng" kern="0" dirty="0">
                <a:solidFill>
                  <a:srgbClr val="254B8E"/>
                </a:solidFill>
                <a:ea typeface="ヒラギノ角ゴ Pro W3" charset="-128"/>
                <a:cs typeface="ヒラギノ角ゴ Pro W3" charset="-128"/>
              </a:rPr>
              <a:t>Funding: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254B8E"/>
                </a:solidFill>
                <a:ea typeface="ヒラギノ角ゴ Pro W3" charset="-128"/>
                <a:cs typeface="ヒラギノ角ゴ Pro W3" charset="-128"/>
              </a:rPr>
              <a:t>NSF GRF to CB: DGE-0707427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254B8E"/>
                </a:solidFill>
                <a:ea typeface="ヒラギノ角ゴ Pro W3" charset="-128"/>
                <a:cs typeface="ヒラギノ角ゴ Pro W3" charset="-128"/>
              </a:rPr>
              <a:t>NIH: 1R01EB016721,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254B8E"/>
                </a:solidFill>
                <a:ea typeface="ヒラギノ角ゴ Pro W3" charset="-128"/>
                <a:cs typeface="ヒラギノ角ゴ Pro W3" charset="-128"/>
              </a:rPr>
              <a:t>R21CA152473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err="1">
                <a:solidFill>
                  <a:srgbClr val="254B8E"/>
                </a:solidFill>
                <a:ea typeface="ヒラギノ角ゴ Pro W3" charset="-128"/>
                <a:cs typeface="ヒラギノ角ゴ Pro W3" charset="-128"/>
              </a:rPr>
              <a:t>Tekes</a:t>
            </a:r>
            <a:r>
              <a:rPr lang="en-US" sz="1400" kern="0" dirty="0">
                <a:solidFill>
                  <a:srgbClr val="254B8E"/>
                </a:solidFill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400" kern="0" dirty="0" err="1">
                <a:solidFill>
                  <a:srgbClr val="254B8E"/>
                </a:solidFill>
                <a:ea typeface="ヒラギノ角ゴ Pro W3" charset="-128"/>
                <a:cs typeface="ヒラギノ角ゴ Pro W3" charset="-128"/>
              </a:rPr>
              <a:t>PrinCell</a:t>
            </a:r>
            <a:r>
              <a:rPr lang="en-US" sz="1400" kern="0" dirty="0">
                <a:solidFill>
                  <a:srgbClr val="254B8E"/>
                </a:solidFill>
                <a:ea typeface="ヒラギノ角ゴ Pro W3" charset="-128"/>
                <a:cs typeface="ヒラギノ角ゴ Pro W3" charset="-128"/>
              </a:rPr>
              <a:t> II 40050/09 FI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254B8E"/>
                </a:solidFill>
                <a:ea typeface="ヒラギノ角ゴ Pro W3" charset="-128"/>
                <a:cs typeface="ヒラギノ角ゴ Pro W3" charset="-128"/>
              </a:rPr>
              <a:t>Wilmer Core Grant: EY001765,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254B8E"/>
                </a:solidFill>
                <a:ea typeface="ヒラギノ角ゴ Pro W3" charset="-128"/>
                <a:cs typeface="ヒラギノ角ゴ Pro W3" charset="-128"/>
              </a:rPr>
              <a:t>P30-EY001865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254B8E"/>
                </a:solidFill>
                <a:ea typeface="ヒラギノ角ゴ Pro W3" charset="-128"/>
                <a:cs typeface="ヒラギノ角ゴ Pro W3" charset="-128"/>
              </a:rPr>
              <a:t>Gates’ Foundation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54B8E"/>
              </a:solidFill>
              <a:effectLst/>
              <a:uLnTx/>
              <a:uFillTx/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black">
          <a:xfrm>
            <a:off x="5562600" y="1524000"/>
            <a:ext cx="457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strike="noStrike" kern="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    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Langer Lab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Dr.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 Bob S. Langer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54B8E"/>
              </a:solidFill>
              <a:effectLst/>
              <a:uLnTx/>
              <a:uFillTx/>
              <a:latin typeface="+mn-lt"/>
              <a:ea typeface="ヒラギノ角ゴ Pro W3" pitchFamily="-109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Dr. Adam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 M. Behrens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54B8E"/>
              </a:solidFill>
              <a:effectLst/>
              <a:uLnTx/>
              <a:uFillTx/>
              <a:latin typeface="+mn-lt"/>
              <a:ea typeface="ヒラギノ角ゴ Pro W3" pitchFamily="-109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Dr. Kevin J. McHugh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Dr. Ana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Jaklenec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54B8E"/>
              </a:solidFill>
              <a:effectLst/>
              <a:uLnTx/>
              <a:uFillTx/>
              <a:latin typeface="+mn-lt"/>
              <a:ea typeface="ヒラギノ角ゴ Pro W3" pitchFamily="-109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dirty="0">
                <a:solidFill>
                  <a:srgbClr val="254B8E"/>
                </a:solidFill>
                <a:ea typeface="ヒラギノ角ゴ Pro W3" pitchFamily="-109" charset="-128"/>
              </a:rPr>
              <a:t>Xiao Le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Dr.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Thanh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 Nguyen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dirty="0">
                <a:solidFill>
                  <a:srgbClr val="254B8E"/>
                </a:solidFill>
                <a:ea typeface="ヒラギノ角ゴ Pro W3" pitchFamily="-109" charset="-128"/>
              </a:rPr>
              <a:t>Dr. Stephany Tzeng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Dr.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Shiran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+mn-lt"/>
                <a:ea typeface="ヒラギノ角ゴ Pro W3" pitchFamily="-109" charset="-128"/>
              </a:rPr>
              <a:t> Ferber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54B8E"/>
              </a:solidFill>
              <a:effectLst/>
              <a:uLnTx/>
              <a:uFillTx/>
              <a:latin typeface="+mn-lt"/>
              <a:ea typeface="ヒラギノ角ゴ Pro W3" pitchFamily="-109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54B8E"/>
              </a:solidFill>
              <a:effectLst/>
              <a:uLnTx/>
              <a:uFillTx/>
              <a:latin typeface="+mn-lt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3525"/>
            <a:ext cx="9144000" cy="4943475"/>
          </a:xfrm>
        </p:spPr>
        <p:txBody>
          <a:bodyPr/>
          <a:lstStyle/>
          <a:p>
            <a:r>
              <a:rPr lang="en-US" sz="2400" b="1" dirty="0"/>
              <a:t>Specific Aim: </a:t>
            </a:r>
            <a:r>
              <a:rPr lang="en-US" sz="2400" dirty="0"/>
              <a:t>Elucidate </a:t>
            </a:r>
            <a:r>
              <a:rPr lang="en-US" sz="2400" b="1" dirty="0">
                <a:solidFill>
                  <a:srgbClr val="FF0000"/>
                </a:solidFill>
              </a:rPr>
              <a:t>structure-function</a:t>
            </a:r>
            <a:r>
              <a:rPr lang="en-US" sz="2400" dirty="0"/>
              <a:t> relationships of a </a:t>
            </a:r>
            <a:r>
              <a:rPr lang="en-US" sz="2400" b="1" dirty="0">
                <a:solidFill>
                  <a:srgbClr val="FF0000"/>
                </a:solidFill>
              </a:rPr>
              <a:t>polymeric</a:t>
            </a:r>
            <a:r>
              <a:rPr lang="en-US" sz="2400" dirty="0"/>
              <a:t> non-viral </a:t>
            </a:r>
            <a:r>
              <a:rPr lang="en-US" sz="2400" b="1" dirty="0">
                <a:solidFill>
                  <a:srgbClr val="FF0000"/>
                </a:solidFill>
              </a:rPr>
              <a:t>gene delivery</a:t>
            </a:r>
            <a:r>
              <a:rPr lang="en-US" sz="2400" dirty="0"/>
              <a:t> system used for glioblastoma and triple-negative breast </a:t>
            </a:r>
            <a:r>
              <a:rPr lang="en-US" sz="2400" b="1" dirty="0">
                <a:solidFill>
                  <a:srgbClr val="FF0000"/>
                </a:solidFill>
              </a:rPr>
              <a:t>cancer</a:t>
            </a:r>
            <a:r>
              <a:rPr lang="en-US" sz="2400" dirty="0"/>
              <a:t> applications:</a:t>
            </a:r>
          </a:p>
          <a:p>
            <a:pPr lvl="1"/>
            <a:r>
              <a:rPr lang="en-US" sz="2000" dirty="0"/>
              <a:t>Sub-Aim 1: Polyplex </a:t>
            </a:r>
            <a:r>
              <a:rPr lang="en-US" sz="2000" b="1" dirty="0">
                <a:solidFill>
                  <a:srgbClr val="FF0000"/>
                </a:solidFill>
              </a:rPr>
              <a:t>binding correlations </a:t>
            </a:r>
            <a:r>
              <a:rPr lang="en-US" sz="2000" dirty="0"/>
              <a:t>in cancer </a:t>
            </a:r>
            <a:r>
              <a:rPr lang="en-US" sz="1000" dirty="0"/>
              <a:t>(Bishop, et al. JACS)</a:t>
            </a:r>
          </a:p>
          <a:p>
            <a:pPr lvl="1"/>
            <a:r>
              <a:rPr lang="en-US" sz="2000" dirty="0"/>
              <a:t>Sub-Aim 2: Structure-function elucidation via </a:t>
            </a:r>
            <a:r>
              <a:rPr lang="en-US" sz="2000" b="1" dirty="0">
                <a:solidFill>
                  <a:srgbClr val="FF0000"/>
                </a:solidFill>
              </a:rPr>
              <a:t>PCA</a:t>
            </a:r>
            <a:r>
              <a:rPr lang="en-US" sz="2000" dirty="0"/>
              <a:t> </a:t>
            </a:r>
            <a:r>
              <a:rPr lang="en-US" sz="1000" dirty="0"/>
              <a:t>(Bishop, et al. Chemical </a:t>
            </a:r>
            <a:r>
              <a:rPr lang="en-US" sz="1000" dirty="0" err="1"/>
              <a:t>Commun</a:t>
            </a:r>
            <a:r>
              <a:rPr lang="en-US" sz="1000" dirty="0"/>
              <a:t>.)</a:t>
            </a:r>
            <a:endParaRPr lang="en-US" sz="2000" dirty="0"/>
          </a:p>
          <a:p>
            <a:pPr lvl="1"/>
            <a:r>
              <a:rPr lang="en-US" sz="2000" dirty="0"/>
              <a:t>Sub-Aim 3: Cellular and nuclear </a:t>
            </a:r>
            <a:r>
              <a:rPr lang="en-US" sz="2000" b="1" dirty="0">
                <a:solidFill>
                  <a:srgbClr val="FF0000"/>
                </a:solidFill>
              </a:rPr>
              <a:t>uptake rates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differential equation </a:t>
            </a:r>
            <a:r>
              <a:rPr lang="en-US" sz="2000" dirty="0"/>
              <a:t>modeling in cancer </a:t>
            </a:r>
            <a:r>
              <a:rPr lang="en-US" sz="1000" dirty="0"/>
              <a:t>(Bishop, et al. </a:t>
            </a:r>
            <a:r>
              <a:rPr lang="en-US" sz="1000" dirty="0" err="1"/>
              <a:t>Acta</a:t>
            </a:r>
            <a:r>
              <a:rPr lang="en-US" sz="1000" dirty="0"/>
              <a:t> </a:t>
            </a:r>
            <a:r>
              <a:rPr lang="en-US" sz="1000" dirty="0" err="1"/>
              <a:t>Biomaterialia</a:t>
            </a:r>
            <a:r>
              <a:rPr lang="en-US" sz="1000" dirty="0"/>
              <a:t>)</a:t>
            </a:r>
            <a:endParaRPr lang="en-US" sz="2000" baseline="30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82118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80" y="0"/>
            <a:ext cx="8915400" cy="687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107580" y="0"/>
            <a:ext cx="2362200" cy="3517918"/>
          </a:xfrm>
          <a:prstGeom prst="ellipse">
            <a:avLst/>
          </a:prstGeom>
          <a:solidFill>
            <a:srgbClr val="FF0000">
              <a:alpha val="4902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017084" y="979842"/>
            <a:ext cx="1447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4262437" y="1427518"/>
            <a:ext cx="1059233" cy="591838"/>
          </a:xfrm>
          <a:prstGeom prst="ellipse">
            <a:avLst/>
          </a:prstGeom>
          <a:solidFill>
            <a:srgbClr val="FF0000">
              <a:alpha val="4902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7707130" y="1427518"/>
            <a:ext cx="504825" cy="15529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1752600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k</a:t>
            </a:r>
            <a:r>
              <a:rPr lang="en-US" sz="3600" b="1" baseline="-25000" dirty="0" err="1">
                <a:solidFill>
                  <a:srgbClr val="FF0000"/>
                </a:solidFill>
              </a:rPr>
              <a:t>cell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499" y="-152400"/>
            <a:ext cx="3068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Sub-Aim B</a:t>
            </a:r>
          </a:p>
        </p:txBody>
      </p:sp>
    </p:spTree>
    <p:extLst>
      <p:ext uri="{BB962C8B-B14F-4D97-AF65-F5344CB8AC3E}">
        <p14:creationId xmlns:p14="http://schemas.microsoft.com/office/powerpoint/2010/main" val="39765656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80" y="0"/>
            <a:ext cx="8915400" cy="687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107580" y="0"/>
            <a:ext cx="2362200" cy="3517918"/>
          </a:xfrm>
          <a:prstGeom prst="ellipse">
            <a:avLst/>
          </a:prstGeom>
          <a:solidFill>
            <a:srgbClr val="FF0000">
              <a:alpha val="4902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017084" y="979842"/>
            <a:ext cx="1447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4262437" y="1427518"/>
            <a:ext cx="1059233" cy="591838"/>
          </a:xfrm>
          <a:prstGeom prst="ellipse">
            <a:avLst/>
          </a:prstGeom>
          <a:solidFill>
            <a:srgbClr val="FF0000">
              <a:alpha val="4902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7707130" y="1427518"/>
            <a:ext cx="504825" cy="15529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1752600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k</a:t>
            </a:r>
            <a:r>
              <a:rPr lang="en-US" sz="3600" b="1" baseline="-25000" dirty="0" err="1">
                <a:solidFill>
                  <a:srgbClr val="FF0000"/>
                </a:solidFill>
              </a:rPr>
              <a:t>cell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18064979">
            <a:off x="5283882" y="4791759"/>
            <a:ext cx="504825" cy="15529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3413" y="5707919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k</a:t>
            </a:r>
            <a:r>
              <a:rPr lang="en-US" sz="3600" b="1" baseline="-25000" dirty="0" err="1">
                <a:solidFill>
                  <a:srgbClr val="FF0000"/>
                </a:solidFill>
              </a:rPr>
              <a:t>ne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499" y="-152400"/>
            <a:ext cx="3068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Sub-Aim B</a:t>
            </a:r>
          </a:p>
        </p:txBody>
      </p:sp>
    </p:spTree>
    <p:extLst>
      <p:ext uri="{BB962C8B-B14F-4D97-AF65-F5344CB8AC3E}">
        <p14:creationId xmlns:p14="http://schemas.microsoft.com/office/powerpoint/2010/main" val="371610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0"/>
            <a:ext cx="7772400" cy="1143000"/>
          </a:xfrm>
        </p:spPr>
        <p:txBody>
          <a:bodyPr/>
          <a:lstStyle/>
          <a:p>
            <a:pPr algn="ctr"/>
            <a:r>
              <a:rPr lang="en-US" dirty="0" err="1"/>
              <a:t>Nanomedicine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16" y="3558926"/>
            <a:ext cx="9085584" cy="35800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6" name="Picture 4" descr="http://www.particlesciences.com/images/tb/size-comparis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33773" r="5861" b="9235"/>
          <a:stretch/>
        </p:blipFill>
        <p:spPr bwMode="auto">
          <a:xfrm>
            <a:off x="58416" y="1309076"/>
            <a:ext cx="9085584" cy="2159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6200" y="6951538"/>
            <a:ext cx="4227871" cy="1874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http://www.particlesciences.com/images/tb/size-comparison.jpg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29000" y="1219200"/>
            <a:ext cx="76200" cy="2085975"/>
          </a:xfrm>
          <a:prstGeom prst="rect">
            <a:avLst/>
          </a:prstGeom>
          <a:solidFill>
            <a:srgbClr val="BBE0E3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flipH="1">
            <a:off x="2738494" y="1814513"/>
            <a:ext cx="685800" cy="711562"/>
          </a:xfrm>
          <a:prstGeom prst="rightArrow">
            <a:avLst/>
          </a:prstGeom>
          <a:solidFill>
            <a:srgbClr val="BBE0E3">
              <a:alpha val="5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pic>
        <p:nvPicPr>
          <p:cNvPr id="9" name="Picture 8" descr="TEM of layers copy.tif"/>
          <p:cNvPicPr>
            <a:picLocks noChangeAspect="1" noChangeArrowheads="1"/>
          </p:cNvPicPr>
          <p:nvPr/>
        </p:nvPicPr>
        <p:blipFill rotWithShape="1">
          <a:blip r:embed="rId3" cstate="print"/>
          <a:srcRect l="7156" t="40564" r="79258" b="45808"/>
          <a:stretch/>
        </p:blipFill>
        <p:spPr bwMode="auto">
          <a:xfrm>
            <a:off x="1900294" y="3434372"/>
            <a:ext cx="1524000" cy="762000"/>
          </a:xfrm>
          <a:prstGeom prst="rect">
            <a:avLst/>
          </a:prstGeom>
          <a:noFill/>
        </p:spPr>
      </p:pic>
      <p:pic>
        <p:nvPicPr>
          <p:cNvPr id="10" name="Picture 9" descr="TEM of layers copy.tif"/>
          <p:cNvPicPr>
            <a:picLocks noChangeAspect="1" noChangeArrowheads="1"/>
          </p:cNvPicPr>
          <p:nvPr/>
        </p:nvPicPr>
        <p:blipFill rotWithShape="1">
          <a:blip r:embed="rId3" cstate="print"/>
          <a:srcRect l="80682" t="35113" r="13204" b="49896"/>
          <a:stretch/>
        </p:blipFill>
        <p:spPr bwMode="auto">
          <a:xfrm>
            <a:off x="3014271" y="3321232"/>
            <a:ext cx="685800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93825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80" y="0"/>
            <a:ext cx="8915400" cy="687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107580" y="0"/>
            <a:ext cx="2362200" cy="3517918"/>
          </a:xfrm>
          <a:prstGeom prst="ellipse">
            <a:avLst/>
          </a:prstGeom>
          <a:solidFill>
            <a:srgbClr val="FF0000">
              <a:alpha val="4902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017084" y="979842"/>
            <a:ext cx="1447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4262437" y="1427518"/>
            <a:ext cx="1059233" cy="591838"/>
          </a:xfrm>
          <a:prstGeom prst="ellipse">
            <a:avLst/>
          </a:prstGeom>
          <a:solidFill>
            <a:srgbClr val="FF0000">
              <a:alpha val="4902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7707130" y="1427518"/>
            <a:ext cx="504825" cy="15529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1752600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k</a:t>
            </a:r>
            <a:r>
              <a:rPr lang="en-US" sz="3600" b="1" baseline="-25000" dirty="0" err="1">
                <a:solidFill>
                  <a:srgbClr val="FF0000"/>
                </a:solidFill>
              </a:rPr>
              <a:t>cell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18064979">
            <a:off x="5283882" y="4791759"/>
            <a:ext cx="504825" cy="15529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3413" y="5707919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k</a:t>
            </a:r>
            <a:r>
              <a:rPr lang="en-US" sz="3600" b="1" baseline="-25000" dirty="0" err="1">
                <a:solidFill>
                  <a:srgbClr val="FF0000"/>
                </a:solidFill>
              </a:rPr>
              <a:t>ne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8064979">
            <a:off x="6799549" y="5041208"/>
            <a:ext cx="504825" cy="82190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00895" y="4710801"/>
            <a:ext cx="71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k</a:t>
            </a:r>
            <a:r>
              <a:rPr lang="en-US" sz="3600" b="1" baseline="-25000" dirty="0" err="1">
                <a:solidFill>
                  <a:srgbClr val="FF0000"/>
                </a:solidFill>
              </a:rPr>
              <a:t>ni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499" y="-152400"/>
            <a:ext cx="3068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Sub-Aim B</a:t>
            </a:r>
          </a:p>
        </p:txBody>
      </p:sp>
    </p:spTree>
    <p:extLst>
      <p:ext uri="{BB962C8B-B14F-4D97-AF65-F5344CB8AC3E}">
        <p14:creationId xmlns:p14="http://schemas.microsoft.com/office/powerpoint/2010/main" val="41396182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80" y="0"/>
            <a:ext cx="8915400" cy="687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107580" y="0"/>
            <a:ext cx="2362200" cy="3517918"/>
          </a:xfrm>
          <a:prstGeom prst="ellipse">
            <a:avLst/>
          </a:prstGeom>
          <a:solidFill>
            <a:srgbClr val="FF0000">
              <a:alpha val="4902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017084" y="979842"/>
            <a:ext cx="1447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4262437" y="1427518"/>
            <a:ext cx="1059233" cy="591838"/>
          </a:xfrm>
          <a:prstGeom prst="ellipse">
            <a:avLst/>
          </a:prstGeom>
          <a:solidFill>
            <a:srgbClr val="FF0000">
              <a:alpha val="4902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7707130" y="1427518"/>
            <a:ext cx="504825" cy="15529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1752600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k</a:t>
            </a:r>
            <a:r>
              <a:rPr lang="en-US" sz="3600" b="1" baseline="-25000" dirty="0" err="1">
                <a:solidFill>
                  <a:srgbClr val="FF0000"/>
                </a:solidFill>
              </a:rPr>
              <a:t>cell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18064979">
            <a:off x="5283882" y="4791759"/>
            <a:ext cx="504825" cy="15529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3413" y="5707919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k</a:t>
            </a:r>
            <a:r>
              <a:rPr lang="en-US" sz="3600" b="1" baseline="-25000" dirty="0" err="1">
                <a:solidFill>
                  <a:srgbClr val="FF0000"/>
                </a:solidFill>
              </a:rPr>
              <a:t>ne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8064979">
            <a:off x="6799549" y="5041208"/>
            <a:ext cx="504825" cy="82190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00895" y="4710801"/>
            <a:ext cx="71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k</a:t>
            </a:r>
            <a:r>
              <a:rPr lang="en-US" sz="3600" b="1" baseline="-25000" dirty="0" err="1">
                <a:solidFill>
                  <a:srgbClr val="FF0000"/>
                </a:solidFill>
              </a:rPr>
              <a:t>ni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22" name="Curved Up Arrow 21"/>
          <p:cNvSpPr/>
          <p:nvPr/>
        </p:nvSpPr>
        <p:spPr bwMode="auto">
          <a:xfrm rot="15271199">
            <a:off x="7839112" y="3733530"/>
            <a:ext cx="1142852" cy="617053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23" name="Curved Up Arrow 22"/>
          <p:cNvSpPr/>
          <p:nvPr/>
        </p:nvSpPr>
        <p:spPr bwMode="auto">
          <a:xfrm rot="15271199">
            <a:off x="7532695" y="4126158"/>
            <a:ext cx="1989388" cy="617053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1400" y="3468469"/>
            <a:ext cx="816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k</a:t>
            </a:r>
            <a:r>
              <a:rPr lang="en-US" sz="3600" b="1" baseline="-25000" dirty="0" err="1">
                <a:solidFill>
                  <a:srgbClr val="FF0000"/>
                </a:solidFill>
              </a:rPr>
              <a:t>bd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499" y="-152400"/>
            <a:ext cx="3068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Sub-Aim B</a:t>
            </a:r>
          </a:p>
        </p:txBody>
      </p:sp>
    </p:spTree>
    <p:extLst>
      <p:ext uri="{BB962C8B-B14F-4D97-AF65-F5344CB8AC3E}">
        <p14:creationId xmlns:p14="http://schemas.microsoft.com/office/powerpoint/2010/main" val="22736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80" y="0"/>
            <a:ext cx="8915400" cy="687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107580" y="0"/>
            <a:ext cx="2362200" cy="3517918"/>
          </a:xfrm>
          <a:prstGeom prst="ellipse">
            <a:avLst/>
          </a:prstGeom>
          <a:solidFill>
            <a:srgbClr val="FF0000">
              <a:alpha val="4902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017084" y="979842"/>
            <a:ext cx="1447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4262437" y="1427518"/>
            <a:ext cx="1059233" cy="591838"/>
          </a:xfrm>
          <a:prstGeom prst="ellipse">
            <a:avLst/>
          </a:prstGeom>
          <a:solidFill>
            <a:srgbClr val="FF0000">
              <a:alpha val="4902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7707130" y="1427518"/>
            <a:ext cx="504825" cy="15529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1752600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k</a:t>
            </a:r>
            <a:r>
              <a:rPr lang="en-US" sz="3600" b="1" baseline="-25000" dirty="0" err="1">
                <a:solidFill>
                  <a:srgbClr val="FF0000"/>
                </a:solidFill>
              </a:rPr>
              <a:t>cell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18064979">
            <a:off x="5283882" y="4791759"/>
            <a:ext cx="504825" cy="15529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3413" y="5707919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k</a:t>
            </a:r>
            <a:r>
              <a:rPr lang="en-US" sz="3600" b="1" baseline="-25000" dirty="0" err="1">
                <a:solidFill>
                  <a:srgbClr val="FF0000"/>
                </a:solidFill>
              </a:rPr>
              <a:t>ne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8064979">
            <a:off x="6799549" y="5041208"/>
            <a:ext cx="504825" cy="82190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00895" y="4710801"/>
            <a:ext cx="71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k</a:t>
            </a:r>
            <a:r>
              <a:rPr lang="en-US" sz="3600" b="1" baseline="-25000" dirty="0" err="1">
                <a:solidFill>
                  <a:srgbClr val="FF0000"/>
                </a:solidFill>
              </a:rPr>
              <a:t>ni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22" name="Curved Up Arrow 21"/>
          <p:cNvSpPr/>
          <p:nvPr/>
        </p:nvSpPr>
        <p:spPr bwMode="auto">
          <a:xfrm rot="15271199">
            <a:off x="7839112" y="3733530"/>
            <a:ext cx="1142852" cy="617053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23" name="Curved Up Arrow 22"/>
          <p:cNvSpPr/>
          <p:nvPr/>
        </p:nvSpPr>
        <p:spPr bwMode="auto">
          <a:xfrm rot="15271199">
            <a:off x="7532695" y="4126158"/>
            <a:ext cx="1989388" cy="617053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1400" y="3468469"/>
            <a:ext cx="816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k</a:t>
            </a:r>
            <a:r>
              <a:rPr lang="en-US" sz="3600" b="1" baseline="-25000" dirty="0" err="1">
                <a:solidFill>
                  <a:srgbClr val="FF0000"/>
                </a:solidFill>
              </a:rPr>
              <a:t>bd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0425" y="3335088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Structure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499" y="-152400"/>
            <a:ext cx="3068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Sub-Aim B</a:t>
            </a:r>
          </a:p>
        </p:txBody>
      </p:sp>
    </p:spTree>
    <p:extLst>
      <p:ext uri="{BB962C8B-B14F-4D97-AF65-F5344CB8AC3E}">
        <p14:creationId xmlns:p14="http://schemas.microsoft.com/office/powerpoint/2010/main" val="1841162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80" y="0"/>
            <a:ext cx="8915400" cy="687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107580" y="0"/>
            <a:ext cx="2362200" cy="3517918"/>
          </a:xfrm>
          <a:prstGeom prst="ellipse">
            <a:avLst/>
          </a:prstGeom>
          <a:solidFill>
            <a:srgbClr val="FF0000">
              <a:alpha val="4902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017084" y="979842"/>
            <a:ext cx="1447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4262437" y="1427518"/>
            <a:ext cx="1059233" cy="591838"/>
          </a:xfrm>
          <a:prstGeom prst="ellipse">
            <a:avLst/>
          </a:prstGeom>
          <a:solidFill>
            <a:srgbClr val="FF0000">
              <a:alpha val="4902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7707130" y="1427518"/>
            <a:ext cx="504825" cy="15529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1752600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k</a:t>
            </a:r>
            <a:r>
              <a:rPr lang="en-US" sz="3600" b="1" baseline="-25000" dirty="0" err="1">
                <a:solidFill>
                  <a:srgbClr val="FF0000"/>
                </a:solidFill>
              </a:rPr>
              <a:t>cell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18064979">
            <a:off x="5283882" y="4791759"/>
            <a:ext cx="504825" cy="15529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3413" y="5707919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k</a:t>
            </a:r>
            <a:r>
              <a:rPr lang="en-US" sz="3600" b="1" baseline="-25000" dirty="0" err="1">
                <a:solidFill>
                  <a:srgbClr val="FF0000"/>
                </a:solidFill>
              </a:rPr>
              <a:t>ne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8064979">
            <a:off x="6799549" y="5041208"/>
            <a:ext cx="504825" cy="82190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00895" y="4710801"/>
            <a:ext cx="71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k</a:t>
            </a:r>
            <a:r>
              <a:rPr lang="en-US" sz="3600" b="1" baseline="-25000" dirty="0" err="1">
                <a:solidFill>
                  <a:srgbClr val="FF0000"/>
                </a:solidFill>
              </a:rPr>
              <a:t>ni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22" name="Curved Up Arrow 21"/>
          <p:cNvSpPr/>
          <p:nvPr/>
        </p:nvSpPr>
        <p:spPr bwMode="auto">
          <a:xfrm rot="15271199">
            <a:off x="7839112" y="3733530"/>
            <a:ext cx="1142852" cy="617053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23" name="Curved Up Arrow 22"/>
          <p:cNvSpPr/>
          <p:nvPr/>
        </p:nvSpPr>
        <p:spPr bwMode="auto">
          <a:xfrm rot="15271199">
            <a:off x="7532695" y="4126158"/>
            <a:ext cx="1989388" cy="617053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1400" y="3468469"/>
            <a:ext cx="816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k</a:t>
            </a:r>
            <a:r>
              <a:rPr lang="en-US" sz="3600" b="1" baseline="-25000" dirty="0" err="1">
                <a:solidFill>
                  <a:srgbClr val="FF0000"/>
                </a:solidFill>
              </a:rPr>
              <a:t>bd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8600" y="2822565"/>
            <a:ext cx="2556539" cy="136843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50289" y="2891499"/>
            <a:ext cx="2835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chemeClr val="bg1"/>
                </a:solidFill>
              </a:rPr>
              <a:t>Mn, Mw, PDI, DP, B:S, B, S, B+S, BP, MP, CV, GFE, </a:t>
            </a:r>
            <a:r>
              <a:rPr lang="en-US" b="1" dirty="0" err="1">
                <a:solidFill>
                  <a:schemeClr val="bg1"/>
                </a:solidFill>
              </a:rPr>
              <a:t>LogP</a:t>
            </a:r>
            <a:r>
              <a:rPr lang="en-US" b="1" dirty="0">
                <a:solidFill>
                  <a:schemeClr val="bg1"/>
                </a:solidFill>
              </a:rPr>
              <a:t>, MR, </a:t>
            </a:r>
            <a:r>
              <a:rPr lang="en-US" b="1" dirty="0" err="1">
                <a:solidFill>
                  <a:schemeClr val="bg1"/>
                </a:solidFill>
              </a:rPr>
              <a:t>HtF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tPSA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499" y="-152400"/>
            <a:ext cx="3068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Sub-Aim 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234E61-080A-4249-B172-FF8BDCE41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802" y="1714351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4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 Therapy is Challenging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3962400" cy="990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Regulatory Approvals for Gene Therapy </a:t>
            </a:r>
          </a:p>
          <a:p>
            <a:pPr lvl="1"/>
            <a:r>
              <a:rPr lang="en-US" sz="2400" dirty="0"/>
              <a:t>CFDA (2003)</a:t>
            </a:r>
          </a:p>
          <a:p>
            <a:pPr lvl="1"/>
            <a:r>
              <a:rPr lang="en-US" sz="2400" dirty="0"/>
              <a:t>EMA (2012)</a:t>
            </a:r>
          </a:p>
          <a:p>
            <a:pPr lvl="1"/>
            <a:r>
              <a:rPr lang="en-US" sz="2400" dirty="0"/>
              <a:t>U.S. FDA (2017) </a:t>
            </a:r>
          </a:p>
          <a:p>
            <a:r>
              <a:rPr lang="en-US" sz="2800" dirty="0"/>
              <a:t>Viruses vs. non-viral</a:t>
            </a:r>
          </a:p>
          <a:p>
            <a:pPr marL="0" indent="0">
              <a:buNone/>
            </a:pPr>
            <a:r>
              <a:rPr lang="en-US" sz="2800" dirty="0"/>
              <a:t>gene delivery vectors</a:t>
            </a:r>
          </a:p>
          <a:p>
            <a:pPr lvl="1"/>
            <a:r>
              <a:rPr lang="en-US" sz="2400" dirty="0"/>
              <a:t>Effective vs. safe</a:t>
            </a:r>
          </a:p>
          <a:p>
            <a:endParaRPr lang="en-US" sz="28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3456" y="1371600"/>
            <a:ext cx="5150544" cy="397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84482" y="5334000"/>
            <a:ext cx="3859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Sunshine, Bishop, Green, </a:t>
            </a:r>
            <a:r>
              <a:rPr lang="en-US" sz="1400" dirty="0" err="1"/>
              <a:t>Ther</a:t>
            </a:r>
            <a:r>
              <a:rPr lang="en-US" sz="1400" dirty="0"/>
              <a:t>. Delivery 2011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0811" y="2174875"/>
            <a:ext cx="4343401" cy="3951288"/>
          </a:xfrm>
        </p:spPr>
        <p:txBody>
          <a:bodyPr/>
          <a:lstStyle/>
          <a:p>
            <a:r>
              <a:rPr lang="en-US" b="1" dirty="0"/>
              <a:t>Pros</a:t>
            </a:r>
          </a:p>
          <a:p>
            <a:pPr lvl="1"/>
            <a:r>
              <a:rPr lang="en-US" dirty="0"/>
              <a:t>Less insertional mutagenesis</a:t>
            </a:r>
          </a:p>
          <a:p>
            <a:pPr lvl="1"/>
            <a:r>
              <a:rPr lang="en-US" dirty="0"/>
              <a:t>Less immunogenicity</a:t>
            </a:r>
          </a:p>
          <a:p>
            <a:pPr lvl="1"/>
            <a:r>
              <a:rPr lang="en-US" dirty="0"/>
              <a:t>Easy to scale synthesis up</a:t>
            </a:r>
          </a:p>
          <a:p>
            <a:pPr lvl="1"/>
            <a:r>
              <a:rPr lang="en-US" dirty="0"/>
              <a:t>Easy to chemically modify</a:t>
            </a:r>
          </a:p>
          <a:p>
            <a:pPr lvl="1"/>
            <a:r>
              <a:rPr lang="en-US" dirty="0"/>
              <a:t>Relatively cheaper</a:t>
            </a:r>
          </a:p>
          <a:p>
            <a:endParaRPr lang="en-US" dirty="0"/>
          </a:p>
          <a:p>
            <a:r>
              <a:rPr lang="en-US" b="1" dirty="0"/>
              <a:t>Cons</a:t>
            </a:r>
          </a:p>
          <a:p>
            <a:pPr lvl="1"/>
            <a:r>
              <a:rPr lang="en-US" dirty="0"/>
              <a:t>Less effective</a:t>
            </a:r>
          </a:p>
          <a:p>
            <a:pPr lvl="1"/>
            <a:r>
              <a:rPr lang="en-US" dirty="0"/>
              <a:t>Temporary expression (Pro?)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/>
              <a:t>Advantages and Disadvantages of Non-viral and Viral Gene Delivery Vectors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93838"/>
            <a:ext cx="4040188" cy="639762"/>
          </a:xfrm>
        </p:spPr>
        <p:txBody>
          <a:bodyPr/>
          <a:lstStyle/>
          <a:p>
            <a:r>
              <a:rPr lang="en-US" sz="3200" dirty="0"/>
              <a:t>Non-viral vectors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562601" y="1493838"/>
            <a:ext cx="4041775" cy="639762"/>
          </a:xfrm>
        </p:spPr>
        <p:txBody>
          <a:bodyPr/>
          <a:lstStyle/>
          <a:p>
            <a:r>
              <a:rPr lang="en-US" sz="3200" dirty="0"/>
              <a:t>Viral vectors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602" y="2174875"/>
            <a:ext cx="4498974" cy="3951288"/>
          </a:xfrm>
        </p:spPr>
        <p:txBody>
          <a:bodyPr/>
          <a:lstStyle/>
          <a:p>
            <a:r>
              <a:rPr lang="en-US" b="1" dirty="0"/>
              <a:t>Pros</a:t>
            </a:r>
          </a:p>
          <a:p>
            <a:pPr lvl="1"/>
            <a:r>
              <a:rPr lang="en-US" dirty="0"/>
              <a:t>More effective</a:t>
            </a:r>
          </a:p>
          <a:p>
            <a:pPr lvl="1"/>
            <a:r>
              <a:rPr lang="en-US" dirty="0"/>
              <a:t>Permanent expression</a:t>
            </a:r>
          </a:p>
          <a:p>
            <a:endParaRPr lang="en-US" dirty="0"/>
          </a:p>
          <a:p>
            <a:r>
              <a:rPr lang="en-US" b="1" dirty="0"/>
              <a:t>Cons</a:t>
            </a:r>
          </a:p>
          <a:p>
            <a:pPr lvl="1"/>
            <a:r>
              <a:rPr lang="en-US" dirty="0"/>
              <a:t>More insertional mutagenesis</a:t>
            </a:r>
          </a:p>
          <a:p>
            <a:pPr lvl="1"/>
            <a:r>
              <a:rPr lang="en-US" dirty="0"/>
              <a:t>More immunogenicity</a:t>
            </a:r>
          </a:p>
          <a:p>
            <a:pPr lvl="1"/>
            <a:r>
              <a:rPr lang="en-US" dirty="0"/>
              <a:t>Difficult to scale synthesis up</a:t>
            </a:r>
          </a:p>
          <a:p>
            <a:pPr lvl="1"/>
            <a:r>
              <a:rPr lang="en-US" dirty="0"/>
              <a:t>Relatively expensive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4495800" y="1571988"/>
            <a:ext cx="0" cy="52860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0" y="2174875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0" y="1567926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385603A-A0DF-4F5D-84ED-45AFF89A4DCA}"/>
              </a:ext>
            </a:extLst>
          </p:cNvPr>
          <p:cNvSpPr/>
          <p:nvPr/>
        </p:nvSpPr>
        <p:spPr>
          <a:xfrm>
            <a:off x="76200" y="6126163"/>
            <a:ext cx="990599" cy="60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8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 Therapy: Promising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486775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Root cause of many inheritable diseases and cancer is genetic          Treatment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3352800" y="2209800"/>
            <a:ext cx="7620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35814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sz="2800" b="1" u="sng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 Therapy: Promising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486775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Root cause of many inheritable diseases and cancer is genetic          Treatment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Central Dogma: </a:t>
            </a:r>
          </a:p>
          <a:p>
            <a:pPr marL="0" indent="0">
              <a:buNone/>
            </a:pPr>
            <a:r>
              <a:rPr lang="en-US" dirty="0"/>
              <a:t>DNA     mRNA     Protein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3352800" y="2209800"/>
            <a:ext cx="7620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066800" y="4056195"/>
            <a:ext cx="333375" cy="18859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791777" y="4056195"/>
            <a:ext cx="333375" cy="18859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3581400"/>
            <a:ext cx="4191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6"/>
                </a:solidFill>
              </a:rPr>
              <a:t>Function:</a:t>
            </a:r>
          </a:p>
          <a:p>
            <a:r>
              <a:rPr lang="en-US" dirty="0">
                <a:solidFill>
                  <a:schemeClr val="accent6"/>
                </a:solidFill>
              </a:rPr>
              <a:t>Pro-apoptotic or Pro-inflammatory</a:t>
            </a:r>
          </a:p>
          <a:p>
            <a:r>
              <a:rPr lang="en-US" dirty="0">
                <a:solidFill>
                  <a:schemeClr val="accent6"/>
                </a:solidFill>
              </a:rPr>
              <a:t>(i.e., TRAIL, HSV-TK, IL-2,4,12, IFN</a:t>
            </a:r>
            <a:r>
              <a:rPr lang="el-GR" dirty="0">
                <a:solidFill>
                  <a:schemeClr val="accent6"/>
                </a:solidFill>
              </a:rPr>
              <a:t>β</a:t>
            </a:r>
            <a:r>
              <a:rPr lang="en-US" dirty="0">
                <a:solidFill>
                  <a:schemeClr val="accent6"/>
                </a:solidFill>
              </a:rPr>
              <a:t>, GM-CSF)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sz="2800" b="1" u="sng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70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 Therapy: Promising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486775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Root cause of many inheritable diseases and cancer is genetic          Treatment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Central Dogma: </a:t>
            </a:r>
          </a:p>
          <a:p>
            <a:pPr marL="0" indent="0">
              <a:buNone/>
            </a:pPr>
            <a:r>
              <a:rPr lang="en-US" dirty="0"/>
              <a:t>DNA     mRNA     Protein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siRNA      mRNA     Protein</a:t>
            </a:r>
          </a:p>
          <a:p>
            <a:pPr marL="0" indent="0">
              <a:buNone/>
            </a:pPr>
            <a:r>
              <a:rPr lang="en-US" dirty="0"/>
              <a:t>         RISC</a:t>
            </a:r>
          </a:p>
        </p:txBody>
      </p:sp>
      <p:sp>
        <p:nvSpPr>
          <p:cNvPr id="8" name="Flowchart: Summing Junction 7"/>
          <p:cNvSpPr/>
          <p:nvPr/>
        </p:nvSpPr>
        <p:spPr bwMode="auto">
          <a:xfrm>
            <a:off x="3124200" y="5105400"/>
            <a:ext cx="533400" cy="490368"/>
          </a:xfrm>
          <a:prstGeom prst="flowChartSummingJunct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352800" y="2209800"/>
            <a:ext cx="7620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066800" y="4056195"/>
            <a:ext cx="333375" cy="18859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791777" y="4056195"/>
            <a:ext cx="333375" cy="18859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3581400"/>
            <a:ext cx="4191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6"/>
                </a:solidFill>
              </a:rPr>
              <a:t>Function:</a:t>
            </a:r>
          </a:p>
          <a:p>
            <a:r>
              <a:rPr lang="en-US" dirty="0">
                <a:solidFill>
                  <a:schemeClr val="accent6"/>
                </a:solidFill>
              </a:rPr>
              <a:t>Pro-apoptotic or Pro-inflammatory</a:t>
            </a:r>
          </a:p>
          <a:p>
            <a:r>
              <a:rPr lang="en-US" dirty="0">
                <a:solidFill>
                  <a:schemeClr val="accent6"/>
                </a:solidFill>
              </a:rPr>
              <a:t>(i.e., TRAIL, HSV-TK, IL-2,4,12, IFN</a:t>
            </a:r>
            <a:r>
              <a:rPr lang="el-GR" dirty="0">
                <a:solidFill>
                  <a:schemeClr val="accent6"/>
                </a:solidFill>
              </a:rPr>
              <a:t>β</a:t>
            </a:r>
            <a:r>
              <a:rPr lang="en-US" dirty="0">
                <a:solidFill>
                  <a:schemeClr val="accent6"/>
                </a:solidFill>
              </a:rPr>
              <a:t>, GM-CSF)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u="sng" dirty="0">
                <a:solidFill>
                  <a:schemeClr val="accent6"/>
                </a:solidFill>
              </a:rPr>
              <a:t>Anti-function:</a:t>
            </a:r>
          </a:p>
          <a:p>
            <a:r>
              <a:rPr lang="en-US" dirty="0">
                <a:solidFill>
                  <a:schemeClr val="accent6"/>
                </a:solidFill>
              </a:rPr>
              <a:t>Anti-growth factor or anti-migratory</a:t>
            </a:r>
          </a:p>
          <a:p>
            <a:r>
              <a:rPr lang="en-US" dirty="0">
                <a:solidFill>
                  <a:schemeClr val="accent6"/>
                </a:solidFill>
              </a:rPr>
              <a:t>(anti-EGF, anti-</a:t>
            </a:r>
            <a:r>
              <a:rPr lang="en-US" dirty="0" err="1">
                <a:solidFill>
                  <a:schemeClr val="accent6"/>
                </a:solidFill>
              </a:rPr>
              <a:t>Robo</a:t>
            </a:r>
            <a:r>
              <a:rPr lang="en-US" dirty="0">
                <a:solidFill>
                  <a:schemeClr val="accent6"/>
                </a:solidFill>
              </a:rPr>
              <a:t>)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sz="2800" b="1" u="sng" dirty="0">
              <a:solidFill>
                <a:schemeClr val="accent6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1306159" y="5182816"/>
            <a:ext cx="533399" cy="28631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89401" y="5064281"/>
            <a:ext cx="149263" cy="52777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3232123" y="5249774"/>
            <a:ext cx="333375" cy="18859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61659"/>
      </p:ext>
    </p:extLst>
  </p:cSld>
  <p:clrMapOvr>
    <a:masterClrMapping/>
  </p:clrMapOvr>
</p:sld>
</file>

<file path=ppt/theme/theme1.xml><?xml version="1.0" encoding="utf-8"?>
<a:theme xmlns:a="http://schemas.openxmlformats.org/drawingml/2006/main" name="SystemOffice22June2010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15489</TotalTime>
  <Words>1817</Words>
  <Application>Microsoft Office PowerPoint</Application>
  <PresentationFormat>On-screen Show (4:3)</PresentationFormat>
  <Paragraphs>352</Paragraphs>
  <Slides>43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Times</vt:lpstr>
      <vt:lpstr>Calibri</vt:lpstr>
      <vt:lpstr>Frutiger LT Std 55 Roman</vt:lpstr>
      <vt:lpstr>Times New Roman</vt:lpstr>
      <vt:lpstr>ヒラギノ角ゴ Pro W3</vt:lpstr>
      <vt:lpstr>Arial</vt:lpstr>
      <vt:lpstr>Cambria</vt:lpstr>
      <vt:lpstr>Tahoma</vt:lpstr>
      <vt:lpstr>Constantia</vt:lpstr>
      <vt:lpstr>Arno Pro</vt:lpstr>
      <vt:lpstr>SystemOffice22June2010</vt:lpstr>
      <vt:lpstr>Polymeric-based Therapeutics for Gene Delivery Against Cancer</vt:lpstr>
      <vt:lpstr>Nanomedicine</vt:lpstr>
      <vt:lpstr>Nanomedicine</vt:lpstr>
      <vt:lpstr>Nanomedicine</vt:lpstr>
      <vt:lpstr>Gene Therapy is Challenging</vt:lpstr>
      <vt:lpstr>Advantages and Disadvantages of Non-viral and Viral Gene Delivery Vectors</vt:lpstr>
      <vt:lpstr>Gene Therapy: Promising</vt:lpstr>
      <vt:lpstr>Gene Therapy: Promising</vt:lpstr>
      <vt:lpstr>Gene Therapy: Promising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Sub-Aim A</vt:lpstr>
      <vt:lpstr>Structure-Function Assessment </vt:lpstr>
      <vt:lpstr>Time-correlated single photon counting: ethidium bromide</vt:lpstr>
      <vt:lpstr>Time-correlated single photon counting: ethidium bromide</vt:lpstr>
      <vt:lpstr>PowerPoint Presentation</vt:lpstr>
      <vt:lpstr>PowerPoint Presentation</vt:lpstr>
      <vt:lpstr>PowerPoint Presentation</vt:lpstr>
      <vt:lpstr>PowerPoint Presentation</vt:lpstr>
      <vt:lpstr>Binding constants</vt:lpstr>
      <vt:lpstr>PowerPoint Presentation</vt:lpstr>
      <vt:lpstr>Conclusions</vt:lpstr>
      <vt:lpstr>Principal Component Analysis: Sub-Aim C</vt:lpstr>
      <vt:lpstr>Principal Component Analysis</vt:lpstr>
      <vt:lpstr>Normalized Variables</vt:lpstr>
      <vt:lpstr>PowerPoint Presentation</vt:lpstr>
      <vt:lpstr>Variables driving function</vt:lpstr>
      <vt:lpstr>Scores Plot</vt:lpstr>
      <vt:lpstr>Red = highest transfection level </vt:lpstr>
      <vt:lpstr>Conclusions  </vt:lpstr>
      <vt:lpstr>Acknowledgements: Thank You!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TAMUS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A&amp;M University System Powerpoint Template</dc:title>
  <dc:creator>System Communications</dc:creator>
  <cp:lastModifiedBy>Corey Bishop</cp:lastModifiedBy>
  <cp:revision>477</cp:revision>
  <dcterms:created xsi:type="dcterms:W3CDTF">2009-01-05T19:05:15Z</dcterms:created>
  <dcterms:modified xsi:type="dcterms:W3CDTF">2018-04-20T15:35:26Z</dcterms:modified>
</cp:coreProperties>
</file>