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723" r:id="rId2"/>
    <p:sldId id="712" r:id="rId3"/>
    <p:sldId id="729" r:id="rId4"/>
    <p:sldId id="728" r:id="rId5"/>
    <p:sldId id="724" r:id="rId6"/>
    <p:sldId id="730" r:id="rId7"/>
    <p:sldId id="727" r:id="rId8"/>
    <p:sldId id="731" r:id="rId9"/>
    <p:sldId id="713" r:id="rId10"/>
    <p:sldId id="714" r:id="rId11"/>
  </p:sldIdLst>
  <p:sldSz cx="9144000" cy="6858000" type="screen4x3"/>
  <p:notesSz cx="6950075" cy="9236075"/>
  <p:embeddedFontLst>
    <p:embeddedFont>
      <p:font typeface="Tahoma" panose="020B0604030504040204" pitchFamily="34" charset="0"/>
      <p:regular r:id="rId14"/>
      <p:bold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00000"/>
    <a:srgbClr val="4F6228"/>
    <a:srgbClr val="800000"/>
    <a:srgbClr val="86855D"/>
    <a:srgbClr val="9D8645"/>
    <a:srgbClr val="756433"/>
    <a:srgbClr val="D4CB94"/>
    <a:srgbClr val="990033"/>
    <a:srgbClr val="8F8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9565" autoAdjust="0"/>
  </p:normalViewPr>
  <p:slideViewPr>
    <p:cSldViewPr>
      <p:cViewPr varScale="1">
        <p:scale>
          <a:sx n="103" d="100"/>
          <a:sy n="103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9C4A7-F7E0-4FB8-8F05-6ADADEF3AE08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4932-F5F8-4459-9026-AEF2B7B1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D50CD6-17C6-42DD-9DCE-6855B2EB9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6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5" descr="20%"/>
          <p:cNvSpPr>
            <a:spLocks noChangeArrowheads="1"/>
          </p:cNvSpPr>
          <p:nvPr userDrawn="1"/>
        </p:nvSpPr>
        <p:spPr bwMode="auto">
          <a:xfrm>
            <a:off x="19050" y="838200"/>
            <a:ext cx="9124950" cy="4800600"/>
          </a:xfrm>
          <a:prstGeom prst="rect">
            <a:avLst/>
          </a:prstGeom>
          <a:pattFill prst="pct20">
            <a:fgClr>
              <a:srgbClr val="B2B2B2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Picture 24"/>
          <p:cNvPicPr>
            <a:picLocks noChangeAspect="1" noChangeArrowheads="1"/>
          </p:cNvPicPr>
          <p:nvPr userDrawn="1"/>
        </p:nvPicPr>
        <p:blipFill>
          <a:blip r:embed="rId2" cstate="print">
            <a:lum bright="-12000"/>
          </a:blip>
          <a:srcRect l="10411" t="6494" r="6915" b="5937"/>
          <a:stretch>
            <a:fillRect/>
          </a:stretch>
        </p:blipFill>
        <p:spPr bwMode="auto">
          <a:xfrm rot="5400000">
            <a:off x="1131093" y="-1131093"/>
            <a:ext cx="688181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6"/>
          <p:cNvPicPr>
            <a:picLocks noChangeAspect="1" noChangeArrowheads="1"/>
          </p:cNvPicPr>
          <p:nvPr userDrawn="1"/>
        </p:nvPicPr>
        <p:blipFill>
          <a:blip r:embed="rId2" cstate="print">
            <a:lum bright="-12000" contrast="36000"/>
          </a:blip>
          <a:srcRect l="10411" t="7950" r="86899" b="5937"/>
          <a:stretch>
            <a:fillRect/>
          </a:stretch>
        </p:blipFill>
        <p:spPr bwMode="auto">
          <a:xfrm rot="5400000">
            <a:off x="4498975" y="-3813175"/>
            <a:ext cx="150813" cy="9148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28"/>
          <p:cNvPicPr>
            <a:picLocks noChangeAspect="1" noChangeArrowheads="1"/>
          </p:cNvPicPr>
          <p:nvPr userDrawn="1"/>
        </p:nvPicPr>
        <p:blipFill>
          <a:blip r:embed="rId2" cstate="print">
            <a:lum bright="-12000" contrast="36000"/>
          </a:blip>
          <a:srcRect l="10411" t="7950" r="86899" b="5937"/>
          <a:stretch>
            <a:fillRect/>
          </a:stretch>
        </p:blipFill>
        <p:spPr bwMode="auto">
          <a:xfrm rot="5400000">
            <a:off x="4497387" y="909638"/>
            <a:ext cx="149225" cy="9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Line 31"/>
          <p:cNvSpPr>
            <a:spLocks noChangeShapeType="1"/>
          </p:cNvSpPr>
          <p:nvPr userDrawn="1"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32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427D-8F79-4C6F-87D3-EBD21E8A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25" descr="20%"/>
          <p:cNvSpPr>
            <a:spLocks noChangeArrowheads="1"/>
          </p:cNvSpPr>
          <p:nvPr userDrawn="1"/>
        </p:nvSpPr>
        <p:spPr bwMode="auto">
          <a:xfrm>
            <a:off x="0" y="838200"/>
            <a:ext cx="9144000" cy="4572000"/>
          </a:xfrm>
          <a:prstGeom prst="rect">
            <a:avLst/>
          </a:prstGeom>
          <a:pattFill prst="pct20">
            <a:fgClr>
              <a:srgbClr val="B2B2B2"/>
            </a:fgClr>
            <a:bgClr>
              <a:schemeClr val="bg1"/>
            </a:bgClr>
          </a:patt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4770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9E97B8-4532-408E-A5F7-ACF05B64D3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39845-206E-4D43-9E5F-DD43C0647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30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F7B5-9D7B-436A-A6D4-49B4434E5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BEDA-3B93-4B7E-AD18-2612E61E1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7" cstate="print">
            <a:lum bright="-12000"/>
          </a:blip>
          <a:srcRect l="10411" t="6494" r="71910" b="6660"/>
          <a:stretch>
            <a:fillRect/>
          </a:stretch>
        </p:blipFill>
        <p:spPr bwMode="auto">
          <a:xfrm rot="5400000">
            <a:off x="4026693" y="-4050506"/>
            <a:ext cx="109061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7" cstate="print">
            <a:lum bright="-12000" contrast="36000"/>
          </a:blip>
          <a:srcRect l="10411" t="7950" r="86899" b="6599"/>
          <a:stretch>
            <a:fillRect/>
          </a:stretch>
        </p:blipFill>
        <p:spPr bwMode="auto">
          <a:xfrm rot="5400000">
            <a:off x="4496594" y="-3501231"/>
            <a:ext cx="150812" cy="9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03D5C5-EF64-4F77-BCD6-10AECA57B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066800" y="6324600"/>
            <a:ext cx="6705600" cy="0"/>
          </a:xfrm>
          <a:prstGeom prst="line">
            <a:avLst/>
          </a:prstGeom>
          <a:noFill/>
          <a:ln w="28575">
            <a:solidFill>
              <a:srgbClr val="3E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6" name="Picture 14" descr="Name and Titl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980"/>
          <a:stretch>
            <a:fillRect/>
          </a:stretch>
        </p:blipFill>
        <p:spPr bwMode="auto">
          <a:xfrm>
            <a:off x="5181600" y="6354763"/>
            <a:ext cx="2590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AMUS maroon se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12022" y="5834671"/>
            <a:ext cx="950978" cy="945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3968" r:id="rId3"/>
    <p:sldLayoutId id="2147483964" r:id="rId4"/>
    <p:sldLayoutId id="214748396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2017/08/30/health/fda-first-gene-therapy-leukemia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Engineering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Celgene: </a:t>
            </a:r>
            <a:r>
              <a:rPr lang="en-US" sz="2800" dirty="0" err="1" smtClean="0"/>
              <a:t>Abraxane</a:t>
            </a:r>
            <a:r>
              <a:rPr lang="en-US" sz="2800" dirty="0" smtClean="0"/>
              <a:t> (nearly ~$1B per year)</a:t>
            </a:r>
          </a:p>
          <a:p>
            <a:pPr lvl="1"/>
            <a:r>
              <a:rPr lang="en-US" sz="2400" dirty="0" smtClean="0"/>
              <a:t>Paclitaxel (small molecules) associated with albumin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Image result for abrax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7815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brax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048000"/>
            <a:ext cx="306705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09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cell-based companies -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Others: </a:t>
            </a:r>
            <a:r>
              <a:rPr lang="en-US" sz="1400" dirty="0" err="1"/>
              <a:t>Anagenesis</a:t>
            </a:r>
            <a:r>
              <a:rPr lang="en-US" sz="1400" dirty="0"/>
              <a:t> </a:t>
            </a:r>
            <a:r>
              <a:rPr lang="en-US" sz="1400" dirty="0" err="1"/>
              <a:t>Anges</a:t>
            </a:r>
            <a:r>
              <a:rPr lang="en-US" sz="1400" dirty="0"/>
              <a:t>, Animal Cell Therapies, </a:t>
            </a:r>
            <a:r>
              <a:rPr lang="en-US" sz="1400" dirty="0" err="1"/>
              <a:t>apceth</a:t>
            </a:r>
            <a:r>
              <a:rPr lang="en-US" sz="1400" dirty="0"/>
              <a:t>, </a:t>
            </a:r>
            <a:r>
              <a:rPr lang="en-US" sz="1400" dirty="0" err="1"/>
              <a:t>Aposcience</a:t>
            </a:r>
            <a:r>
              <a:rPr lang="en-US" sz="1400" dirty="0"/>
              <a:t>, Ascend Biopharmaceuticals, Astarte Biologics, </a:t>
            </a:r>
            <a:r>
              <a:rPr lang="en-US" sz="1400" dirty="0" err="1"/>
              <a:t>Asterias</a:t>
            </a:r>
            <a:r>
              <a:rPr lang="en-US" sz="1400" dirty="0"/>
              <a:t> </a:t>
            </a:r>
            <a:r>
              <a:rPr lang="en-US" sz="1400" dirty="0" err="1"/>
              <a:t>Biotherapeutics</a:t>
            </a:r>
            <a:r>
              <a:rPr lang="en-US" sz="1400" dirty="0"/>
              <a:t>, </a:t>
            </a:r>
            <a:r>
              <a:rPr lang="en-US" sz="1400" dirty="0" err="1"/>
              <a:t>Asymmetrex</a:t>
            </a:r>
            <a:r>
              <a:rPr lang="en-US" sz="1400" dirty="0"/>
              <a:t>, </a:t>
            </a:r>
            <a:r>
              <a:rPr lang="en-US" sz="1400" dirty="0" err="1"/>
              <a:t>Athersys</a:t>
            </a:r>
            <a:r>
              <a:rPr lang="en-US" sz="1400" dirty="0"/>
              <a:t>, </a:t>
            </a:r>
            <a:r>
              <a:rPr lang="en-US" sz="1400" dirty="0" err="1"/>
              <a:t>Avita</a:t>
            </a:r>
            <a:r>
              <a:rPr lang="en-US" sz="1400" dirty="0"/>
              <a:t> Medical, AVM Biotechnology, AVROBIO, </a:t>
            </a:r>
            <a:r>
              <a:rPr lang="en-US" sz="1400" dirty="0" err="1"/>
              <a:t>Axiogenesis</a:t>
            </a:r>
            <a:r>
              <a:rPr lang="en-US" sz="1400" dirty="0"/>
              <a:t>, </a:t>
            </a:r>
            <a:r>
              <a:rPr lang="en-US" sz="1400" dirty="0" err="1"/>
              <a:t>AxoGen</a:t>
            </a:r>
            <a:r>
              <a:rPr lang="en-US" sz="1400" dirty="0"/>
              <a:t>, </a:t>
            </a:r>
            <a:r>
              <a:rPr lang="en-US" sz="1400" dirty="0" err="1"/>
              <a:t>Bellicum</a:t>
            </a:r>
            <a:r>
              <a:rPr lang="en-US" sz="1400" dirty="0"/>
              <a:t> Pharmaceuticals, </a:t>
            </a:r>
            <a:r>
              <a:rPr lang="en-US" sz="1400" dirty="0" err="1"/>
              <a:t>BioCardia</a:t>
            </a:r>
            <a:r>
              <a:rPr lang="en-US" sz="1400" dirty="0"/>
              <a:t>, </a:t>
            </a:r>
            <a:r>
              <a:rPr lang="en-US" sz="1400" dirty="0" err="1"/>
              <a:t>BioRestorative</a:t>
            </a:r>
            <a:r>
              <a:rPr lang="en-US" sz="1400" dirty="0"/>
              <a:t> Therapies, Bone Therapeutics, </a:t>
            </a:r>
            <a:r>
              <a:rPr lang="en-US" sz="1400" dirty="0" err="1"/>
              <a:t>BrainStorm</a:t>
            </a:r>
            <a:r>
              <a:rPr lang="en-US" sz="1400" dirty="0"/>
              <a:t> Cell Therapeutics, Bullet Biotechnology, </a:t>
            </a:r>
            <a:r>
              <a:rPr lang="en-US" sz="1400" dirty="0" err="1"/>
              <a:t>Caladrius</a:t>
            </a:r>
            <a:r>
              <a:rPr lang="en-US" sz="1400" dirty="0"/>
              <a:t> Biosciences, </a:t>
            </a:r>
            <a:r>
              <a:rPr lang="en-US" sz="1400" dirty="0" err="1"/>
              <a:t>Capricor</a:t>
            </a:r>
            <a:r>
              <a:rPr lang="en-US" sz="1400" dirty="0"/>
              <a:t>, </a:t>
            </a:r>
            <a:r>
              <a:rPr lang="en-US" sz="1400" dirty="0" err="1"/>
              <a:t>CardioCell</a:t>
            </a:r>
            <a:r>
              <a:rPr lang="en-US" sz="1400" dirty="0"/>
              <a:t>, </a:t>
            </a:r>
            <a:r>
              <a:rPr lang="en-US" sz="1400" dirty="0" err="1"/>
              <a:t>Celdara</a:t>
            </a:r>
            <a:r>
              <a:rPr lang="en-US" sz="1400" dirty="0"/>
              <a:t>, Cell Line Genetics, Cell </a:t>
            </a:r>
            <a:r>
              <a:rPr lang="en-US" sz="1400" dirty="0" err="1"/>
              <a:t>Medica</a:t>
            </a:r>
            <a:r>
              <a:rPr lang="en-US" sz="1400" dirty="0"/>
              <a:t>, Cell Surgical Network, Cell Therapy, Cell2B, </a:t>
            </a:r>
            <a:r>
              <a:rPr lang="en-US" sz="1400" dirty="0" err="1"/>
              <a:t>Cellartis</a:t>
            </a:r>
            <a:r>
              <a:rPr lang="en-US" sz="1400" dirty="0"/>
              <a:t>, </a:t>
            </a:r>
            <a:r>
              <a:rPr lang="en-US" sz="1400" dirty="0" err="1"/>
              <a:t>CellProthera</a:t>
            </a:r>
            <a:r>
              <a:rPr lang="en-US" sz="1400" dirty="0"/>
              <a:t>, </a:t>
            </a:r>
            <a:r>
              <a:rPr lang="en-US" sz="1400" dirty="0" err="1"/>
              <a:t>CellResearchCorp</a:t>
            </a:r>
            <a:r>
              <a:rPr lang="en-US" sz="1400" dirty="0"/>
              <a:t>, </a:t>
            </a:r>
            <a:r>
              <a:rPr lang="en-US" sz="1400" dirty="0" err="1"/>
              <a:t>CellTherapies</a:t>
            </a:r>
            <a:r>
              <a:rPr lang="en-US" sz="1400" dirty="0"/>
              <a:t>, Cellular Biomedicine, </a:t>
            </a:r>
            <a:r>
              <a:rPr lang="en-US" sz="1400" dirty="0" err="1"/>
              <a:t>Cellsense</a:t>
            </a:r>
            <a:r>
              <a:rPr lang="en-US" sz="1400" dirty="0"/>
              <a:t>, </a:t>
            </a:r>
            <a:r>
              <a:rPr lang="en-US" sz="1400" dirty="0" err="1"/>
              <a:t>Celther</a:t>
            </a:r>
            <a:r>
              <a:rPr lang="en-US" sz="1400" dirty="0"/>
              <a:t> </a:t>
            </a:r>
            <a:r>
              <a:rPr lang="en-US" sz="1400" dirty="0" err="1"/>
              <a:t>Polska</a:t>
            </a:r>
            <a:r>
              <a:rPr lang="en-US" sz="1400" dirty="0"/>
              <a:t>, </a:t>
            </a:r>
            <a:r>
              <a:rPr lang="en-US" sz="1400" dirty="0" err="1"/>
              <a:t>Celvive</a:t>
            </a:r>
            <a:r>
              <a:rPr lang="en-US" sz="1400" dirty="0"/>
              <a:t>, </a:t>
            </a:r>
            <a:r>
              <a:rPr lang="en-US" sz="1400" dirty="0" err="1"/>
              <a:t>Celyad</a:t>
            </a:r>
            <a:r>
              <a:rPr lang="en-US" sz="1400" dirty="0"/>
              <a:t>, </a:t>
            </a:r>
            <a:r>
              <a:rPr lang="en-US" sz="1400" dirty="0" err="1"/>
              <a:t>ChromoCell</a:t>
            </a:r>
            <a:r>
              <a:rPr lang="en-US" sz="1400" dirty="0"/>
              <a:t>, </a:t>
            </a:r>
            <a:r>
              <a:rPr lang="en-US" sz="1400" dirty="0" err="1"/>
              <a:t>CiMaas</a:t>
            </a:r>
            <a:r>
              <a:rPr lang="en-US" sz="1400" dirty="0"/>
              <a:t>, Cook General </a:t>
            </a:r>
            <a:r>
              <a:rPr lang="en-US" sz="1400" dirty="0" err="1"/>
              <a:t>BioTechnology</a:t>
            </a:r>
            <a:r>
              <a:rPr lang="en-US" sz="1400" dirty="0"/>
              <a:t>, </a:t>
            </a:r>
            <a:r>
              <a:rPr lang="en-US" sz="1400" dirty="0" err="1"/>
              <a:t>Cynata</a:t>
            </a:r>
            <a:r>
              <a:rPr lang="en-US" sz="1400" dirty="0"/>
              <a:t> Therapeutics, </a:t>
            </a:r>
            <a:r>
              <a:rPr lang="en-US" sz="1400" dirty="0" err="1"/>
              <a:t>Cytori</a:t>
            </a:r>
            <a:r>
              <a:rPr lang="en-US" sz="1400" dirty="0"/>
              <a:t> Therapeutics, </a:t>
            </a:r>
            <a:r>
              <a:rPr lang="en-US" sz="1400" dirty="0" err="1"/>
              <a:t>DanDrit</a:t>
            </a:r>
            <a:r>
              <a:rPr lang="en-US" sz="1400" dirty="0"/>
              <a:t> Biotechnology, </a:t>
            </a:r>
            <a:r>
              <a:rPr lang="en-US" sz="1400" dirty="0" err="1"/>
              <a:t>DaVinci</a:t>
            </a:r>
            <a:r>
              <a:rPr lang="en-US" sz="1400" dirty="0"/>
              <a:t> Biosciences, </a:t>
            </a:r>
            <a:r>
              <a:rPr lang="en-US" sz="1400" dirty="0" err="1"/>
              <a:t>DiscGenics</a:t>
            </a:r>
            <a:r>
              <a:rPr lang="en-US" sz="1400" dirty="0"/>
              <a:t>, DNAVEC, </a:t>
            </a:r>
            <a:r>
              <a:rPr lang="en-US" sz="1400" dirty="0" err="1"/>
              <a:t>Dompe</a:t>
            </a:r>
            <a:r>
              <a:rPr lang="en-US" sz="1400" dirty="0"/>
              <a:t>, </a:t>
            </a:r>
            <a:r>
              <a:rPr lang="en-US" sz="1400" dirty="0" err="1"/>
              <a:t>Fibrocell</a:t>
            </a:r>
            <a:r>
              <a:rPr lang="en-US" sz="1400" dirty="0"/>
              <a:t> Science, Galileo Research, </a:t>
            </a:r>
            <a:r>
              <a:rPr lang="en-US" sz="1400" dirty="0" err="1"/>
              <a:t>Gamida</a:t>
            </a:r>
            <a:r>
              <a:rPr lang="en-US" sz="1400" dirty="0"/>
              <a:t> Cell, </a:t>
            </a:r>
            <a:r>
              <a:rPr lang="en-US" sz="1400" dirty="0" err="1"/>
              <a:t>Histogen</a:t>
            </a:r>
            <a:r>
              <a:rPr lang="en-US" sz="1400" dirty="0"/>
              <a:t>, Human Longevity, I-stem, </a:t>
            </a:r>
            <a:r>
              <a:rPr lang="en-US" sz="1400" dirty="0" err="1"/>
              <a:t>Immatics</a:t>
            </a:r>
            <a:r>
              <a:rPr lang="en-US" sz="1400" dirty="0"/>
              <a:t> Biotechnology, Immune Therapeutics, </a:t>
            </a:r>
            <a:r>
              <a:rPr lang="en-US" sz="1400" dirty="0" err="1"/>
              <a:t>Immusoft</a:t>
            </a:r>
            <a:r>
              <a:rPr lang="en-US" sz="1400" dirty="0"/>
              <a:t>, Inform Genomics, </a:t>
            </a:r>
            <a:r>
              <a:rPr lang="en-US" sz="1400" dirty="0" err="1"/>
              <a:t>Intercytex</a:t>
            </a:r>
            <a:r>
              <a:rPr lang="en-US" sz="1400" dirty="0"/>
              <a:t>, International Stem Cell, </a:t>
            </a:r>
            <a:r>
              <a:rPr lang="en-US" sz="1400" dirty="0" err="1"/>
              <a:t>Invitrx</a:t>
            </a:r>
            <a:r>
              <a:rPr lang="en-US" sz="1400" dirty="0"/>
              <a:t> Therapeutics, </a:t>
            </a:r>
            <a:r>
              <a:rPr lang="en-US" sz="1400" dirty="0" err="1"/>
              <a:t>InvivoGen</a:t>
            </a:r>
            <a:r>
              <a:rPr lang="en-US" sz="1400" dirty="0"/>
              <a:t> Therapeutics, </a:t>
            </a:r>
            <a:r>
              <a:rPr lang="en-US" sz="1400" dirty="0" err="1"/>
              <a:t>Kadimastem</a:t>
            </a:r>
            <a:r>
              <a:rPr lang="en-US" sz="1400" dirty="0"/>
              <a:t>, </a:t>
            </a:r>
            <a:r>
              <a:rPr lang="en-US" sz="1400" dirty="0" err="1"/>
              <a:t>Kiadis</a:t>
            </a:r>
            <a:r>
              <a:rPr lang="en-US" sz="1400" dirty="0"/>
              <a:t>, Lion Biotechnologies, Living Cell Technologies, </a:t>
            </a:r>
            <a:r>
              <a:rPr lang="en-US" sz="1400" dirty="0" err="1"/>
              <a:t>Macrocure</a:t>
            </a:r>
            <a:r>
              <a:rPr lang="en-US" sz="1400" dirty="0"/>
              <a:t>, MBC Pharma, MEDIPOST, </a:t>
            </a:r>
            <a:r>
              <a:rPr lang="en-US" sz="1400" dirty="0" err="1"/>
              <a:t>Mesoblast</a:t>
            </a:r>
            <a:r>
              <a:rPr lang="en-US" sz="1400" dirty="0"/>
              <a:t>, </a:t>
            </a:r>
            <a:r>
              <a:rPr lang="en-US" sz="1400" dirty="0" err="1"/>
              <a:t>Metaclipse</a:t>
            </a:r>
            <a:r>
              <a:rPr lang="en-US" sz="1400" dirty="0"/>
              <a:t> Therapeutics, </a:t>
            </a:r>
            <a:r>
              <a:rPr lang="en-US" sz="1400" dirty="0" err="1"/>
              <a:t>MirImmune</a:t>
            </a:r>
            <a:r>
              <a:rPr lang="en-US" sz="1400" dirty="0"/>
              <a:t>, </a:t>
            </a:r>
            <a:r>
              <a:rPr lang="en-US" sz="1400" dirty="0" err="1"/>
              <a:t>MolMed</a:t>
            </a:r>
            <a:r>
              <a:rPr lang="en-US" sz="1400" dirty="0"/>
              <a:t>, Morphogenesis, </a:t>
            </a:r>
            <a:r>
              <a:rPr lang="en-US" sz="1400" dirty="0" err="1"/>
              <a:t>NantCell</a:t>
            </a:r>
            <a:r>
              <a:rPr lang="en-US" sz="1400" dirty="0"/>
              <a:t>, Neon Therapeutics, Neuralstem, </a:t>
            </a:r>
            <a:r>
              <a:rPr lang="en-US" sz="1400" dirty="0" err="1"/>
              <a:t>Neurogeneration</a:t>
            </a:r>
            <a:r>
              <a:rPr lang="en-US" sz="1400" dirty="0"/>
              <a:t>, </a:t>
            </a:r>
            <a:r>
              <a:rPr lang="en-US" sz="1400" dirty="0" err="1"/>
              <a:t>Neurona</a:t>
            </a:r>
            <a:r>
              <a:rPr lang="en-US" sz="1400" dirty="0"/>
              <a:t> Therapeutics, </a:t>
            </a:r>
            <a:r>
              <a:rPr lang="en-US" sz="1400" dirty="0" err="1"/>
              <a:t>Neuronascent</a:t>
            </a:r>
            <a:r>
              <a:rPr lang="en-US" sz="1400" dirty="0"/>
              <a:t>, </a:t>
            </a:r>
            <a:r>
              <a:rPr lang="en-US" sz="1400" dirty="0" err="1"/>
              <a:t>NewLink</a:t>
            </a:r>
            <a:r>
              <a:rPr lang="en-US" sz="1400" dirty="0"/>
              <a:t> Genetics, </a:t>
            </a:r>
            <a:r>
              <a:rPr lang="en-US" sz="1400" dirty="0" err="1"/>
              <a:t>NexImmune</a:t>
            </a:r>
            <a:r>
              <a:rPr lang="en-US" sz="1400" dirty="0"/>
              <a:t>, </a:t>
            </a:r>
            <a:r>
              <a:rPr lang="en-US" sz="1400" dirty="0" err="1"/>
              <a:t>Nohla</a:t>
            </a:r>
            <a:r>
              <a:rPr lang="en-US" sz="1400" dirty="0"/>
              <a:t> Therapeutics, </a:t>
            </a:r>
            <a:r>
              <a:rPr lang="en-US" sz="1400" dirty="0" err="1"/>
              <a:t>Nupotential</a:t>
            </a:r>
            <a:r>
              <a:rPr lang="en-US" sz="1400" dirty="0"/>
              <a:t>, </a:t>
            </a:r>
            <a:r>
              <a:rPr lang="en-US" sz="1400" dirty="0" err="1"/>
              <a:t>Okairos</a:t>
            </a:r>
            <a:r>
              <a:rPr lang="en-US" sz="1400" dirty="0"/>
              <a:t>, </a:t>
            </a:r>
            <a:r>
              <a:rPr lang="en-US" sz="1400" dirty="0" err="1"/>
              <a:t>OncoMed</a:t>
            </a:r>
            <a:r>
              <a:rPr lang="en-US" sz="1400" dirty="0"/>
              <a:t> Pharmaceuticals, </a:t>
            </a:r>
            <a:r>
              <a:rPr lang="en-US" sz="1400" dirty="0" err="1"/>
              <a:t>Opexa</a:t>
            </a:r>
            <a:r>
              <a:rPr lang="en-US" sz="1400" dirty="0"/>
              <a:t> </a:t>
            </a:r>
            <a:r>
              <a:rPr lang="en-US" sz="1400" dirty="0" err="1"/>
              <a:t>Therapeuticals</a:t>
            </a:r>
            <a:r>
              <a:rPr lang="en-US" sz="1400" dirty="0"/>
              <a:t>, </a:t>
            </a:r>
            <a:r>
              <a:rPr lang="en-US" sz="1400" dirty="0" err="1"/>
              <a:t>Orgenesis</a:t>
            </a:r>
            <a:r>
              <a:rPr lang="en-US" sz="1400" dirty="0"/>
              <a:t>, ORIG3N, </a:t>
            </a:r>
            <a:r>
              <a:rPr lang="en-US" sz="1400" dirty="0" err="1"/>
              <a:t>Orthocyte</a:t>
            </a:r>
            <a:r>
              <a:rPr lang="en-US" sz="1400" dirty="0"/>
              <a:t>, Osiris Therapeutics, </a:t>
            </a:r>
            <a:r>
              <a:rPr lang="en-US" sz="1400" dirty="0" err="1"/>
              <a:t>OvaScience</a:t>
            </a:r>
            <a:r>
              <a:rPr lang="en-US" sz="1400" dirty="0"/>
              <a:t>, Pathfinder Cell Therapy, Personal Cell Sciences, </a:t>
            </a:r>
            <a:r>
              <a:rPr lang="en-US" sz="1400" dirty="0" err="1"/>
              <a:t>PharmaCell</a:t>
            </a:r>
            <a:r>
              <a:rPr lang="en-US" sz="1400" dirty="0"/>
              <a:t>, </a:t>
            </a:r>
            <a:r>
              <a:rPr lang="en-US" sz="1400" dirty="0" err="1"/>
              <a:t>Plureon</a:t>
            </a:r>
            <a:r>
              <a:rPr lang="en-US" sz="1400" dirty="0"/>
              <a:t>, </a:t>
            </a:r>
            <a:r>
              <a:rPr lang="en-US" sz="1400" dirty="0" err="1"/>
              <a:t>PluriCell</a:t>
            </a:r>
            <a:r>
              <a:rPr lang="en-US" sz="1400" dirty="0"/>
              <a:t>, </a:t>
            </a:r>
            <a:r>
              <a:rPr lang="en-US" sz="1400" dirty="0" err="1"/>
              <a:t>Promethera</a:t>
            </a:r>
            <a:r>
              <a:rPr lang="en-US" sz="1400" dirty="0"/>
              <a:t> Biosciences, Regen </a:t>
            </a:r>
            <a:r>
              <a:rPr lang="en-US" sz="1400" dirty="0" err="1"/>
              <a:t>BioPharma</a:t>
            </a:r>
            <a:r>
              <a:rPr lang="en-US" sz="1400" dirty="0"/>
              <a:t>, </a:t>
            </a:r>
            <a:r>
              <a:rPr lang="en-US" sz="1400" dirty="0" err="1"/>
              <a:t>Regeneus</a:t>
            </a:r>
            <a:r>
              <a:rPr lang="en-US" sz="1400" dirty="0"/>
              <a:t>, </a:t>
            </a:r>
            <a:r>
              <a:rPr lang="en-US" sz="1400" dirty="0" err="1"/>
              <a:t>Regenicin</a:t>
            </a:r>
            <a:r>
              <a:rPr lang="en-US" sz="1400" dirty="0"/>
              <a:t>, </a:t>
            </a:r>
            <a:r>
              <a:rPr lang="en-US" sz="1400" dirty="0" err="1"/>
              <a:t>RegenoCELL</a:t>
            </a:r>
            <a:r>
              <a:rPr lang="en-US" sz="1400" dirty="0"/>
              <a:t> Therapeutics, </a:t>
            </a:r>
            <a:r>
              <a:rPr lang="en-US" sz="1400" dirty="0" err="1"/>
              <a:t>ReNeuron</a:t>
            </a:r>
            <a:r>
              <a:rPr lang="en-US" sz="1400" dirty="0"/>
              <a:t>, </a:t>
            </a:r>
            <a:r>
              <a:rPr lang="en-US" sz="1400" dirty="0" err="1"/>
              <a:t>RepliCel</a:t>
            </a:r>
            <a:r>
              <a:rPr lang="en-US" sz="1400" dirty="0"/>
              <a:t> Life Sciences, </a:t>
            </a:r>
            <a:r>
              <a:rPr lang="en-US" sz="1400" dirty="0" err="1"/>
              <a:t>RhinoCyte</a:t>
            </a:r>
            <a:r>
              <a:rPr lang="en-US" sz="1400" dirty="0"/>
              <a:t>, </a:t>
            </a:r>
            <a:r>
              <a:rPr lang="en-US" sz="1400" dirty="0" err="1"/>
              <a:t>Roslin</a:t>
            </a:r>
            <a:r>
              <a:rPr lang="en-US" sz="1400" dirty="0"/>
              <a:t> Cells, </a:t>
            </a:r>
            <a:r>
              <a:rPr lang="en-US" sz="1400" dirty="0" err="1"/>
              <a:t>Rubius</a:t>
            </a:r>
            <a:r>
              <a:rPr lang="en-US" sz="1400" dirty="0"/>
              <a:t> Therapeutics, </a:t>
            </a:r>
            <a:r>
              <a:rPr lang="en-US" sz="1400" dirty="0" err="1"/>
              <a:t>SanBio</a:t>
            </a:r>
            <a:r>
              <a:rPr lang="en-US" sz="1400" dirty="0"/>
              <a:t> Co Ltd, </a:t>
            </a:r>
            <a:r>
              <a:rPr lang="en-US" sz="1400" dirty="0" err="1"/>
              <a:t>Saneron</a:t>
            </a:r>
            <a:r>
              <a:rPr lang="en-US" sz="1400" dirty="0"/>
              <a:t> CCEL Therapeutics, </a:t>
            </a:r>
            <a:r>
              <a:rPr lang="en-US" sz="1400" dirty="0" err="1"/>
              <a:t>Semma</a:t>
            </a:r>
            <a:r>
              <a:rPr lang="en-US" sz="1400" dirty="0"/>
              <a:t> Therapeutics, </a:t>
            </a:r>
            <a:r>
              <a:rPr lang="en-US" sz="1400" dirty="0" err="1"/>
              <a:t>SpherIngenics</a:t>
            </a:r>
            <a:r>
              <a:rPr lang="en-US" sz="1400" dirty="0"/>
              <a:t>, </a:t>
            </a:r>
            <a:r>
              <a:rPr lang="en-US" sz="1400" dirty="0" err="1"/>
              <a:t>StemBioSys</a:t>
            </a:r>
            <a:r>
              <a:rPr lang="en-US" sz="1400" dirty="0"/>
              <a:t>, </a:t>
            </a:r>
            <a:r>
              <a:rPr lang="en-US" sz="1400" dirty="0" err="1"/>
              <a:t>Stemedica</a:t>
            </a:r>
            <a:r>
              <a:rPr lang="en-US" sz="1400" dirty="0"/>
              <a:t> Cell Technologies, </a:t>
            </a:r>
            <a:r>
              <a:rPr lang="en-US" sz="1400" dirty="0" err="1"/>
              <a:t>StemGenex</a:t>
            </a:r>
            <a:r>
              <a:rPr lang="en-US" sz="1400" dirty="0"/>
              <a:t>, </a:t>
            </a:r>
            <a:r>
              <a:rPr lang="en-US" sz="1400" dirty="0" err="1"/>
              <a:t>StemGenn</a:t>
            </a:r>
            <a:r>
              <a:rPr lang="en-US" sz="1400" dirty="0"/>
              <a:t> Therapeutics, </a:t>
            </a:r>
            <a:r>
              <a:rPr lang="en-US" sz="1400" dirty="0" err="1"/>
              <a:t>Stemline</a:t>
            </a:r>
            <a:r>
              <a:rPr lang="en-US" sz="1400" dirty="0"/>
              <a:t> Therapeutics, </a:t>
            </a:r>
            <a:r>
              <a:rPr lang="en-US" sz="1400" dirty="0" err="1"/>
              <a:t>Stempeutics</a:t>
            </a:r>
            <a:r>
              <a:rPr lang="en-US" sz="1400" dirty="0"/>
              <a:t>, </a:t>
            </a:r>
            <a:r>
              <a:rPr lang="en-US" sz="1400" dirty="0" err="1"/>
              <a:t>Stratatech</a:t>
            </a:r>
            <a:r>
              <a:rPr lang="en-US" sz="1400" dirty="0"/>
              <a:t>, Taiga Biotechnologies, </a:t>
            </a:r>
            <a:r>
              <a:rPr lang="en-US" sz="1400" dirty="0" err="1"/>
              <a:t>TaiwanBio</a:t>
            </a:r>
            <a:r>
              <a:rPr lang="en-US" sz="1400" dirty="0"/>
              <a:t>, Talisman Therapeutics, </a:t>
            </a:r>
            <a:r>
              <a:rPr lang="en-US" sz="1400" dirty="0" err="1"/>
              <a:t>Targazyme</a:t>
            </a:r>
            <a:r>
              <a:rPr lang="en-US" sz="1400" dirty="0"/>
              <a:t>, Tempo Bioscience, Tissue Genesis, </a:t>
            </a:r>
            <a:r>
              <a:rPr lang="en-US" sz="1400" dirty="0" err="1"/>
              <a:t>TissueGene</a:t>
            </a:r>
            <a:r>
              <a:rPr lang="en-US" sz="1400" dirty="0"/>
              <a:t>, </a:t>
            </a:r>
            <a:r>
              <a:rPr lang="en-US" sz="1400" dirty="0" err="1"/>
              <a:t>Trevigen</a:t>
            </a:r>
            <a:r>
              <a:rPr lang="en-US" sz="1400" dirty="0"/>
              <a:t>, Trillium Therapeutics, </a:t>
            </a:r>
            <a:r>
              <a:rPr lang="en-US" sz="1400" dirty="0" err="1"/>
              <a:t>TxCell</a:t>
            </a:r>
            <a:r>
              <a:rPr lang="en-US" sz="1400" dirty="0"/>
              <a:t>, U.S. Stem Cell, Universal Cells, Unum Therapeutics, </a:t>
            </a:r>
            <a:r>
              <a:rPr lang="en-US" sz="1400" dirty="0" err="1"/>
              <a:t>Vericel</a:t>
            </a:r>
            <a:r>
              <a:rPr lang="en-US" sz="1400" dirty="0"/>
              <a:t>, </a:t>
            </a:r>
            <a:r>
              <a:rPr lang="en-US" sz="1400" dirty="0" err="1"/>
              <a:t>VetStem</a:t>
            </a:r>
            <a:r>
              <a:rPr lang="en-US" sz="1400" dirty="0"/>
              <a:t> Biopharma, </a:t>
            </a:r>
            <a:r>
              <a:rPr lang="en-US" sz="1400" dirty="0" err="1"/>
              <a:t>ViaCord</a:t>
            </a:r>
            <a:r>
              <a:rPr lang="en-US" sz="1400" dirty="0"/>
              <a:t> (Perkin Elmer), </a:t>
            </a:r>
            <a:r>
              <a:rPr lang="en-US" sz="1400" dirty="0" err="1"/>
              <a:t>ViaCyte</a:t>
            </a:r>
            <a:r>
              <a:rPr lang="en-US" sz="1400" dirty="0"/>
              <a:t>, </a:t>
            </a:r>
            <a:r>
              <a:rPr lang="en-US" sz="1400" dirty="0" err="1"/>
              <a:t>VistaGen</a:t>
            </a:r>
            <a:r>
              <a:rPr lang="en-US" sz="1400" dirty="0"/>
              <a:t> Therapeutics, Vital Therapies, </a:t>
            </a:r>
            <a:r>
              <a:rPr lang="en-US" sz="1400" dirty="0" err="1"/>
              <a:t>Vor</a:t>
            </a:r>
            <a:r>
              <a:rPr lang="en-US" sz="1400" dirty="0"/>
              <a:t> </a:t>
            </a:r>
            <a:r>
              <a:rPr lang="en-US" sz="1400" dirty="0" err="1"/>
              <a:t>BioPharma</a:t>
            </a:r>
            <a:r>
              <a:rPr lang="en-US" sz="1400" dirty="0"/>
              <a:t>, </a:t>
            </a:r>
            <a:r>
              <a:rPr lang="en-US" sz="1400" dirty="0" err="1"/>
              <a:t>Xcelthera</a:t>
            </a:r>
            <a:r>
              <a:rPr lang="en-US" sz="1400" dirty="0"/>
              <a:t>, </a:t>
            </a:r>
            <a:r>
              <a:rPr lang="en-US" sz="1400" dirty="0" err="1"/>
              <a:t>ZenBio</a:t>
            </a:r>
            <a:r>
              <a:rPr lang="en-US" sz="1400" dirty="0"/>
              <a:t>, </a:t>
            </a:r>
            <a:r>
              <a:rPr lang="en-US" sz="1400" dirty="0" err="1"/>
              <a:t>Ziopharm</a:t>
            </a:r>
            <a:r>
              <a:rPr lang="en-US" sz="1400" dirty="0"/>
              <a:t> Oncology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3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Engineering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048116"/>
            <a:ext cx="8229600" cy="4525963"/>
          </a:xfrm>
        </p:spPr>
        <p:txBody>
          <a:bodyPr/>
          <a:lstStyle/>
          <a:p>
            <a:r>
              <a:rPr lang="en-US" sz="2800" dirty="0" smtClean="0"/>
              <a:t>Genentech: Antibody </a:t>
            </a:r>
            <a:r>
              <a:rPr lang="en-US" sz="2800" dirty="0"/>
              <a:t>engineering</a:t>
            </a:r>
          </a:p>
          <a:p>
            <a:pPr lvl="1"/>
            <a:r>
              <a:rPr lang="en-US" sz="2400" dirty="0"/>
              <a:t>i.e., KBI Biopharma, etc., etc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Avastin</a:t>
            </a:r>
            <a:r>
              <a:rPr lang="en-US" sz="2400" dirty="0" smtClean="0"/>
              <a:t> versus </a:t>
            </a:r>
            <a:r>
              <a:rPr lang="en-US" sz="2400" dirty="0" err="1" smtClean="0"/>
              <a:t>Lucentis</a:t>
            </a:r>
            <a:endParaRPr lang="en-US" sz="2400" dirty="0" smtClean="0"/>
          </a:p>
          <a:p>
            <a:pPr lvl="1"/>
            <a:r>
              <a:rPr lang="en-US" sz="2400" dirty="0" err="1" smtClean="0"/>
              <a:t>Eylea</a:t>
            </a:r>
            <a:r>
              <a:rPr lang="en-US" sz="2400" dirty="0" smtClean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2" name="Picture 4" descr="Image result for avas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70968"/>
            <a:ext cx="3012865" cy="18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vas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4" y="3316774"/>
            <a:ext cx="6382016" cy="34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vas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613959"/>
            <a:ext cx="2857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4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NexImmune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45" y="1600200"/>
            <a:ext cx="8229600" cy="4525963"/>
          </a:xfrm>
        </p:spPr>
        <p:txBody>
          <a:bodyPr/>
          <a:lstStyle/>
          <a:p>
            <a:r>
              <a:rPr lang="en-US" dirty="0" smtClean="0"/>
              <a:t>Antigen-specific </a:t>
            </a:r>
            <a:r>
              <a:rPr lang="en-US" dirty="0"/>
              <a:t>immunomodulatory therapies (i.e., stimulating DC proliferation)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146" name="Picture 2" descr="http://www.neximmune.com/_/rsrc/1436731960499/home/Home%20Page%2007-12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0" y="3516654"/>
            <a:ext cx="8915310" cy="260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5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Juno Therapeutics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221" t="5893" r="12155" b="11602"/>
          <a:stretch/>
        </p:blipFill>
        <p:spPr>
          <a:xfrm>
            <a:off x="1600200" y="1417637"/>
            <a:ext cx="616857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9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Juno Therapeutics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2" descr="Image result for juno therapeu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158037" cy="50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Juno Therapeutics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17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6922"/>
            <a:ext cx="8900527" cy="44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0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TSOL18 (via DNA recombinant technology)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 descr="Image result for tsol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6387"/>
            <a:ext cx="4352925" cy="32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cysticerco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62" y="1144235"/>
            <a:ext cx="2510448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ysticerco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43" y="4379518"/>
            <a:ext cx="1788270" cy="2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ysticerco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9" y="1180002"/>
            <a:ext cx="4208540" cy="347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ysticerco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71742"/>
            <a:ext cx="3574626" cy="25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cysticercos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6" y="4540348"/>
            <a:ext cx="3092477" cy="236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Exciting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www.cnn.com/2017/08/30/health/fda-first-gene-therapy-leukemia/index.html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U.S. FDA </a:t>
            </a:r>
            <a:r>
              <a:rPr lang="en-US" dirty="0"/>
              <a:t>announces first US gene therapy approval for cancer </a:t>
            </a:r>
            <a:r>
              <a:rPr lang="en-US" dirty="0" smtClean="0"/>
              <a:t>treatment</a:t>
            </a:r>
          </a:p>
          <a:p>
            <a:endParaRPr lang="en-US" sz="2800" dirty="0" smtClean="0"/>
          </a:p>
          <a:p>
            <a:r>
              <a:rPr lang="en-US" sz="2800" dirty="0" smtClean="0"/>
              <a:t>Gene therapy for HNSCC in China approved</a:t>
            </a:r>
          </a:p>
          <a:p>
            <a:r>
              <a:rPr lang="en-US" sz="2800" dirty="0" smtClean="0"/>
              <a:t>Gene therapy for LPL deficiency in EU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7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Engineering: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000" dirty="0" smtClean="0"/>
              <a:t>Juno </a:t>
            </a:r>
            <a:r>
              <a:rPr lang="en-US" sz="2000" dirty="0"/>
              <a:t>Therapeutics ($565 million): cancer therapeutics; chimeric antigen presenting T cells </a:t>
            </a:r>
            <a:r>
              <a:rPr lang="en-US" sz="2000" dirty="0" smtClean="0"/>
              <a:t>therapies</a:t>
            </a:r>
          </a:p>
          <a:p>
            <a:r>
              <a:rPr lang="en-US" sz="2000" dirty="0" err="1" smtClean="0"/>
              <a:t>Activartis</a:t>
            </a:r>
            <a:r>
              <a:rPr lang="en-US" sz="2000" dirty="0" smtClean="0"/>
              <a:t>: DC-based cancer immunotherapy</a:t>
            </a:r>
          </a:p>
          <a:p>
            <a:r>
              <a:rPr lang="en-US" sz="2000" dirty="0" err="1" smtClean="0"/>
              <a:t>Adaptimmune</a:t>
            </a:r>
            <a:r>
              <a:rPr lang="en-US" sz="2000" dirty="0" smtClean="0"/>
              <a:t>: T cell cancer therapy</a:t>
            </a:r>
          </a:p>
          <a:p>
            <a:r>
              <a:rPr lang="en-US" sz="2000" dirty="0" err="1" smtClean="0"/>
              <a:t>Adheren</a:t>
            </a:r>
            <a:r>
              <a:rPr lang="en-US" sz="2000" dirty="0" smtClean="0"/>
              <a:t>: Cancer immunotherapy</a:t>
            </a:r>
          </a:p>
          <a:p>
            <a:r>
              <a:rPr lang="en-US" sz="2000" dirty="0" err="1" smtClean="0"/>
              <a:t>Adverum</a:t>
            </a:r>
            <a:r>
              <a:rPr lang="en-US" sz="2000" dirty="0" smtClean="0"/>
              <a:t> Biotechnologies: AAV-based gene therapy</a:t>
            </a:r>
          </a:p>
          <a:p>
            <a:r>
              <a:rPr lang="en-US" sz="2000" dirty="0" smtClean="0"/>
              <a:t>Cells used as factories for biomolecules (i.e., antibodies) </a:t>
            </a:r>
          </a:p>
          <a:p>
            <a:r>
              <a:rPr lang="en-US" sz="2000" dirty="0" smtClean="0"/>
              <a:t>Cells to eat oil (oceanic oil spills; BP: </a:t>
            </a:r>
            <a:r>
              <a:rPr lang="en-US" sz="2000" dirty="0"/>
              <a:t>100 sextillion microbial </a:t>
            </a:r>
            <a:r>
              <a:rPr lang="en-US" sz="2000" b="1" dirty="0"/>
              <a:t>cells</a:t>
            </a:r>
            <a:r>
              <a:rPr lang="en-US" sz="2000" dirty="0"/>
              <a:t> of ethane-consuming </a:t>
            </a:r>
            <a:r>
              <a:rPr lang="en-US" sz="2000" dirty="0" err="1"/>
              <a:t>Colwellia</a:t>
            </a:r>
            <a:r>
              <a:rPr lang="en-US" sz="2000" dirty="0" smtClean="0"/>
              <a:t>) and clean up land (abandoned gas stations)</a:t>
            </a:r>
          </a:p>
          <a:p>
            <a:r>
              <a:rPr lang="en-US" sz="2000" dirty="0" smtClean="0"/>
              <a:t>Transgenic cows to secrete insulin in their milk and transgenic plants for antigen production (high yield)</a:t>
            </a:r>
          </a:p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E97B8-4532-408E-A5F7-ACF05B64D36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3027"/>
      </p:ext>
    </p:extLst>
  </p:cSld>
  <p:clrMapOvr>
    <a:masterClrMapping/>
  </p:clrMapOvr>
</p:sld>
</file>

<file path=ppt/theme/theme1.xml><?xml version="1.0" encoding="utf-8"?>
<a:theme xmlns:a="http://schemas.openxmlformats.org/drawingml/2006/main" name="SystemOffice22June20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15508</TotalTime>
  <Words>554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Tahoma</vt:lpstr>
      <vt:lpstr>Arial</vt:lpstr>
      <vt:lpstr>SystemOffice22June2010</vt:lpstr>
      <vt:lpstr>Molecular Engineering - Examples</vt:lpstr>
      <vt:lpstr>Molecular Engineering - Examples</vt:lpstr>
      <vt:lpstr>NexImmune</vt:lpstr>
      <vt:lpstr>Juno Therapeutics</vt:lpstr>
      <vt:lpstr>Juno Therapeutics </vt:lpstr>
      <vt:lpstr>Juno Therapeutics</vt:lpstr>
      <vt:lpstr>TSOL18 (via DNA recombinant technology)</vt:lpstr>
      <vt:lpstr>Exciting News!</vt:lpstr>
      <vt:lpstr>Cellular Engineering: Examples</vt:lpstr>
      <vt:lpstr>Other cell-based companies - international</vt:lpstr>
    </vt:vector>
  </TitlesOfParts>
  <Company>TAMUS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A&amp;M University System Powerpoint Template</dc:title>
  <dc:creator>System Communications</dc:creator>
  <cp:lastModifiedBy>Bishop, Corey J</cp:lastModifiedBy>
  <cp:revision>490</cp:revision>
  <dcterms:created xsi:type="dcterms:W3CDTF">2009-01-05T19:05:15Z</dcterms:created>
  <dcterms:modified xsi:type="dcterms:W3CDTF">2017-10-06T20:25:57Z</dcterms:modified>
</cp:coreProperties>
</file>